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62" r:id="rId3"/>
    <p:sldId id="2145707023" r:id="rId4"/>
    <p:sldId id="2145706978" r:id="rId5"/>
    <p:sldId id="2145706977" r:id="rId6"/>
    <p:sldId id="2145707011" r:id="rId7"/>
    <p:sldId id="2145706983" r:id="rId8"/>
    <p:sldId id="2145707033" r:id="rId9"/>
    <p:sldId id="2145707004" r:id="rId10"/>
    <p:sldId id="2145707007" r:id="rId11"/>
    <p:sldId id="2145707003" r:id="rId12"/>
    <p:sldId id="2145707008" r:id="rId13"/>
    <p:sldId id="2145707035" r:id="rId14"/>
    <p:sldId id="2145707002" r:id="rId15"/>
    <p:sldId id="2145707009" r:id="rId16"/>
    <p:sldId id="2145707001" r:id="rId17"/>
    <p:sldId id="2145707034" r:id="rId18"/>
    <p:sldId id="2145707036" r:id="rId19"/>
    <p:sldId id="2145707000" r:id="rId20"/>
  </p:sldIdLst>
  <p:sldSz cx="12192000" cy="6858000"/>
  <p:notesSz cx="6797675" cy="9928225"/>
  <p:embeddedFontLst>
    <p:embeddedFont>
      <p:font typeface="Arial Black" panose="020B0A04020102020204" pitchFamily="34" charset="0"/>
      <p:bold r:id="rId22"/>
    </p:embeddedFont>
    <p:embeddedFont>
      <p:font typeface="Bahnschrift" panose="020B0502040204020203" pitchFamily="34" charset="0"/>
      <p:regular r:id="rId23"/>
      <p:bold r:id="rId24"/>
    </p:embeddedFont>
    <p:embeddedFont>
      <p:font typeface="Poppins" panose="00000500000000000000" pitchFamily="2" charset="0"/>
      <p:regular r:id="rId25"/>
      <p:bold r:id="rId26"/>
      <p:italic r:id="rId27"/>
      <p:boldItalic r:id="rId28"/>
    </p:embeddedFont>
    <p:embeddedFont>
      <p:font typeface="Poppins Light" panose="00000400000000000000" pitchFamily="2" charset="0"/>
      <p:regular r:id="rId29"/>
      <p: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55" roundtripDataSignature="AMtx7mgDz1MBV+051AuHPs13/pjibDQO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0066FF"/>
    <a:srgbClr val="E18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648031-B367-4ECA-B389-7AF4F84A635C}">
  <a:tblStyle styleId="{76648031-B367-4ECA-B389-7AF4F84A63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17" autoAdjust="0"/>
    <p:restoredTop sz="95701" autoAdjust="0"/>
  </p:normalViewPr>
  <p:slideViewPr>
    <p:cSldViewPr snapToGrid="0">
      <p:cViewPr varScale="1">
        <p:scale>
          <a:sx n="155" d="100"/>
          <a:sy n="155" d="100"/>
        </p:scale>
        <p:origin x="1014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55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56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 Elvis Chahua Janampa" userId="bf0d073f-0304-4892-9d88-8f7386c28921" providerId="ADAL" clId="{6457E1D4-3AEB-4513-B5C5-9A1B029692E5}"/>
    <pc:docChg chg="delSld">
      <pc:chgData name="Jhon Elvis Chahua Janampa" userId="bf0d073f-0304-4892-9d88-8f7386c28921" providerId="ADAL" clId="{6457E1D4-3AEB-4513-B5C5-9A1B029692E5}" dt="2025-03-25T22:00:36.331" v="1" actId="47"/>
      <pc:docMkLst>
        <pc:docMk/>
      </pc:docMkLst>
      <pc:sldChg chg="del">
        <pc:chgData name="Jhon Elvis Chahua Janampa" userId="bf0d073f-0304-4892-9d88-8f7386c28921" providerId="ADAL" clId="{6457E1D4-3AEB-4513-B5C5-9A1B029692E5}" dt="2025-03-25T22:00:36.331" v="1" actId="47"/>
        <pc:sldMkLst>
          <pc:docMk/>
          <pc:sldMk cId="296045668" sldId="214570701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785928558" sldId="214570701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758229626" sldId="2145707013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824885235" sldId="2145707014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69252569" sldId="2145707015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149031116" sldId="2145707016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240150783" sldId="2145707017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3215786" sldId="2145707019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4037115" sldId="214570702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921170437" sldId="2145707021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556413228" sldId="214570702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474198239" sldId="2145707024"/>
        </pc:sldMkLst>
      </pc:sldChg>
    </pc:docChg>
  </pc:docChgLst>
  <pc:docChgLst>
    <pc:chgData name="Jhon Elvis Chahua Janampa" userId="bf0d073f-0304-4892-9d88-8f7386c28921" providerId="ADAL" clId="{C60A9809-0E04-4277-ADAE-98D42FD86F82}"/>
    <pc:docChg chg="modMainMaster">
      <pc:chgData name="Jhon Elvis Chahua Janampa" userId="bf0d073f-0304-4892-9d88-8f7386c28921" providerId="ADAL" clId="{C60A9809-0E04-4277-ADAE-98D42FD86F82}" dt="2025-03-25T21:53:14.865" v="2" actId="14826"/>
      <pc:docMkLst>
        <pc:docMk/>
      </pc:docMkLst>
      <pc:sldMasterChg chg="modSldLayout">
        <pc:chgData name="Jhon Elvis Chahua Janampa" userId="bf0d073f-0304-4892-9d88-8f7386c28921" providerId="ADAL" clId="{C60A9809-0E04-4277-ADAE-98D42FD86F82}" dt="2025-03-25T21:53:14.865" v="2" actId="14826"/>
        <pc:sldMasterMkLst>
          <pc:docMk/>
          <pc:sldMasterMk cId="0" sldId="2147483648"/>
        </pc:sldMasterMkLst>
        <pc:sldLayoutChg chg="modSp">
          <pc:chgData name="Jhon Elvis Chahua Janampa" userId="bf0d073f-0304-4892-9d88-8f7386c28921" providerId="ADAL" clId="{C60A9809-0E04-4277-ADAE-98D42FD86F82}" dt="2025-03-25T21:52:55.126" v="1" actId="14826"/>
          <pc:sldLayoutMkLst>
            <pc:docMk/>
            <pc:sldMasterMk cId="0" sldId="2147483648"/>
            <pc:sldLayoutMk cId="795068142" sldId="2147483650"/>
          </pc:sldLayoutMkLst>
          <pc:picChg chg="mod">
            <ac:chgData name="Jhon Elvis Chahua Janampa" userId="bf0d073f-0304-4892-9d88-8f7386c28921" providerId="ADAL" clId="{C60A9809-0E04-4277-ADAE-98D42FD86F82}" dt="2025-03-25T21:52:55.126" v="1" actId="14826"/>
            <ac:picMkLst>
              <pc:docMk/>
              <pc:sldMasterMk cId="0" sldId="2147483648"/>
              <pc:sldLayoutMk cId="795068142" sldId="2147483650"/>
              <ac:picMk id="7" creationId="{06D330FB-9317-423B-BB8D-48149413C11D}"/>
            </ac:picMkLst>
          </pc:picChg>
          <pc:picChg chg="mod">
            <ac:chgData name="Jhon Elvis Chahua Janampa" userId="bf0d073f-0304-4892-9d88-8f7386c28921" providerId="ADAL" clId="{C60A9809-0E04-4277-ADAE-98D42FD86F82}" dt="2025-03-25T21:52:39.052" v="0" actId="14826"/>
            <ac:picMkLst>
              <pc:docMk/>
              <pc:sldMasterMk cId="0" sldId="2147483648"/>
              <pc:sldLayoutMk cId="795068142" sldId="2147483650"/>
              <ac:picMk id="9" creationId="{74733511-F9C1-4263-80CA-25DA30C04557}"/>
            </ac:picMkLst>
          </pc:picChg>
        </pc:sldLayoutChg>
        <pc:sldLayoutChg chg="modSp">
          <pc:chgData name="Jhon Elvis Chahua Janampa" userId="bf0d073f-0304-4892-9d88-8f7386c28921" providerId="ADAL" clId="{C60A9809-0E04-4277-ADAE-98D42FD86F82}" dt="2025-03-25T21:53:14.865" v="2" actId="14826"/>
          <pc:sldLayoutMkLst>
            <pc:docMk/>
            <pc:sldMasterMk cId="0" sldId="2147483648"/>
            <pc:sldLayoutMk cId="366205948" sldId="2147483653"/>
          </pc:sldLayoutMkLst>
          <pc:picChg chg="mod">
            <ac:chgData name="Jhon Elvis Chahua Janampa" userId="bf0d073f-0304-4892-9d88-8f7386c28921" providerId="ADAL" clId="{C60A9809-0E04-4277-ADAE-98D42FD86F82}" dt="2025-03-25T21:53:14.865" v="2" actId="14826"/>
            <ac:picMkLst>
              <pc:docMk/>
              <pc:sldMasterMk cId="0" sldId="2147483648"/>
              <pc:sldLayoutMk cId="366205948" sldId="2147483653"/>
              <ac:picMk id="3" creationId="{02497715-9FEC-4B0B-8F4B-CA11B002964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02065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" name="Google Shape;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3120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370325-03D3-412D-8554-BFD651E7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6D330FB-9317-423B-BB8D-48149413C1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" y="6086475"/>
            <a:ext cx="12191995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DD6B9B-B1B3-440E-BFD3-1AADB61722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47" y="167549"/>
            <a:ext cx="2756897" cy="5536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23D8EBC-1430-4DE7-A5A4-D9CB7D023A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2180" y="61968"/>
            <a:ext cx="1160315" cy="76482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733511-F9C1-4263-80CA-25DA30C0455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950625" y="143755"/>
            <a:ext cx="2290750" cy="60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6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7EC63F1-B990-4CD5-B02B-75D3CE84DC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2842FE6-3499-4DF8-AC64-BDFB3DB307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20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userDrawn="1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87D9CBE-31A6-42AE-BB99-6E0CBE3CD6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14599" y="148694"/>
            <a:ext cx="1694064" cy="44463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34D333C-D427-4023-A4AA-AE091B84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8B23310-C5D7-4869-A3BD-DB1456A06B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47" y="152784"/>
            <a:ext cx="2173287" cy="4364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n 27">
            <a:extLst>
              <a:ext uri="{FF2B5EF4-FFF2-40B4-BE49-F238E27FC236}">
                <a16:creationId xmlns:a16="http://schemas.microsoft.com/office/drawing/2014/main" id="{487E8475-1AB6-4F74-B62B-F41459ECE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02" b="28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5F51BC1-B14B-45D9-A3DA-A45E20F7C9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2497715-9FEC-4B0B-8F4B-CA11B00296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54239" y="194680"/>
            <a:ext cx="2242555" cy="58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49" r:id="rId3"/>
    <p:sldLayoutId id="2147483653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1634CC4-8263-4FB5-AAF4-33C75AE0F7B6}"/>
              </a:ext>
            </a:extLst>
          </p:cNvPr>
          <p:cNvSpPr txBox="1">
            <a:spLocks/>
          </p:cNvSpPr>
          <p:nvPr/>
        </p:nvSpPr>
        <p:spPr>
          <a:xfrm>
            <a:off x="0" y="1824660"/>
            <a:ext cx="12192000" cy="2453233"/>
          </a:xfrm>
          <a:prstGeom prst="rect">
            <a:avLst/>
          </a:prstGeom>
        </p:spPr>
        <p:txBody>
          <a:bodyPr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PLAN MULTISECTORIAL ANTE LLUVIAS INTENSAS</a:t>
            </a:r>
          </a:p>
          <a:p>
            <a:pPr algn="ctr"/>
            <a: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Y PELIGROS ASOCIADOS 2025-2027</a:t>
            </a:r>
            <a:b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8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b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MINISTERIO DE DEFENSA</a:t>
            </a:r>
            <a:endParaRPr lang="es-PE" sz="3600" b="1" dirty="0">
              <a:solidFill>
                <a:srgbClr val="0066FF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6" name="Google Shape;58;p13">
            <a:extLst>
              <a:ext uri="{FF2B5EF4-FFF2-40B4-BE49-F238E27FC236}">
                <a16:creationId xmlns:a16="http://schemas.microsoft.com/office/drawing/2014/main" id="{48E43AB5-0423-49CF-82F7-57CABFBF23E9}"/>
              </a:ext>
            </a:extLst>
          </p:cNvPr>
          <p:cNvCxnSpPr>
            <a:cxnSpLocks/>
          </p:cNvCxnSpPr>
          <p:nvPr/>
        </p:nvCxnSpPr>
        <p:spPr>
          <a:xfrm>
            <a:off x="2056423" y="3286407"/>
            <a:ext cx="8414238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" name="Subtítulo 2">
            <a:extLst>
              <a:ext uri="{FF2B5EF4-FFF2-40B4-BE49-F238E27FC236}">
                <a16:creationId xmlns:a16="http://schemas.microsoft.com/office/drawing/2014/main" id="{F7D99169-945E-4D1F-8923-48B5AC660537}"/>
              </a:ext>
            </a:extLst>
          </p:cNvPr>
          <p:cNvSpPr txBox="1">
            <a:spLocks/>
          </p:cNvSpPr>
          <p:nvPr/>
        </p:nvSpPr>
        <p:spPr>
          <a:xfrm>
            <a:off x="4267201" y="6037005"/>
            <a:ext cx="3038168" cy="5840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PE" sz="28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AGOSTO</a:t>
            </a:r>
            <a:r>
              <a:rPr kumimoji="0" lang="es-PE" sz="2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- 2025</a:t>
            </a:r>
          </a:p>
        </p:txBody>
      </p:sp>
      <p:pic>
        <p:nvPicPr>
          <p:cNvPr id="8" name="Google Shape;125;p3" descr="Ministerio de Vivienda ejecuta descolmatación y encauzamiento de río  Cumbaza | Noticias | Agencia Peruana de Noticias Andina">
            <a:extLst>
              <a:ext uri="{FF2B5EF4-FFF2-40B4-BE49-F238E27FC236}">
                <a16:creationId xmlns:a16="http://schemas.microsoft.com/office/drawing/2014/main" id="{463638A3-B34F-4BD1-BA37-8ACBF1AF0851}"/>
              </a:ext>
            </a:extLst>
          </p:cNvPr>
          <p:cNvPicPr preferRelativeResize="0"/>
          <p:nvPr/>
        </p:nvPicPr>
        <p:blipFill rotWithShape="1">
          <a:blip r:embed="rId4"/>
          <a:srcRect b="-210"/>
          <a:stretch/>
        </p:blipFill>
        <p:spPr>
          <a:xfrm>
            <a:off x="378443" y="4587134"/>
            <a:ext cx="2177187" cy="2094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4E1AE17-5E80-4D6D-A3EB-43F97E2DD7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6769" t="956" r="4853" b="-956"/>
          <a:stretch/>
        </p:blipFill>
        <p:spPr>
          <a:xfrm>
            <a:off x="9154886" y="4499277"/>
            <a:ext cx="2351314" cy="2121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7292216-DAC0-520D-B573-3F5D003958A4}"/>
              </a:ext>
            </a:extLst>
          </p:cNvPr>
          <p:cNvSpPr txBox="1"/>
          <p:nvPr/>
        </p:nvSpPr>
        <p:spPr>
          <a:xfrm>
            <a:off x="863464" y="1106766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PLIA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Agosto 2025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9DCEC7E-C6F6-9409-4CB5-D95F07C6B901}"/>
              </a:ext>
            </a:extLst>
          </p:cNvPr>
          <p:cNvSpPr txBox="1"/>
          <p:nvPr/>
        </p:nvSpPr>
        <p:spPr>
          <a:xfrm>
            <a:off x="2574094" y="1843307"/>
            <a:ext cx="3727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35F7E5C-AEA3-CB78-10E6-DFB8C874E69C}"/>
              </a:ext>
            </a:extLst>
          </p:cNvPr>
          <p:cNvSpPr txBox="1"/>
          <p:nvPr/>
        </p:nvSpPr>
        <p:spPr>
          <a:xfrm>
            <a:off x="7164596" y="5003915"/>
            <a:ext cx="25111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31.07.2025</a:t>
            </a:r>
            <a:endParaRPr lang="es-PE" sz="10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5760477-B674-EEBE-95E6-6FDE27136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233612"/>
            <a:ext cx="62198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30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F3614-4A79-774F-7FD4-6674FB5F2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9C9B8-0417-B559-DDA9-AD4D785205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7554" y="4365523"/>
            <a:ext cx="7298010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4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financiera a agosto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C9C001D-4995-9A7E-EF25-BFC6467A1EC3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170895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6C918-A0E1-85A9-8FCF-AF43A87F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echa: pentágono 5">
            <a:extLst>
              <a:ext uri="{FF2B5EF4-FFF2-40B4-BE49-F238E27FC236}">
                <a16:creationId xmlns:a16="http://schemas.microsoft.com/office/drawing/2014/main" id="{EA2A56E5-7667-9033-3F6B-1CADE485FACF}"/>
              </a:ext>
            </a:extLst>
          </p:cNvPr>
          <p:cNvSpPr/>
          <p:nvPr/>
        </p:nvSpPr>
        <p:spPr>
          <a:xfrm>
            <a:off x="7103112" y="3670147"/>
            <a:ext cx="2551176" cy="1189697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6" name="Flecha: pentágono 6">
            <a:extLst>
              <a:ext uri="{FF2B5EF4-FFF2-40B4-BE49-F238E27FC236}">
                <a16:creationId xmlns:a16="http://schemas.microsoft.com/office/drawing/2014/main" id="{BF4AD50D-1235-8E3A-A1F4-7EB6CC9D5985}"/>
              </a:ext>
            </a:extLst>
          </p:cNvPr>
          <p:cNvSpPr/>
          <p:nvPr/>
        </p:nvSpPr>
        <p:spPr>
          <a:xfrm rot="10800000">
            <a:off x="2360425" y="3670147"/>
            <a:ext cx="2551176" cy="1189697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70699CC-62FC-010A-18BD-42778B6EFF28}"/>
              </a:ext>
            </a:extLst>
          </p:cNvPr>
          <p:cNvSpPr/>
          <p:nvPr/>
        </p:nvSpPr>
        <p:spPr>
          <a:xfrm>
            <a:off x="4911601" y="3670147"/>
            <a:ext cx="2206752" cy="118969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875F6C3-5DDF-C7E9-8674-CAA60A504DD0}"/>
              </a:ext>
            </a:extLst>
          </p:cNvPr>
          <p:cNvSpPr txBox="1"/>
          <p:nvPr/>
        </p:nvSpPr>
        <p:spPr>
          <a:xfrm>
            <a:off x="2720469" y="4069767"/>
            <a:ext cx="2098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30,000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C4F6E52-1993-0419-1B45-991482ECC9E6}"/>
              </a:ext>
            </a:extLst>
          </p:cNvPr>
          <p:cNvSpPr txBox="1"/>
          <p:nvPr/>
        </p:nvSpPr>
        <p:spPr>
          <a:xfrm>
            <a:off x="5097530" y="4043392"/>
            <a:ext cx="191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30,000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35A1D5-6F4B-DAA4-B149-6608AE5AA1C5}"/>
              </a:ext>
            </a:extLst>
          </p:cNvPr>
          <p:cNvSpPr txBox="1"/>
          <p:nvPr/>
        </p:nvSpPr>
        <p:spPr>
          <a:xfrm>
            <a:off x="7167122" y="3999431"/>
            <a:ext cx="19128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dirty="0">
                <a:solidFill>
                  <a:schemeClr val="bg1"/>
                </a:solidFill>
                <a:latin typeface="Arial Black" panose="020B0A04020102020204" pitchFamily="34" charset="0"/>
              </a:rPr>
              <a:t>100.0%</a:t>
            </a:r>
            <a:endParaRPr lang="es-PE" sz="3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Bocadillo: rectángulo 11">
            <a:extLst>
              <a:ext uri="{FF2B5EF4-FFF2-40B4-BE49-F238E27FC236}">
                <a16:creationId xmlns:a16="http://schemas.microsoft.com/office/drawing/2014/main" id="{8614B29F-9896-4FA9-BD80-25452439C8D3}"/>
              </a:ext>
            </a:extLst>
          </p:cNvPr>
          <p:cNvSpPr/>
          <p:nvPr/>
        </p:nvSpPr>
        <p:spPr>
          <a:xfrm>
            <a:off x="2653033" y="2368975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Marco Presupuestal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Bocadillo: rectángulo 12">
            <a:extLst>
              <a:ext uri="{FF2B5EF4-FFF2-40B4-BE49-F238E27FC236}">
                <a16:creationId xmlns:a16="http://schemas.microsoft.com/office/drawing/2014/main" id="{69DF34E1-926D-1435-4A29-DF9F11EB48B5}"/>
              </a:ext>
            </a:extLst>
          </p:cNvPr>
          <p:cNvSpPr/>
          <p:nvPr/>
        </p:nvSpPr>
        <p:spPr>
          <a:xfrm>
            <a:off x="5054857" y="2342652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Devengado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Bocadillo: rectángulo 13">
            <a:extLst>
              <a:ext uri="{FF2B5EF4-FFF2-40B4-BE49-F238E27FC236}">
                <a16:creationId xmlns:a16="http://schemas.microsoft.com/office/drawing/2014/main" id="{89D2CEC8-888E-191A-700A-6033D14D2C69}"/>
              </a:ext>
            </a:extLst>
          </p:cNvPr>
          <p:cNvSpPr/>
          <p:nvPr/>
        </p:nvSpPr>
        <p:spPr>
          <a:xfrm>
            <a:off x="7456681" y="2319425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Avance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BD24E6F-152B-20AA-9D15-E7222E8B3CC7}"/>
              </a:ext>
            </a:extLst>
          </p:cNvPr>
          <p:cNvSpPr txBox="1"/>
          <p:nvPr/>
        </p:nvSpPr>
        <p:spPr>
          <a:xfrm>
            <a:off x="989429" y="1171543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rgbClr val="FF0000"/>
                </a:solidFill>
                <a:latin typeface="Arial Black" panose="020B0A04020102020204" pitchFamily="34" charset="0"/>
              </a:rPr>
              <a:t>Avance</a:t>
            </a:r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de ejecución financiera sectorial del </a:t>
            </a:r>
          </a:p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PLIA 2025-2027</a:t>
            </a:r>
            <a:endParaRPr lang="es-PE" sz="2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90D0894-E1B7-5818-392C-EA797E59B9ED}"/>
              </a:ext>
            </a:extLst>
          </p:cNvPr>
          <p:cNvSpPr txBox="1"/>
          <p:nvPr/>
        </p:nvSpPr>
        <p:spPr>
          <a:xfrm>
            <a:off x="7270548" y="5061918"/>
            <a:ext cx="2383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Bahnschrift" panose="020B0502040204020203" pitchFamily="34" charset="0"/>
              </a:rPr>
              <a:t>Fecha de corte: 31.07.2025</a:t>
            </a:r>
            <a:endParaRPr lang="es-PE" sz="12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594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D394-98F3-50D9-D78D-201CEFC6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F8F35E9-E28F-43B8-CE86-22F57F408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897" y="998366"/>
            <a:ext cx="9767745" cy="49054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A076A21-332A-DFE3-EAE9-24E2F35840DC}"/>
              </a:ext>
            </a:extLst>
          </p:cNvPr>
          <p:cNvSpPr txBox="1"/>
          <p:nvPr/>
        </p:nvSpPr>
        <p:spPr>
          <a:xfrm>
            <a:off x="992102" y="844477"/>
            <a:ext cx="104650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Cronograma de </a:t>
            </a:r>
            <a:r>
              <a:rPr lang="es-MX" dirty="0"/>
              <a:t>ejecución financiera </a:t>
            </a:r>
            <a:r>
              <a:rPr lang="es-PE" dirty="0"/>
              <a:t>para el PLIA 2025 – 2027.</a:t>
            </a:r>
          </a:p>
        </p:txBody>
      </p:sp>
    </p:spTree>
    <p:extLst>
      <p:ext uri="{BB962C8B-B14F-4D97-AF65-F5344CB8AC3E}">
        <p14:creationId xmlns:p14="http://schemas.microsoft.com/office/powerpoint/2010/main" val="3714545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DF147-485B-4B55-4D4C-6DE277D79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F5F184-86DB-F59F-A327-533FA24153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3624" y="4189756"/>
            <a:ext cx="5791939" cy="1531958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5. </a:t>
            </a:r>
            <a:r>
              <a:rPr lang="es-MX" sz="27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Estado de las contrataciones de bienes y servicio a agosto del 2025</a:t>
            </a:r>
            <a:endParaRPr lang="es-PE" sz="27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968FA93-E3A4-6DB7-939E-5D3F937ABA17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919305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B1C5F-6327-92E8-1445-B810998DC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FA0B402A-8E64-8FB7-A258-D7BD2FA74F3F}"/>
              </a:ext>
            </a:extLst>
          </p:cNvPr>
          <p:cNvSpPr txBox="1"/>
          <p:nvPr/>
        </p:nvSpPr>
        <p:spPr>
          <a:xfrm>
            <a:off x="863464" y="1106766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MX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Estado de la contratación del servicio</a:t>
            </a:r>
            <a:endParaRPr lang="es-PE" b="1" dirty="0">
              <a:solidFill>
                <a:schemeClr val="bg2"/>
              </a:solidFill>
              <a:effectLst/>
              <a:latin typeface="Bahnschrift" panose="020B0502040204020203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Agosto 2025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D983601-768C-4A88-F1B3-C950971DCC7A}"/>
              </a:ext>
            </a:extLst>
          </p:cNvPr>
          <p:cNvSpPr txBox="1"/>
          <p:nvPr/>
        </p:nvSpPr>
        <p:spPr>
          <a:xfrm>
            <a:off x="9245644" y="5080151"/>
            <a:ext cx="2383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>
                <a:latin typeface="Bahnschrift" panose="020B0502040204020203" pitchFamily="34" charset="0"/>
              </a:rPr>
              <a:t>Fecha de corte: 31.07.2025</a:t>
            </a:r>
            <a:endParaRPr lang="es-PE" sz="1200" dirty="0">
              <a:latin typeface="Bahnschrift" panose="020B0502040204020203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B9E6693-6243-39AA-BB64-1D01919A6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80" y="1697366"/>
            <a:ext cx="11103204" cy="331540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471EFE6-FC9B-B6F1-4A83-545D9F92BCCF}"/>
              </a:ext>
            </a:extLst>
          </p:cNvPr>
          <p:cNvSpPr txBox="1"/>
          <p:nvPr/>
        </p:nvSpPr>
        <p:spPr>
          <a:xfrm>
            <a:off x="660233" y="5286965"/>
            <a:ext cx="69738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dirty="0"/>
              <a:t>Para el mes de agosto no se tiene programado ninguna contratación de servicios</a:t>
            </a:r>
          </a:p>
        </p:txBody>
      </p:sp>
    </p:spTree>
    <p:extLst>
      <p:ext uri="{BB962C8B-B14F-4D97-AF65-F5344CB8AC3E}">
        <p14:creationId xmlns:p14="http://schemas.microsoft.com/office/powerpoint/2010/main" val="645933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DA60-F107-B577-422C-1147D8123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39EC5-E4B0-DACE-582C-2B707F093B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17459" y="4365523"/>
            <a:ext cx="625810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6.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Panel fotográfico, anexos y otros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E98EA586-B81E-CCDD-78E0-C2288F86E58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04442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78466D-E364-31C5-E5E4-242648B39ABA}"/>
              </a:ext>
            </a:extLst>
          </p:cNvPr>
          <p:cNvSpPr txBox="1"/>
          <p:nvPr/>
        </p:nvSpPr>
        <p:spPr>
          <a:xfrm>
            <a:off x="5651450" y="610495"/>
            <a:ext cx="2276873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b="1" dirty="0">
                <a:solidFill>
                  <a:srgbClr val="0070C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ANEXO 3</a:t>
            </a:r>
            <a:endParaRPr lang="es-PE" sz="1200" b="1" kern="1200" dirty="0">
              <a:solidFill>
                <a:srgbClr val="0070C0"/>
              </a:solidFill>
              <a:latin typeface="Bahnschrift" panose="020B0502040204020203" pitchFamily="34" charset="0"/>
              <a:ea typeface="League Spartan" charset="0"/>
              <a:cs typeface="Poppins" panose="00000500000000000000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A0DE012-0704-1DFF-099D-18DDDF297667}"/>
              </a:ext>
            </a:extLst>
          </p:cNvPr>
          <p:cNvSpPr txBox="1"/>
          <p:nvPr/>
        </p:nvSpPr>
        <p:spPr>
          <a:xfrm>
            <a:off x="684413" y="899518"/>
            <a:ext cx="39131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dirty="0"/>
              <a:t>Documento de remisión del escenario de riesgos por inundación a la Municipalidad Provincial de Nasca</a:t>
            </a:r>
            <a:endParaRPr lang="es-PE" sz="1200" dirty="0"/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1C37EB88-BD86-3D07-7D43-6167C43A60C3}"/>
              </a:ext>
            </a:extLst>
          </p:cNvPr>
          <p:cNvSpPr txBox="1"/>
          <p:nvPr/>
        </p:nvSpPr>
        <p:spPr>
          <a:xfrm>
            <a:off x="684413" y="659920"/>
            <a:ext cx="2276873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b="1" dirty="0">
                <a:solidFill>
                  <a:srgbClr val="0070C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ANEXO 2</a:t>
            </a:r>
            <a:endParaRPr lang="es-PE" sz="1200" b="1" kern="1200" dirty="0">
              <a:solidFill>
                <a:srgbClr val="0070C0"/>
              </a:solidFill>
              <a:latin typeface="Bahnschrift" panose="020B0502040204020203" pitchFamily="34" charset="0"/>
              <a:ea typeface="League Spartan" charset="0"/>
              <a:cs typeface="Poppins" panose="00000500000000000000" pitchFamily="2" charset="77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2BF86F5-99B5-E706-D413-035329764931}"/>
              </a:ext>
            </a:extLst>
          </p:cNvPr>
          <p:cNvSpPr txBox="1"/>
          <p:nvPr/>
        </p:nvSpPr>
        <p:spPr>
          <a:xfrm>
            <a:off x="5651450" y="918272"/>
            <a:ext cx="41177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dirty="0"/>
              <a:t>Documento de remisión del escenario de riesgos por inundación a la Municipalidad Provincial de Lucanas </a:t>
            </a:r>
            <a:endParaRPr lang="es-PE" sz="12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47CC64E-8789-57F0-75BC-C2A8ADCCD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999" y="1476262"/>
            <a:ext cx="3799741" cy="500485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9C2F568-B55C-3100-4A0B-9800CB997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13" y="1476262"/>
            <a:ext cx="3795673" cy="500485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06147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78466D-E364-31C5-E5E4-242648B39ABA}"/>
              </a:ext>
            </a:extLst>
          </p:cNvPr>
          <p:cNvSpPr txBox="1"/>
          <p:nvPr/>
        </p:nvSpPr>
        <p:spPr>
          <a:xfrm>
            <a:off x="550548" y="902936"/>
            <a:ext cx="3486047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b="1" dirty="0">
                <a:solidFill>
                  <a:srgbClr val="0070C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REUNIÓN CON ENTIDADES CIENTÍFICAS</a:t>
            </a:r>
            <a:endParaRPr lang="es-PE" sz="1200" b="1" kern="1200" dirty="0">
              <a:solidFill>
                <a:srgbClr val="0070C0"/>
              </a:solidFill>
              <a:latin typeface="Bahnschrift" panose="020B0502040204020203" pitchFamily="34" charset="0"/>
              <a:ea typeface="League Spartan" charset="0"/>
              <a:cs typeface="Poppins" panose="00000500000000000000" pitchFamily="2" charset="77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99D63637-6693-DDD3-4924-D4EBC073A78C}"/>
              </a:ext>
            </a:extLst>
          </p:cNvPr>
          <p:cNvSpPr txBox="1"/>
          <p:nvPr/>
        </p:nvSpPr>
        <p:spPr>
          <a:xfrm>
            <a:off x="707428" y="1224128"/>
            <a:ext cx="6162604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b="1" dirty="0">
                <a:solidFill>
                  <a:schemeClr val="bg2"/>
                </a:solidFill>
                <a:latin typeface="Bahnschrift" panose="020B0502040204020203" pitchFamily="34" charset="0"/>
              </a:rPr>
              <a:t>Presentación del mapa de susceptibilidad de la cuenca del río Grande </a:t>
            </a:r>
            <a:endParaRPr lang="es-ES" b="1" dirty="0">
              <a:solidFill>
                <a:schemeClr val="bg2"/>
              </a:solidFill>
              <a:latin typeface="Bahnschrift" panose="020B0502040204020203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6079C09-3D09-C49A-C417-0E472C2F3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973" y="1778267"/>
            <a:ext cx="5231027" cy="370927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03FF875-5AAE-3B0F-B623-51D253BE4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357" y="1778267"/>
            <a:ext cx="4892579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22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AB3CE5A-64AE-40E0-A98F-9ADACFE5E013}"/>
              </a:ext>
            </a:extLst>
          </p:cNvPr>
          <p:cNvSpPr txBox="1">
            <a:spLocks/>
          </p:cNvSpPr>
          <p:nvPr/>
        </p:nvSpPr>
        <p:spPr>
          <a:xfrm>
            <a:off x="4207565" y="3023388"/>
            <a:ext cx="3922643" cy="1132322"/>
          </a:xfrm>
        </p:spPr>
        <p:txBody>
          <a:bodyPr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GRACIAS</a:t>
            </a: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4A331E5-FE97-4D9E-A07B-C34FFA228DD9}"/>
              </a:ext>
            </a:extLst>
          </p:cNvPr>
          <p:cNvCxnSpPr>
            <a:cxnSpLocks/>
          </p:cNvCxnSpPr>
          <p:nvPr/>
        </p:nvCxnSpPr>
        <p:spPr>
          <a:xfrm>
            <a:off x="3790650" y="4155710"/>
            <a:ext cx="46107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Picture 2" descr="Ministry of Transport and Communications:::">
            <a:extLst>
              <a:ext uri="{FF2B5EF4-FFF2-40B4-BE49-F238E27FC236}">
                <a16:creationId xmlns:a16="http://schemas.microsoft.com/office/drawing/2014/main" id="{9B161E08-8C51-1891-4ED0-AD0FFBADF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588" y="155912"/>
            <a:ext cx="2758930" cy="58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195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">
            <a:extLst>
              <a:ext uri="{FF2B5EF4-FFF2-40B4-BE49-F238E27FC236}">
                <a16:creationId xmlns:a16="http://schemas.microsoft.com/office/drawing/2014/main" id="{A934DA45-3C44-4549-B1F0-BD6EE97D1A05}"/>
              </a:ext>
            </a:extLst>
          </p:cNvPr>
          <p:cNvSpPr txBox="1"/>
          <p:nvPr/>
        </p:nvSpPr>
        <p:spPr>
          <a:xfrm>
            <a:off x="5355269" y="306186"/>
            <a:ext cx="1481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3000" b="1" kern="1200" dirty="0">
                <a:solidFill>
                  <a:srgbClr val="44546A"/>
                </a:solidFill>
                <a:latin typeface="Poppins" pitchFamily="2" charset="77"/>
                <a:ea typeface="+mn-ea"/>
                <a:cs typeface="Poppins" pitchFamily="2" charset="77"/>
              </a:rPr>
              <a:t>INDICE</a:t>
            </a: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A36A1505-A522-4FA1-9FF1-43D53A3B112B}"/>
              </a:ext>
            </a:extLst>
          </p:cNvPr>
          <p:cNvSpPr txBox="1"/>
          <p:nvPr/>
        </p:nvSpPr>
        <p:spPr>
          <a:xfrm>
            <a:off x="5118814" y="787593"/>
            <a:ext cx="1954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600" kern="1200" spc="150" dirty="0">
                <a:solidFill>
                  <a:prstClr val="white">
                    <a:lumMod val="65000"/>
                  </a:prstClr>
                </a:solidFill>
                <a:latin typeface="Poppins Light" pitchFamily="2" charset="77"/>
                <a:ea typeface="+mn-ea"/>
                <a:cs typeface="Poppins Light" pitchFamily="2" charset="77"/>
              </a:rPr>
              <a:t>PLIA 2025-2027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73F40FD-BB13-439C-84A3-307760C4D341}"/>
              </a:ext>
            </a:extLst>
          </p:cNvPr>
          <p:cNvGrpSpPr/>
          <p:nvPr/>
        </p:nvGrpSpPr>
        <p:grpSpPr>
          <a:xfrm>
            <a:off x="948288" y="1814631"/>
            <a:ext cx="2703318" cy="1614367"/>
            <a:chOff x="2985382" y="1814633"/>
            <a:chExt cx="2703318" cy="1614367"/>
          </a:xfrm>
        </p:grpSpPr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A0DE935D-C734-4D86-AD7E-4EFBA5C72E3C}"/>
                </a:ext>
              </a:extLst>
            </p:cNvPr>
            <p:cNvSpPr/>
            <p:nvPr/>
          </p:nvSpPr>
          <p:spPr>
            <a:xfrm>
              <a:off x="2985382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23903769-A892-4F86-9329-5FE163DE2C40}"/>
                </a:ext>
              </a:extLst>
            </p:cNvPr>
            <p:cNvSpPr/>
            <p:nvPr/>
          </p:nvSpPr>
          <p:spPr>
            <a:xfrm>
              <a:off x="2985382" y="1814633"/>
              <a:ext cx="68580" cy="1614367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5">
              <a:extLst>
                <a:ext uri="{FF2B5EF4-FFF2-40B4-BE49-F238E27FC236}">
                  <a16:creationId xmlns:a16="http://schemas.microsoft.com/office/drawing/2014/main" id="{76192C3C-3CB9-43A6-B95B-F2D771668FDA}"/>
                </a:ext>
              </a:extLst>
            </p:cNvPr>
            <p:cNvSpPr txBox="1"/>
            <p:nvPr/>
          </p:nvSpPr>
          <p:spPr>
            <a:xfrm>
              <a:off x="3765567" y="2083207"/>
              <a:ext cx="1803361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Cronograma de ejecución de las intervenciones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26" name="TextBox 7">
              <a:extLst>
                <a:ext uri="{FF2B5EF4-FFF2-40B4-BE49-F238E27FC236}">
                  <a16:creationId xmlns:a16="http://schemas.microsoft.com/office/drawing/2014/main" id="{F515E55E-28C2-4165-A80B-B881B7F531CB}"/>
                </a:ext>
              </a:extLst>
            </p:cNvPr>
            <p:cNvSpPr txBox="1"/>
            <p:nvPr/>
          </p:nvSpPr>
          <p:spPr>
            <a:xfrm>
              <a:off x="3232635" y="2229402"/>
              <a:ext cx="564578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4472C4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1.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B5968964-4231-4699-BC5D-A98E1DB02E26}"/>
              </a:ext>
            </a:extLst>
          </p:cNvPr>
          <p:cNvGrpSpPr/>
          <p:nvPr/>
        </p:nvGrpSpPr>
        <p:grpSpPr>
          <a:xfrm>
            <a:off x="4744340" y="1814631"/>
            <a:ext cx="2703319" cy="1614367"/>
            <a:chOff x="6947718" y="1814633"/>
            <a:chExt cx="2703319" cy="1614367"/>
          </a:xfrm>
        </p:grpSpPr>
        <p:sp>
          <p:nvSpPr>
            <p:cNvPr id="31" name="Rectangle 22">
              <a:extLst>
                <a:ext uri="{FF2B5EF4-FFF2-40B4-BE49-F238E27FC236}">
                  <a16:creationId xmlns:a16="http://schemas.microsoft.com/office/drawing/2014/main" id="{44B17C0A-2292-454C-BD77-44E1B6783BB2}"/>
                </a:ext>
              </a:extLst>
            </p:cNvPr>
            <p:cNvSpPr/>
            <p:nvPr/>
          </p:nvSpPr>
          <p:spPr>
            <a:xfrm>
              <a:off x="6947719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id="{751020AB-A01D-4B20-B6C3-23D04CA1674D}"/>
                </a:ext>
              </a:extLst>
            </p:cNvPr>
            <p:cNvSpPr/>
            <p:nvPr/>
          </p:nvSpPr>
          <p:spPr>
            <a:xfrm>
              <a:off x="6947718" y="1814633"/>
              <a:ext cx="68580" cy="1614367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26">
              <a:extLst>
                <a:ext uri="{FF2B5EF4-FFF2-40B4-BE49-F238E27FC236}">
                  <a16:creationId xmlns:a16="http://schemas.microsoft.com/office/drawing/2014/main" id="{3700A49E-4C8C-4B3C-9CDC-F82AFECDC675}"/>
                </a:ext>
              </a:extLst>
            </p:cNvPr>
            <p:cNvSpPr txBox="1"/>
            <p:nvPr/>
          </p:nvSpPr>
          <p:spPr>
            <a:xfrm>
              <a:off x="7816455" y="1990031"/>
              <a:ext cx="1679131" cy="1323439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Logros y avance mensual del PLIA 2025 – 2027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4" name="TextBox 25">
              <a:extLst>
                <a:ext uri="{FF2B5EF4-FFF2-40B4-BE49-F238E27FC236}">
                  <a16:creationId xmlns:a16="http://schemas.microsoft.com/office/drawing/2014/main" id="{34FCF890-149F-49AC-8AF5-D751D6C2C343}"/>
                </a:ext>
              </a:extLst>
            </p:cNvPr>
            <p:cNvSpPr txBox="1"/>
            <p:nvPr/>
          </p:nvSpPr>
          <p:spPr>
            <a:xfrm>
              <a:off x="7138064" y="2229402"/>
              <a:ext cx="678392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ED7D31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2.</a:t>
              </a: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36F5D3E0-A426-49BB-B036-8837E888C80A}"/>
              </a:ext>
            </a:extLst>
          </p:cNvPr>
          <p:cNvGrpSpPr/>
          <p:nvPr/>
        </p:nvGrpSpPr>
        <p:grpSpPr>
          <a:xfrm>
            <a:off x="8540393" y="1814631"/>
            <a:ext cx="2703319" cy="1614367"/>
            <a:chOff x="2977889" y="4348511"/>
            <a:chExt cx="2703319" cy="1614367"/>
          </a:xfrm>
        </p:grpSpPr>
        <p:sp>
          <p:nvSpPr>
            <p:cNvPr id="35" name="Rectangle 36">
              <a:extLst>
                <a:ext uri="{FF2B5EF4-FFF2-40B4-BE49-F238E27FC236}">
                  <a16:creationId xmlns:a16="http://schemas.microsoft.com/office/drawing/2014/main" id="{F6AB1195-6136-404C-B311-6A04DA8E7804}"/>
                </a:ext>
              </a:extLst>
            </p:cNvPr>
            <p:cNvSpPr/>
            <p:nvPr/>
          </p:nvSpPr>
          <p:spPr>
            <a:xfrm>
              <a:off x="2977890" y="4348511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ctangle 37">
              <a:extLst>
                <a:ext uri="{FF2B5EF4-FFF2-40B4-BE49-F238E27FC236}">
                  <a16:creationId xmlns:a16="http://schemas.microsoft.com/office/drawing/2014/main" id="{7A4F3F89-2873-4D0F-8D61-298DF29C58CC}"/>
                </a:ext>
              </a:extLst>
            </p:cNvPr>
            <p:cNvSpPr/>
            <p:nvPr/>
          </p:nvSpPr>
          <p:spPr>
            <a:xfrm>
              <a:off x="2977889" y="4348511"/>
              <a:ext cx="68580" cy="1614367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40">
              <a:extLst>
                <a:ext uri="{FF2B5EF4-FFF2-40B4-BE49-F238E27FC236}">
                  <a16:creationId xmlns:a16="http://schemas.microsoft.com/office/drawing/2014/main" id="{132827D9-C924-4B68-B5B1-4513CF6DE588}"/>
                </a:ext>
              </a:extLst>
            </p:cNvPr>
            <p:cNvSpPr txBox="1"/>
            <p:nvPr/>
          </p:nvSpPr>
          <p:spPr>
            <a:xfrm>
              <a:off x="3897073" y="4597806"/>
              <a:ext cx="1540347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física a febrero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8" name="TextBox 39">
              <a:extLst>
                <a:ext uri="{FF2B5EF4-FFF2-40B4-BE49-F238E27FC236}">
                  <a16:creationId xmlns:a16="http://schemas.microsoft.com/office/drawing/2014/main" id="{27188D82-BD31-4AD5-92F6-1B0FE644A39B}"/>
                </a:ext>
              </a:extLst>
            </p:cNvPr>
            <p:cNvSpPr txBox="1"/>
            <p:nvPr/>
          </p:nvSpPr>
          <p:spPr>
            <a:xfrm>
              <a:off x="3158618" y="4763280"/>
              <a:ext cx="697627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A5A5A5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3.</a:t>
              </a:r>
            </a:p>
          </p:txBody>
        </p:sp>
      </p:grpSp>
      <p:pic>
        <p:nvPicPr>
          <p:cNvPr id="3074" name="Picture 2" descr="Vectores e ilustraciones de Simbolo Agua para descargar gratis | Freepik">
            <a:extLst>
              <a:ext uri="{FF2B5EF4-FFF2-40B4-BE49-F238E27FC236}">
                <a16:creationId xmlns:a16="http://schemas.microsoft.com/office/drawing/2014/main" id="{DD57B799-4491-4146-B42C-06C946A18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064" y="377686"/>
            <a:ext cx="678392" cy="67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1EA782F4-5AE4-46A3-A094-C46542AEADAC}"/>
              </a:ext>
            </a:extLst>
          </p:cNvPr>
          <p:cNvGrpSpPr/>
          <p:nvPr/>
        </p:nvGrpSpPr>
        <p:grpSpPr>
          <a:xfrm>
            <a:off x="948288" y="3955608"/>
            <a:ext cx="2703318" cy="1614367"/>
            <a:chOff x="6929428" y="4329233"/>
            <a:chExt cx="2703318" cy="1614367"/>
          </a:xfrm>
        </p:grpSpPr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4F4F7641-1561-450F-AADC-3599DA383175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536B047A-B3E5-419A-84DF-A07AF1CE17D8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19">
              <a:extLst>
                <a:ext uri="{FF2B5EF4-FFF2-40B4-BE49-F238E27FC236}">
                  <a16:creationId xmlns:a16="http://schemas.microsoft.com/office/drawing/2014/main" id="{8F92E7BC-4625-47BF-9683-652DB9E22DFD}"/>
                </a:ext>
              </a:extLst>
            </p:cNvPr>
            <p:cNvSpPr txBox="1"/>
            <p:nvPr/>
          </p:nvSpPr>
          <p:spPr>
            <a:xfrm>
              <a:off x="7816455" y="4602273"/>
              <a:ext cx="1563815" cy="1119444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financiera a febrero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0" name="TextBox 16">
              <a:extLst>
                <a:ext uri="{FF2B5EF4-FFF2-40B4-BE49-F238E27FC236}">
                  <a16:creationId xmlns:a16="http://schemas.microsoft.com/office/drawing/2014/main" id="{A79FFE8E-4A9F-4A0F-A56D-FD6D992D4C5F}"/>
                </a:ext>
              </a:extLst>
            </p:cNvPr>
            <p:cNvSpPr txBox="1"/>
            <p:nvPr/>
          </p:nvSpPr>
          <p:spPr>
            <a:xfrm>
              <a:off x="7089316" y="4744002"/>
              <a:ext cx="73930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FFC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4.</a:t>
              </a:r>
            </a:p>
          </p:txBody>
        </p:sp>
      </p:grpSp>
      <p:grpSp>
        <p:nvGrpSpPr>
          <p:cNvPr id="39" name="Grupo 38">
            <a:extLst>
              <a:ext uri="{FF2B5EF4-FFF2-40B4-BE49-F238E27FC236}">
                <a16:creationId xmlns:a16="http://schemas.microsoft.com/office/drawing/2014/main" id="{56FB75B6-F91F-4459-9153-12CB04176F52}"/>
              </a:ext>
            </a:extLst>
          </p:cNvPr>
          <p:cNvGrpSpPr/>
          <p:nvPr/>
        </p:nvGrpSpPr>
        <p:grpSpPr>
          <a:xfrm>
            <a:off x="4744340" y="3981186"/>
            <a:ext cx="2703318" cy="1614367"/>
            <a:chOff x="6929428" y="4329233"/>
            <a:chExt cx="2703318" cy="1614367"/>
          </a:xfrm>
        </p:grpSpPr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F42E9897-045F-4AE6-BF6E-F700047F1606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064595FA-11D5-431B-ADD0-549E4BE6D4E4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4A4EEE39-D94E-4329-A231-BB6D436C0DEC}"/>
                </a:ext>
              </a:extLst>
            </p:cNvPr>
            <p:cNvSpPr txBox="1"/>
            <p:nvPr/>
          </p:nvSpPr>
          <p:spPr>
            <a:xfrm>
              <a:off x="7798165" y="4329233"/>
              <a:ext cx="1679131" cy="1569660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Estado de las contrataciones de bienes y servicios a febrero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43" name="TextBox 16">
              <a:extLst>
                <a:ext uri="{FF2B5EF4-FFF2-40B4-BE49-F238E27FC236}">
                  <a16:creationId xmlns:a16="http://schemas.microsoft.com/office/drawing/2014/main" id="{93E2E278-0828-4575-B971-8228B2C8527F}"/>
                </a:ext>
              </a:extLst>
            </p:cNvPr>
            <p:cNvSpPr txBox="1"/>
            <p:nvPr/>
          </p:nvSpPr>
          <p:spPr>
            <a:xfrm>
              <a:off x="7097331" y="4744002"/>
              <a:ext cx="72327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00B05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5.</a:t>
              </a:r>
            </a:p>
          </p:txBody>
        </p:sp>
      </p:grpSp>
      <p:grpSp>
        <p:nvGrpSpPr>
          <p:cNvPr id="44" name="Grupo 43">
            <a:extLst>
              <a:ext uri="{FF2B5EF4-FFF2-40B4-BE49-F238E27FC236}">
                <a16:creationId xmlns:a16="http://schemas.microsoft.com/office/drawing/2014/main" id="{81FF93C6-7763-4EA7-BCEE-82211826DCCA}"/>
              </a:ext>
            </a:extLst>
          </p:cNvPr>
          <p:cNvGrpSpPr/>
          <p:nvPr/>
        </p:nvGrpSpPr>
        <p:grpSpPr>
          <a:xfrm>
            <a:off x="8540394" y="3981186"/>
            <a:ext cx="2703318" cy="1614367"/>
            <a:chOff x="6929428" y="4329233"/>
            <a:chExt cx="2703318" cy="1614367"/>
          </a:xfrm>
        </p:grpSpPr>
        <p:sp>
          <p:nvSpPr>
            <p:cNvPr id="45" name="Rectangle 13">
              <a:extLst>
                <a:ext uri="{FF2B5EF4-FFF2-40B4-BE49-F238E27FC236}">
                  <a16:creationId xmlns:a16="http://schemas.microsoft.com/office/drawing/2014/main" id="{490B0A26-2468-4173-817D-42674CB224BA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14">
              <a:extLst>
                <a:ext uri="{FF2B5EF4-FFF2-40B4-BE49-F238E27FC236}">
                  <a16:creationId xmlns:a16="http://schemas.microsoft.com/office/drawing/2014/main" id="{F5AAD719-C793-484F-82D9-10C1C8632FFB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19">
              <a:extLst>
                <a:ext uri="{FF2B5EF4-FFF2-40B4-BE49-F238E27FC236}">
                  <a16:creationId xmlns:a16="http://schemas.microsoft.com/office/drawing/2014/main" id="{8AD60BF8-6F3B-434D-B811-3E0A19AA2A74}"/>
                </a:ext>
              </a:extLst>
            </p:cNvPr>
            <p:cNvSpPr txBox="1"/>
            <p:nvPr/>
          </p:nvSpPr>
          <p:spPr>
            <a:xfrm>
              <a:off x="7807783" y="4695339"/>
              <a:ext cx="1792078" cy="830997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Panel fotográfico, anexos y otros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48" name="TextBox 16">
              <a:extLst>
                <a:ext uri="{FF2B5EF4-FFF2-40B4-BE49-F238E27FC236}">
                  <a16:creationId xmlns:a16="http://schemas.microsoft.com/office/drawing/2014/main" id="{925E4B66-49AE-4475-847D-C9E35ACFAE47}"/>
                </a:ext>
              </a:extLst>
            </p:cNvPr>
            <p:cNvSpPr txBox="1"/>
            <p:nvPr/>
          </p:nvSpPr>
          <p:spPr>
            <a:xfrm>
              <a:off x="7101338" y="4744002"/>
              <a:ext cx="715260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7030A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6.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260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3C91F-3704-218E-5E03-5F4393F09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AC541D-8CD9-9A5B-D87E-6789E3D770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34286" y="2766219"/>
            <a:ext cx="4123427" cy="1325562"/>
          </a:xfrm>
        </p:spPr>
        <p:txBody>
          <a:bodyPr>
            <a:noAutofit/>
          </a:bodyPr>
          <a:lstStyle/>
          <a:p>
            <a:pPr algn="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CENEPRED</a:t>
            </a:r>
            <a:b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endParaRPr lang="es-PE" sz="6000" b="1" dirty="0">
              <a:solidFill>
                <a:schemeClr val="accent4">
                  <a:lumMod val="40000"/>
                  <a:lumOff val="6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3273B31-E1CA-9905-6950-F8461987D21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9251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4C7CE-D1BA-187E-BBE8-C0E59026BB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40361" y="4396152"/>
            <a:ext cx="5554469" cy="1325562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1.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Cronograma de ejecución de las intervenciones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E90D336-6368-73DE-81B8-9522B90B5B85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131943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940A1BE-AC3E-33AA-B373-1DBE21BED98A}"/>
              </a:ext>
            </a:extLst>
          </p:cNvPr>
          <p:cNvSpPr txBox="1"/>
          <p:nvPr/>
        </p:nvSpPr>
        <p:spPr>
          <a:xfrm>
            <a:off x="585787" y="1354328"/>
            <a:ext cx="110204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PE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Meta Física - Cronograma de actividades 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programadas para el PLIA 2025 – 2027</a:t>
            </a:r>
            <a:r>
              <a:rPr lang="es-PE" b="1" dirty="0"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s-PE" b="1" kern="1200" dirty="0">
              <a:solidFill>
                <a:srgbClr val="44546A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664EEFA-BC3B-96D6-63AE-90352B6DB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38362"/>
            <a:ext cx="110680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50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D394-98F3-50D9-D78D-201CEFC6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A076A21-332A-DFE3-EAE9-24E2F35840DC}"/>
              </a:ext>
            </a:extLst>
          </p:cNvPr>
          <p:cNvSpPr txBox="1"/>
          <p:nvPr/>
        </p:nvSpPr>
        <p:spPr>
          <a:xfrm>
            <a:off x="971630" y="1227718"/>
            <a:ext cx="104650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Financiera - Cronograma de actividades </a:t>
            </a:r>
            <a:r>
              <a:rPr lang="es-ES" dirty="0"/>
              <a:t>programadas </a:t>
            </a:r>
            <a:r>
              <a:rPr lang="es-PE" dirty="0"/>
              <a:t>para el PLIA 2025 – 2027.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5EE52D6-1A6D-0B9E-E313-1C74E567C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77" y="1711993"/>
            <a:ext cx="107918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6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6D65C-BDBB-1397-D70A-05C48806E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C155F-AC6A-9948-1A92-E16DBA69CA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72981" y="4365523"/>
            <a:ext cx="5202582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2.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Logros y avance mensual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334B1052-E963-7830-07EA-A48FBE230AB8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4344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B6013-16EC-79ED-E1DD-E714F5AD3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5053463C-0AF2-F36C-FAD5-39FBEC3B5744}"/>
              </a:ext>
            </a:extLst>
          </p:cNvPr>
          <p:cNvSpPr txBox="1"/>
          <p:nvPr/>
        </p:nvSpPr>
        <p:spPr>
          <a:xfrm>
            <a:off x="8602928" y="5717095"/>
            <a:ext cx="217874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31.07.2025</a:t>
            </a:r>
            <a:endParaRPr lang="es-PE" sz="10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F1C1DE4-4634-887F-15E8-4EFD167D224F}"/>
              </a:ext>
            </a:extLst>
          </p:cNvPr>
          <p:cNvSpPr txBox="1"/>
          <p:nvPr/>
        </p:nvSpPr>
        <p:spPr>
          <a:xfrm>
            <a:off x="863464" y="873315"/>
            <a:ext cx="9918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Logros y avance mensual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PLIA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Agosto 2025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751C66E-799A-044D-AB9B-F07F53A79BD4}"/>
              </a:ext>
            </a:extLst>
          </p:cNvPr>
          <p:cNvSpPr txBox="1"/>
          <p:nvPr/>
        </p:nvSpPr>
        <p:spPr>
          <a:xfrm>
            <a:off x="1025891" y="1376214"/>
            <a:ext cx="34412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829A085-9593-0033-1802-776FA9BDC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18" y="1653213"/>
            <a:ext cx="9688559" cy="402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6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F6189-A628-02F5-B515-CF67762E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C4AAD-B3F1-C0A2-DE44-A67197559A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06064" y="4491029"/>
            <a:ext cx="609085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3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física a agosto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5B34DA6-71F6-54AA-4869-7A1C170CC46A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51810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4449</TotalTime>
  <Words>338</Words>
  <Application>Microsoft Office PowerPoint</Application>
  <PresentationFormat>Panorámica</PresentationFormat>
  <Paragraphs>55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6" baseType="lpstr">
      <vt:lpstr>Poppins</vt:lpstr>
      <vt:lpstr>Poppins Light</vt:lpstr>
      <vt:lpstr>Arial Black</vt:lpstr>
      <vt:lpstr>Bahnschrift</vt:lpstr>
      <vt:lpstr>Arial</vt:lpstr>
      <vt:lpstr>Calibri</vt:lpstr>
      <vt:lpstr>Tema de Office</vt:lpstr>
      <vt:lpstr>Presentación de PowerPoint</vt:lpstr>
      <vt:lpstr>Presentación de PowerPoint</vt:lpstr>
      <vt:lpstr>CENEPRED </vt:lpstr>
      <vt:lpstr>PLIA 2025-2027 1. Cronograma de ejecución de las intervenciones</vt:lpstr>
      <vt:lpstr>Presentación de PowerPoint</vt:lpstr>
      <vt:lpstr>Presentación de PowerPoint</vt:lpstr>
      <vt:lpstr>PLIA 2025-2027 2. Logros y avance mensual</vt:lpstr>
      <vt:lpstr>Presentación de PowerPoint</vt:lpstr>
      <vt:lpstr>PLIA 2025-2027 3. Ejecución física a agosto del 2025</vt:lpstr>
      <vt:lpstr>Presentación de PowerPoint</vt:lpstr>
      <vt:lpstr>PLIA 2025-2027 4. Ejecución financiera a agosto del 2025</vt:lpstr>
      <vt:lpstr>Presentación de PowerPoint</vt:lpstr>
      <vt:lpstr>Presentación de PowerPoint</vt:lpstr>
      <vt:lpstr>PLIA 2025-2027 5. Estado de las contrataciones de bienes y servicio a agosto del 2025</vt:lpstr>
      <vt:lpstr>Presentación de PowerPoint</vt:lpstr>
      <vt:lpstr>PLIA 2025-2027 6. Panel fotográfico, anexos y otros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Chahua Janampa, Jhon Elvis</dc:creator>
  <cp:keywords>SGRD</cp:keywords>
  <cp:lastModifiedBy>Jose Luis Epiquien Rivera</cp:lastModifiedBy>
  <cp:revision>139</cp:revision>
  <dcterms:created xsi:type="dcterms:W3CDTF">2023-06-26T18:00:44Z</dcterms:created>
  <dcterms:modified xsi:type="dcterms:W3CDTF">2025-09-16T18:00:46Z</dcterms:modified>
</cp:coreProperties>
</file>