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2" r:id="rId3"/>
    <p:sldId id="2145707023" r:id="rId4"/>
    <p:sldId id="2145706978" r:id="rId5"/>
    <p:sldId id="2145706977" r:id="rId6"/>
    <p:sldId id="2145707011" r:id="rId7"/>
    <p:sldId id="2145706983" r:id="rId8"/>
    <p:sldId id="2145707033" r:id="rId9"/>
    <p:sldId id="2145707004" r:id="rId10"/>
    <p:sldId id="2145707038" r:id="rId11"/>
    <p:sldId id="2145707040" r:id="rId12"/>
    <p:sldId id="2145707003" r:id="rId13"/>
    <p:sldId id="2145707008" r:id="rId14"/>
    <p:sldId id="400" r:id="rId15"/>
    <p:sldId id="2145707002" r:id="rId16"/>
    <p:sldId id="2145707041" r:id="rId17"/>
    <p:sldId id="2145707042" r:id="rId18"/>
    <p:sldId id="2145707044" r:id="rId19"/>
    <p:sldId id="2145707001" r:id="rId20"/>
    <p:sldId id="2145707028" r:id="rId21"/>
    <p:sldId id="2145707039" r:id="rId22"/>
    <p:sldId id="2145707037" r:id="rId23"/>
    <p:sldId id="2145707000" r:id="rId24"/>
  </p:sldIdLst>
  <p:sldSz cx="12192000" cy="6858000"/>
  <p:notesSz cx="6797675" cy="9928225"/>
  <p:embeddedFontLst>
    <p:embeddedFont>
      <p:font typeface="Aleo" panose="00000500000000000000" pitchFamily="2" charset="0"/>
      <p:regular r:id="rId26"/>
      <p:bold r:id="rId27"/>
      <p:italic r:id="rId28"/>
      <p:boldItalic r:id="rId29"/>
    </p:embeddedFont>
    <p:embeddedFont>
      <p:font typeface="Arial Black" panose="020B0A04020102020204" pitchFamily="34" charset="0"/>
      <p:bold r:id="rId30"/>
    </p:embeddedFont>
    <p:embeddedFont>
      <p:font typeface="Bahnschrift" panose="020B0502040204020203" pitchFamily="34" charset="0"/>
      <p:regular r:id="rId31"/>
      <p:bold r:id="rId32"/>
    </p:embeddedFont>
    <p:embeddedFont>
      <p:font typeface="Poppins" panose="00000500000000000000" pitchFamily="2" charset="0"/>
      <p:regular r:id="rId33"/>
      <p:bold r:id="rId34"/>
      <p:italic r:id="rId35"/>
      <p:boldItalic r:id="rId36"/>
    </p:embeddedFont>
    <p:embeddedFont>
      <p:font typeface="Poppins Light" panose="00000400000000000000" pitchFamily="2" charset="0"/>
      <p:regular r:id="rId37"/>
      <p: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55" roundtripDataSignature="AMtx7mgDz1MBV+051AuHPs13/pjibDQO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18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48031-B367-4ECA-B389-7AF4F84A635C}">
  <a:tblStyle styleId="{76648031-B367-4ECA-B389-7AF4F84A63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5" autoAdjust="0"/>
    <p:restoredTop sz="95701" autoAdjust="0"/>
  </p:normalViewPr>
  <p:slideViewPr>
    <p:cSldViewPr snapToGrid="0">
      <p:cViewPr varScale="1">
        <p:scale>
          <a:sx n="159" d="100"/>
          <a:sy n="159" d="100"/>
        </p:scale>
        <p:origin x="61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5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 Elvis Chahua Janampa" userId="bf0d073f-0304-4892-9d88-8f7386c28921" providerId="ADAL" clId="{6457E1D4-3AEB-4513-B5C5-9A1B029692E5}"/>
    <pc:docChg chg="delSld">
      <pc:chgData name="Jhon Elvis Chahua Janampa" userId="bf0d073f-0304-4892-9d88-8f7386c28921" providerId="ADAL" clId="{6457E1D4-3AEB-4513-B5C5-9A1B029692E5}" dt="2025-03-25T22:00:36.331" v="1" actId="47"/>
      <pc:docMkLst>
        <pc:docMk/>
      </pc:docMkLst>
      <pc:sldChg chg="del">
        <pc:chgData name="Jhon Elvis Chahua Janampa" userId="bf0d073f-0304-4892-9d88-8f7386c28921" providerId="ADAL" clId="{6457E1D4-3AEB-4513-B5C5-9A1B029692E5}" dt="2025-03-25T22:00:36.331" v="1" actId="47"/>
        <pc:sldMkLst>
          <pc:docMk/>
          <pc:sldMk cId="296045668" sldId="214570701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785928558" sldId="214570701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758229626" sldId="2145707013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824885235" sldId="2145707014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69252569" sldId="2145707015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149031116" sldId="2145707016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240150783" sldId="2145707017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3215786" sldId="2145707019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4037115" sldId="214570702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921170437" sldId="2145707021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556413228" sldId="214570702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474198239" sldId="2145707024"/>
        </pc:sldMkLst>
      </pc:sldChg>
    </pc:docChg>
  </pc:docChgLst>
  <pc:docChgLst>
    <pc:chgData name="Jhon Elvis Chahua Janampa" userId="bf0d073f-0304-4892-9d88-8f7386c28921" providerId="ADAL" clId="{C60A9809-0E04-4277-ADAE-98D42FD86F82}"/>
    <pc:docChg chg="modMainMaster">
      <pc:chgData name="Jhon Elvis Chahua Janampa" userId="bf0d073f-0304-4892-9d88-8f7386c28921" providerId="ADAL" clId="{C60A9809-0E04-4277-ADAE-98D42FD86F82}" dt="2025-03-25T21:53:14.865" v="2" actId="14826"/>
      <pc:docMkLst>
        <pc:docMk/>
      </pc:docMkLst>
      <pc:sldMasterChg chg="modSldLayout">
        <pc:chgData name="Jhon Elvis Chahua Janampa" userId="bf0d073f-0304-4892-9d88-8f7386c28921" providerId="ADAL" clId="{C60A9809-0E04-4277-ADAE-98D42FD86F82}" dt="2025-03-25T21:53:14.865" v="2" actId="14826"/>
        <pc:sldMasterMkLst>
          <pc:docMk/>
          <pc:sldMasterMk cId="0" sldId="2147483648"/>
        </pc:sldMasterMkLst>
        <pc:sldLayoutChg chg="modSp">
          <pc:chgData name="Jhon Elvis Chahua Janampa" userId="bf0d073f-0304-4892-9d88-8f7386c28921" providerId="ADAL" clId="{C60A9809-0E04-4277-ADAE-98D42FD86F82}" dt="2025-03-25T21:52:55.126" v="1" actId="14826"/>
          <pc:sldLayoutMkLst>
            <pc:docMk/>
            <pc:sldMasterMk cId="0" sldId="2147483648"/>
            <pc:sldLayoutMk cId="795068142" sldId="2147483650"/>
          </pc:sldLayoutMkLst>
          <pc:picChg chg="mod">
            <ac:chgData name="Jhon Elvis Chahua Janampa" userId="bf0d073f-0304-4892-9d88-8f7386c28921" providerId="ADAL" clId="{C60A9809-0E04-4277-ADAE-98D42FD86F82}" dt="2025-03-25T21:52:55.126" v="1" actId="14826"/>
            <ac:picMkLst>
              <pc:docMk/>
              <pc:sldMasterMk cId="0" sldId="2147483648"/>
              <pc:sldLayoutMk cId="795068142" sldId="2147483650"/>
              <ac:picMk id="7" creationId="{06D330FB-9317-423B-BB8D-48149413C11D}"/>
            </ac:picMkLst>
          </pc:picChg>
          <pc:picChg chg="mod">
            <ac:chgData name="Jhon Elvis Chahua Janampa" userId="bf0d073f-0304-4892-9d88-8f7386c28921" providerId="ADAL" clId="{C60A9809-0E04-4277-ADAE-98D42FD86F82}" dt="2025-03-25T21:52:39.052" v="0" actId="14826"/>
            <ac:picMkLst>
              <pc:docMk/>
              <pc:sldMasterMk cId="0" sldId="2147483648"/>
              <pc:sldLayoutMk cId="795068142" sldId="2147483650"/>
              <ac:picMk id="9" creationId="{74733511-F9C1-4263-80CA-25DA30C04557}"/>
            </ac:picMkLst>
          </pc:picChg>
        </pc:sldLayoutChg>
        <pc:sldLayoutChg chg="modSp">
          <pc:chgData name="Jhon Elvis Chahua Janampa" userId="bf0d073f-0304-4892-9d88-8f7386c28921" providerId="ADAL" clId="{C60A9809-0E04-4277-ADAE-98D42FD86F82}" dt="2025-03-25T21:53:14.865" v="2" actId="14826"/>
          <pc:sldLayoutMkLst>
            <pc:docMk/>
            <pc:sldMasterMk cId="0" sldId="2147483648"/>
            <pc:sldLayoutMk cId="366205948" sldId="2147483653"/>
          </pc:sldLayoutMkLst>
          <pc:picChg chg="mod">
            <ac:chgData name="Jhon Elvis Chahua Janampa" userId="bf0d073f-0304-4892-9d88-8f7386c28921" providerId="ADAL" clId="{C60A9809-0E04-4277-ADAE-98D42FD86F82}" dt="2025-03-25T21:53:14.865" v="2" actId="14826"/>
            <ac:picMkLst>
              <pc:docMk/>
              <pc:sldMasterMk cId="0" sldId="2147483648"/>
              <pc:sldLayoutMk cId="366205948" sldId="2147483653"/>
              <ac:picMk id="3" creationId="{02497715-9FEC-4B0B-8F4B-CA11B002964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2065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3120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7261" y="4120502"/>
            <a:ext cx="5658090" cy="337132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8375" y="1069975"/>
            <a:ext cx="5137150" cy="28892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855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370325-03D3-412D-8554-BFD651E7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D330FB-9317-423B-BB8D-48149413C1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" y="6086475"/>
            <a:ext cx="12191995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DD6B9B-B1B3-440E-BFD3-1AADB61722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7" y="167549"/>
            <a:ext cx="2756897" cy="5536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23D8EBC-1430-4DE7-A5A4-D9CB7D023A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180" y="61968"/>
            <a:ext cx="1160315" cy="7648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3511-F9C1-4263-80CA-25DA30C045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950625" y="143755"/>
            <a:ext cx="2290750" cy="6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EC63F1-B990-4CD5-B02B-75D3CE84D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842FE6-3499-4DF8-AC64-BDFB3DB307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userDrawn="1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87D9CBE-31A6-42AE-BB99-6E0CBE3CD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14599" y="148694"/>
            <a:ext cx="1694064" cy="4446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34D333C-D427-4023-A4AA-AE091B84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B23310-C5D7-4869-A3BD-DB1456A06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7" y="152784"/>
            <a:ext cx="2173287" cy="4364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87E8475-1AB6-4F74-B62B-F41459ECE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02" b="2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F51BC1-B14B-45D9-A3DA-A45E20F7C9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497715-9FEC-4B0B-8F4B-CA11B0029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54239" y="194680"/>
            <a:ext cx="2242555" cy="5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6BDEAF-98C6-3563-054A-E97D87FA0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126583-2238-CEB4-214B-4FF20F847F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1A81A7-AB93-630D-E41C-A63E1202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13/08/2025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0D14D-CA16-D736-C788-B5A96409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0A50F5-73E2-49B2-07D3-6974CAD5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624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58;p13">
            <a:extLst>
              <a:ext uri="{FF2B5EF4-FFF2-40B4-BE49-F238E27FC236}">
                <a16:creationId xmlns:a16="http://schemas.microsoft.com/office/drawing/2014/main" id="{48E43AB5-0423-49CF-82F7-57CABFBF23E9}"/>
              </a:ext>
            </a:extLst>
          </p:cNvPr>
          <p:cNvCxnSpPr>
            <a:cxnSpLocks/>
          </p:cNvCxnSpPr>
          <p:nvPr/>
        </p:nvCxnSpPr>
        <p:spPr>
          <a:xfrm>
            <a:off x="2056423" y="3286407"/>
            <a:ext cx="8414238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F7D99169-945E-4D1F-8923-48B5AC660537}"/>
              </a:ext>
            </a:extLst>
          </p:cNvPr>
          <p:cNvSpPr txBox="1">
            <a:spLocks/>
          </p:cNvSpPr>
          <p:nvPr/>
        </p:nvSpPr>
        <p:spPr>
          <a:xfrm>
            <a:off x="4267201" y="6037005"/>
            <a:ext cx="3038168" cy="584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PE" sz="28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JULIO</a:t>
            </a: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- 2025</a:t>
            </a:r>
          </a:p>
        </p:txBody>
      </p:sp>
      <p:pic>
        <p:nvPicPr>
          <p:cNvPr id="8" name="Google Shape;125;p3" descr="Ministerio de Vivienda ejecuta descolmatación y encauzamiento de río  Cumbaza | Noticias | Agencia Peruana de Noticias Andina">
            <a:extLst>
              <a:ext uri="{FF2B5EF4-FFF2-40B4-BE49-F238E27FC236}">
                <a16:creationId xmlns:a16="http://schemas.microsoft.com/office/drawing/2014/main" id="{463638A3-B34F-4BD1-BA37-8ACBF1AF0851}"/>
              </a:ext>
            </a:extLst>
          </p:cNvPr>
          <p:cNvPicPr preferRelativeResize="0"/>
          <p:nvPr/>
        </p:nvPicPr>
        <p:blipFill rotWithShape="1">
          <a:blip r:embed="rId4"/>
          <a:srcRect b="-210"/>
          <a:stretch/>
        </p:blipFill>
        <p:spPr>
          <a:xfrm>
            <a:off x="378443" y="4587134"/>
            <a:ext cx="2177187" cy="2094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4E1AE17-5E80-4D6D-A3EB-43F97E2DD7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6769" t="956" r="4853" b="-956"/>
          <a:stretch/>
        </p:blipFill>
        <p:spPr>
          <a:xfrm>
            <a:off x="9154886" y="4499277"/>
            <a:ext cx="2351314" cy="2121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9D977A5-74E6-51F4-83F7-F1C15BC69BC8}"/>
              </a:ext>
            </a:extLst>
          </p:cNvPr>
          <p:cNvSpPr txBox="1">
            <a:spLocks/>
          </p:cNvSpPr>
          <p:nvPr/>
        </p:nvSpPr>
        <p:spPr>
          <a:xfrm>
            <a:off x="758952" y="1711411"/>
            <a:ext cx="10473186" cy="1914623"/>
          </a:xfrm>
          <a:prstGeom prst="rect">
            <a:avLst/>
          </a:prstGeom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6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PLAN MULTISECTORIAL ANTE INCENDIOS FORESTALES 2025-2027</a:t>
            </a:r>
            <a:endParaRPr lang="es-PE" sz="36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3B301C-F794-0BDE-709A-D4BA76A8190A}"/>
              </a:ext>
            </a:extLst>
          </p:cNvPr>
          <p:cNvSpPr txBox="1">
            <a:spLocks/>
          </p:cNvSpPr>
          <p:nvPr/>
        </p:nvSpPr>
        <p:spPr>
          <a:xfrm>
            <a:off x="1423545" y="3660418"/>
            <a:ext cx="9144000" cy="58709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2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SECTOR DEFENSA</a:t>
            </a:r>
            <a:endParaRPr lang="es-PE" sz="32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9DCEC7E-C6F6-9409-4CB5-D95F07C6B901}"/>
              </a:ext>
            </a:extLst>
          </p:cNvPr>
          <p:cNvSpPr txBox="1"/>
          <p:nvPr/>
        </p:nvSpPr>
        <p:spPr>
          <a:xfrm>
            <a:off x="529682" y="1669753"/>
            <a:ext cx="38226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5F7E5C-AEA3-CB78-10E6-DFB8C874E69C}"/>
              </a:ext>
            </a:extLst>
          </p:cNvPr>
          <p:cNvSpPr txBox="1"/>
          <p:nvPr/>
        </p:nvSpPr>
        <p:spPr>
          <a:xfrm>
            <a:off x="8088405" y="5236196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073018E-8701-FFD1-D7EB-202F6F785C6C}"/>
              </a:ext>
            </a:extLst>
          </p:cNvPr>
          <p:cNvSpPr txBox="1"/>
          <p:nvPr/>
        </p:nvSpPr>
        <p:spPr>
          <a:xfrm>
            <a:off x="863464" y="1095343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CFA4F8A-D678-A10E-8A6E-8A6E653DD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14" y="1946751"/>
            <a:ext cx="10971969" cy="324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8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42B8FBA-27B7-8032-E3D4-3AC3E5C42805}"/>
              </a:ext>
            </a:extLst>
          </p:cNvPr>
          <p:cNvSpPr txBox="1"/>
          <p:nvPr/>
        </p:nvSpPr>
        <p:spPr>
          <a:xfrm>
            <a:off x="863464" y="1095343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B6C233D-08E8-7EF3-E3C8-121B8E227A82}"/>
              </a:ext>
            </a:extLst>
          </p:cNvPr>
          <p:cNvSpPr txBox="1"/>
          <p:nvPr/>
        </p:nvSpPr>
        <p:spPr>
          <a:xfrm>
            <a:off x="863464" y="1669753"/>
            <a:ext cx="34889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8662FDA-3152-6B03-BA7F-7A4B92F22659}"/>
              </a:ext>
            </a:extLst>
          </p:cNvPr>
          <p:cNvSpPr txBox="1"/>
          <p:nvPr/>
        </p:nvSpPr>
        <p:spPr>
          <a:xfrm>
            <a:off x="8297315" y="4575357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E5E5275-98C0-1FE0-915E-A120FCA39E8F}"/>
              </a:ext>
            </a:extLst>
          </p:cNvPr>
          <p:cNvSpPr txBox="1"/>
          <p:nvPr/>
        </p:nvSpPr>
        <p:spPr>
          <a:xfrm>
            <a:off x="863464" y="4563828"/>
            <a:ext cx="67161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800" dirty="0">
                <a:latin typeface="Bahnschrift" panose="020B0502040204020203" pitchFamily="34" charset="0"/>
              </a:rPr>
              <a:t>1/ De acuerdo a lo programado, este servicio debía comenzar los primeros días de marzo 2025; sin embargo, inició a mediados de dicho mes. Esto generó un desfase en las fechas de culminación de los entregables, por tal motivo, este servicio finalizará a fines de agosto 2025.</a:t>
            </a:r>
            <a:endParaRPr lang="es-PE" sz="800" dirty="0">
              <a:latin typeface="Bahnschrift" panose="020B0502040204020203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4A89123-FA38-EAC7-6E50-368F6C73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464" y="1946752"/>
            <a:ext cx="10673982" cy="261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9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F3614-4A79-774F-7FD4-6674FB5F2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9C9B8-0417-B559-DDA9-AD4D78520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7554" y="4365523"/>
            <a:ext cx="7298010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4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financiera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C9C001D-4995-9A7E-EF25-BFC6467A1EC3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089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C918-A0E1-85A9-8FCF-AF43A87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echa: pentágono 5">
            <a:extLst>
              <a:ext uri="{FF2B5EF4-FFF2-40B4-BE49-F238E27FC236}">
                <a16:creationId xmlns:a16="http://schemas.microsoft.com/office/drawing/2014/main" id="{EA2A56E5-7667-9033-3F6B-1CADE485FACF}"/>
              </a:ext>
            </a:extLst>
          </p:cNvPr>
          <p:cNvSpPr/>
          <p:nvPr/>
        </p:nvSpPr>
        <p:spPr>
          <a:xfrm>
            <a:off x="7184135" y="3866916"/>
            <a:ext cx="2551176" cy="1189697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6" name="Flecha: pentágono 6">
            <a:extLst>
              <a:ext uri="{FF2B5EF4-FFF2-40B4-BE49-F238E27FC236}">
                <a16:creationId xmlns:a16="http://schemas.microsoft.com/office/drawing/2014/main" id="{BF4AD50D-1235-8E3A-A1F4-7EB6CC9D5985}"/>
              </a:ext>
            </a:extLst>
          </p:cNvPr>
          <p:cNvSpPr/>
          <p:nvPr/>
        </p:nvSpPr>
        <p:spPr>
          <a:xfrm rot="10800000">
            <a:off x="2441448" y="3866916"/>
            <a:ext cx="2551176" cy="118969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0699CC-62FC-010A-18BD-42778B6EFF28}"/>
              </a:ext>
            </a:extLst>
          </p:cNvPr>
          <p:cNvSpPr/>
          <p:nvPr/>
        </p:nvSpPr>
        <p:spPr>
          <a:xfrm>
            <a:off x="4992624" y="3866916"/>
            <a:ext cx="2206752" cy="118969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875F6C3-5DDF-C7E9-8674-CAA60A504DD0}"/>
              </a:ext>
            </a:extLst>
          </p:cNvPr>
          <p:cNvSpPr txBox="1"/>
          <p:nvPr/>
        </p:nvSpPr>
        <p:spPr>
          <a:xfrm>
            <a:off x="2801492" y="4266536"/>
            <a:ext cx="209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142,000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C4F6E52-1993-0419-1B45-991482ECC9E6}"/>
              </a:ext>
            </a:extLst>
          </p:cNvPr>
          <p:cNvSpPr txBox="1"/>
          <p:nvPr/>
        </p:nvSpPr>
        <p:spPr>
          <a:xfrm>
            <a:off x="5178553" y="4240161"/>
            <a:ext cx="191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72,500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35A1D5-6F4B-DAA4-B149-6608AE5AA1C5}"/>
              </a:ext>
            </a:extLst>
          </p:cNvPr>
          <p:cNvSpPr txBox="1"/>
          <p:nvPr/>
        </p:nvSpPr>
        <p:spPr>
          <a:xfrm>
            <a:off x="7248145" y="4196200"/>
            <a:ext cx="19128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chemeClr val="bg1"/>
                </a:solidFill>
                <a:latin typeface="Arial Black" panose="020B0A04020102020204" pitchFamily="34" charset="0"/>
              </a:rPr>
              <a:t>51.1%</a:t>
            </a:r>
            <a:endParaRPr lang="es-PE" sz="3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Bocadillo: rectángulo 11">
            <a:extLst>
              <a:ext uri="{FF2B5EF4-FFF2-40B4-BE49-F238E27FC236}">
                <a16:creationId xmlns:a16="http://schemas.microsoft.com/office/drawing/2014/main" id="{8614B29F-9896-4FA9-BD80-25452439C8D3}"/>
              </a:ext>
            </a:extLst>
          </p:cNvPr>
          <p:cNvSpPr/>
          <p:nvPr/>
        </p:nvSpPr>
        <p:spPr>
          <a:xfrm>
            <a:off x="2734056" y="256574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Marco Presupuestal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Bocadillo: rectángulo 12">
            <a:extLst>
              <a:ext uri="{FF2B5EF4-FFF2-40B4-BE49-F238E27FC236}">
                <a16:creationId xmlns:a16="http://schemas.microsoft.com/office/drawing/2014/main" id="{69DF34E1-926D-1435-4A29-DF9F11EB48B5}"/>
              </a:ext>
            </a:extLst>
          </p:cNvPr>
          <p:cNvSpPr/>
          <p:nvPr/>
        </p:nvSpPr>
        <p:spPr>
          <a:xfrm>
            <a:off x="5135880" y="2539421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Devengado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Bocadillo: rectángulo 13">
            <a:extLst>
              <a:ext uri="{FF2B5EF4-FFF2-40B4-BE49-F238E27FC236}">
                <a16:creationId xmlns:a16="http://schemas.microsoft.com/office/drawing/2014/main" id="{89D2CEC8-888E-191A-700A-6033D14D2C69}"/>
              </a:ext>
            </a:extLst>
          </p:cNvPr>
          <p:cNvSpPr/>
          <p:nvPr/>
        </p:nvSpPr>
        <p:spPr>
          <a:xfrm>
            <a:off x="7537704" y="251619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Avance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BD24E6F-152B-20AA-9D15-E7222E8B3CC7}"/>
              </a:ext>
            </a:extLst>
          </p:cNvPr>
          <p:cNvSpPr txBox="1"/>
          <p:nvPr/>
        </p:nvSpPr>
        <p:spPr>
          <a:xfrm>
            <a:off x="989429" y="1171543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FF0000"/>
                </a:solidFill>
                <a:latin typeface="Arial Black" panose="020B0A04020102020204" pitchFamily="34" charset="0"/>
              </a:rPr>
              <a:t>Avance</a:t>
            </a:r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de ejecución financiera sectorial del </a:t>
            </a:r>
          </a:p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PMIF 2025-2027</a:t>
            </a:r>
            <a:endParaRPr lang="es-PE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3FBB9E8-167D-5F2E-29BB-AC4EDBB1C8DA}"/>
              </a:ext>
            </a:extLst>
          </p:cNvPr>
          <p:cNvSpPr txBox="1"/>
          <p:nvPr/>
        </p:nvSpPr>
        <p:spPr>
          <a:xfrm>
            <a:off x="5917638" y="5299053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94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CC56871-A864-3C7B-ACA6-CB2E3EA9AFFD}"/>
              </a:ext>
            </a:extLst>
          </p:cNvPr>
          <p:cNvSpPr txBox="1"/>
          <p:nvPr/>
        </p:nvSpPr>
        <p:spPr>
          <a:xfrm>
            <a:off x="685368" y="1035915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Avance de ejecución financiera sectorial de las intervenciones del PLIA 2025-2027</a:t>
            </a:r>
            <a:endParaRPr lang="es-PE" sz="24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576619C8-F147-1D5C-22A6-7110DDFE666C}"/>
              </a:ext>
            </a:extLst>
          </p:cNvPr>
          <p:cNvSpPr/>
          <p:nvPr/>
        </p:nvSpPr>
        <p:spPr>
          <a:xfrm>
            <a:off x="255351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departamental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5C63D796-12D0-92D6-7086-429BCA9C436A}"/>
              </a:ext>
            </a:extLst>
          </p:cNvPr>
          <p:cNvSpPr/>
          <p:nvPr/>
        </p:nvSpPr>
        <p:spPr>
          <a:xfrm>
            <a:off x="255351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26,000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26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7519A28F-B00C-1BBB-2339-5BF73DE8D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96285"/>
              </p:ext>
            </p:extLst>
          </p:nvPr>
        </p:nvGraphicFramePr>
        <p:xfrm>
          <a:off x="589622" y="2975299"/>
          <a:ext cx="1799755" cy="2769599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799755">
                  <a:extLst>
                    <a:ext uri="{9D8B030D-6E8A-4147-A177-3AD203B41FA5}">
                      <a16:colId xmlns:a16="http://schemas.microsoft.com/office/drawing/2014/main" val="1421550610"/>
                    </a:ext>
                  </a:extLst>
                </a:gridCol>
              </a:tblGrid>
              <a:tr h="97145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Marco Presupuestal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36703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Devengado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652236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Avance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2920027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53E9AA65-613B-B9D5-8E56-E3846938D0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69" y="79138"/>
            <a:ext cx="1372222" cy="82736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8" y="235666"/>
            <a:ext cx="2731129" cy="517378"/>
          </a:xfrm>
          <a:prstGeom prst="rect">
            <a:avLst/>
          </a:prstGeom>
        </p:spPr>
      </p:pic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14C25C40-59DB-AABE-85AC-24A22199CA92}"/>
              </a:ext>
            </a:extLst>
          </p:cNvPr>
          <p:cNvSpPr/>
          <p:nvPr/>
        </p:nvSpPr>
        <p:spPr>
          <a:xfrm>
            <a:off x="5461274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nacional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441E83C9-6CEE-4458-6823-830B82360113}"/>
              </a:ext>
            </a:extLst>
          </p:cNvPr>
          <p:cNvSpPr/>
          <p:nvPr/>
        </p:nvSpPr>
        <p:spPr>
          <a:xfrm>
            <a:off x="5461274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21,000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21,000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270CD9A3-3A1B-F676-F617-3FE778ADF9FC}"/>
              </a:ext>
            </a:extLst>
          </p:cNvPr>
          <p:cNvSpPr/>
          <p:nvPr/>
        </p:nvSpPr>
        <p:spPr>
          <a:xfrm>
            <a:off x="836902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Investigación aplicada a la gestión del riesgo de desastres en incendios forestales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3306B0A9-269B-C232-2D5E-E0E32F8EE0F5}"/>
              </a:ext>
            </a:extLst>
          </p:cNvPr>
          <p:cNvSpPr/>
          <p:nvPr/>
        </p:nvSpPr>
        <p:spPr>
          <a:xfrm>
            <a:off x="836902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95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25,500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26.8%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F79FD20-80E3-1384-5840-A691FBCB3405}"/>
              </a:ext>
            </a:extLst>
          </p:cNvPr>
          <p:cNvSpPr txBox="1"/>
          <p:nvPr/>
        </p:nvSpPr>
        <p:spPr>
          <a:xfrm>
            <a:off x="7960384" y="5791072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157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DF147-485B-4B55-4D4C-6DE277D7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5F184-86DB-F59F-A327-533FA24153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3624" y="4189756"/>
            <a:ext cx="5791939" cy="1531958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5. </a:t>
            </a:r>
            <a:r>
              <a:rPr lang="es-MX" sz="27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Estado de las contrataciones de bienes y servicio a julio del 2025</a:t>
            </a:r>
            <a:endParaRPr lang="es-PE" sz="27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968FA93-E3A4-6DB7-939E-5D3F937ABA17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19305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88B31EC-597D-F749-5839-B7C0549252B0}"/>
              </a:ext>
            </a:extLst>
          </p:cNvPr>
          <p:cNvSpPr txBox="1"/>
          <p:nvPr/>
        </p:nvSpPr>
        <p:spPr>
          <a:xfrm>
            <a:off x="8042232" y="5591502"/>
            <a:ext cx="31050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0B5DCF2-EA6F-2BDB-1196-C48799118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91" y="1260559"/>
            <a:ext cx="9722268" cy="419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77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638483" y="5108840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8DB34AA-B26C-3817-3DC0-23AA96EE5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13" y="1586086"/>
            <a:ext cx="11724774" cy="344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38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554262" y="5168998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31/07/2025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875A837-D311-3300-770C-F562061D2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41" y="1487550"/>
            <a:ext cx="11429117" cy="358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07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DA60-F107-B577-422C-1147D812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39EC5-E4B0-DACE-582C-2B707F093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17459" y="4365523"/>
            <a:ext cx="625810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Panel fotográfico, anexos y otros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E98EA586-B81E-CCDD-78E0-C2288F86E58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04442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C378E205-8D19-0212-A7A1-118F54D12487}"/>
              </a:ext>
            </a:extLst>
          </p:cNvPr>
          <p:cNvSpPr txBox="1"/>
          <p:nvPr/>
        </p:nvSpPr>
        <p:spPr>
          <a:xfrm>
            <a:off x="5355269" y="306186"/>
            <a:ext cx="1481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3000" b="1" kern="1200" dirty="0">
                <a:solidFill>
                  <a:srgbClr val="44546A"/>
                </a:solidFill>
                <a:latin typeface="Poppins" pitchFamily="2" charset="77"/>
                <a:ea typeface="+mn-ea"/>
                <a:cs typeface="Poppins" pitchFamily="2" charset="77"/>
              </a:rPr>
              <a:t>INDICE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8F587F-375B-3543-4E03-3F8D6ECE6F0D}"/>
              </a:ext>
            </a:extLst>
          </p:cNvPr>
          <p:cNvSpPr txBox="1"/>
          <p:nvPr/>
        </p:nvSpPr>
        <p:spPr>
          <a:xfrm>
            <a:off x="5091564" y="787593"/>
            <a:ext cx="2008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600" kern="1200" spc="150" dirty="0">
                <a:solidFill>
                  <a:prstClr val="white">
                    <a:lumMod val="65000"/>
                  </a:prstClr>
                </a:solidFill>
                <a:latin typeface="Poppins Light" pitchFamily="2" charset="77"/>
                <a:ea typeface="+mn-ea"/>
                <a:cs typeface="Poppins Light" pitchFamily="2" charset="77"/>
              </a:rPr>
              <a:t>PMIF 2025-2027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B2700827-E1CE-15E5-BA32-2F402E8F05F2}"/>
              </a:ext>
            </a:extLst>
          </p:cNvPr>
          <p:cNvGrpSpPr/>
          <p:nvPr/>
        </p:nvGrpSpPr>
        <p:grpSpPr>
          <a:xfrm>
            <a:off x="948288" y="1814631"/>
            <a:ext cx="2703318" cy="1614367"/>
            <a:chOff x="2985382" y="1814633"/>
            <a:chExt cx="2703318" cy="1614367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5BA0B4C8-51E8-6910-1DF5-1BE643E97202}"/>
                </a:ext>
              </a:extLst>
            </p:cNvPr>
            <p:cNvSpPr/>
            <p:nvPr/>
          </p:nvSpPr>
          <p:spPr>
            <a:xfrm>
              <a:off x="2985382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F0F2358D-21C6-F0AF-8E6E-B9A43E2A1146}"/>
                </a:ext>
              </a:extLst>
            </p:cNvPr>
            <p:cNvSpPr/>
            <p:nvPr/>
          </p:nvSpPr>
          <p:spPr>
            <a:xfrm>
              <a:off x="2985382" y="1814633"/>
              <a:ext cx="68580" cy="1614367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5">
              <a:extLst>
                <a:ext uri="{FF2B5EF4-FFF2-40B4-BE49-F238E27FC236}">
                  <a16:creationId xmlns:a16="http://schemas.microsoft.com/office/drawing/2014/main" id="{F37D87FE-A03F-750D-258E-60C1905956C4}"/>
                </a:ext>
              </a:extLst>
            </p:cNvPr>
            <p:cNvSpPr txBox="1"/>
            <p:nvPr/>
          </p:nvSpPr>
          <p:spPr>
            <a:xfrm>
              <a:off x="3765567" y="2083207"/>
              <a:ext cx="1803361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Cronograma de ejecución de las intervenciones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5AC5AD1-E6AB-3369-7D3E-B3BCD8DAA5D4}"/>
                </a:ext>
              </a:extLst>
            </p:cNvPr>
            <p:cNvSpPr txBox="1"/>
            <p:nvPr/>
          </p:nvSpPr>
          <p:spPr>
            <a:xfrm>
              <a:off x="3232635" y="2229402"/>
              <a:ext cx="564578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4472C4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1.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93DEDBB-117C-49E9-F662-D9DF44F9D09E}"/>
              </a:ext>
            </a:extLst>
          </p:cNvPr>
          <p:cNvGrpSpPr/>
          <p:nvPr/>
        </p:nvGrpSpPr>
        <p:grpSpPr>
          <a:xfrm>
            <a:off x="4744340" y="1814631"/>
            <a:ext cx="2703319" cy="1614367"/>
            <a:chOff x="6947718" y="1814633"/>
            <a:chExt cx="2703319" cy="1614367"/>
          </a:xfrm>
        </p:grpSpPr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E224A1B6-03E9-3A8C-92EF-888AB5BECFC6}"/>
                </a:ext>
              </a:extLst>
            </p:cNvPr>
            <p:cNvSpPr/>
            <p:nvPr/>
          </p:nvSpPr>
          <p:spPr>
            <a:xfrm>
              <a:off x="6947719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8F8A9558-AD20-9737-C180-26009B3C8BFB}"/>
                </a:ext>
              </a:extLst>
            </p:cNvPr>
            <p:cNvSpPr/>
            <p:nvPr/>
          </p:nvSpPr>
          <p:spPr>
            <a:xfrm>
              <a:off x="6947718" y="1814633"/>
              <a:ext cx="68580" cy="1614367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26">
              <a:extLst>
                <a:ext uri="{FF2B5EF4-FFF2-40B4-BE49-F238E27FC236}">
                  <a16:creationId xmlns:a16="http://schemas.microsoft.com/office/drawing/2014/main" id="{7AA2CF27-9486-0D30-6239-DC01C346D68E}"/>
                </a:ext>
              </a:extLst>
            </p:cNvPr>
            <p:cNvSpPr txBox="1"/>
            <p:nvPr/>
          </p:nvSpPr>
          <p:spPr>
            <a:xfrm>
              <a:off x="7816455" y="1990031"/>
              <a:ext cx="1679131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Logros y avance mensual del PMIF 2025 – 2027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8C552C21-3B2B-C7C3-E133-839BE8160C44}"/>
                </a:ext>
              </a:extLst>
            </p:cNvPr>
            <p:cNvSpPr txBox="1"/>
            <p:nvPr/>
          </p:nvSpPr>
          <p:spPr>
            <a:xfrm>
              <a:off x="7138064" y="2229402"/>
              <a:ext cx="678392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ED7D31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2.</a:t>
              </a: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4CD01226-281A-1DAF-F999-EC58DEDCD198}"/>
              </a:ext>
            </a:extLst>
          </p:cNvPr>
          <p:cNvGrpSpPr/>
          <p:nvPr/>
        </p:nvGrpSpPr>
        <p:grpSpPr>
          <a:xfrm>
            <a:off x="8540393" y="1814631"/>
            <a:ext cx="2703319" cy="1614367"/>
            <a:chOff x="2977889" y="4348511"/>
            <a:chExt cx="2703319" cy="1614367"/>
          </a:xfrm>
        </p:grpSpPr>
        <p:sp>
          <p:nvSpPr>
            <p:cNvPr id="19" name="Rectangle 36">
              <a:extLst>
                <a:ext uri="{FF2B5EF4-FFF2-40B4-BE49-F238E27FC236}">
                  <a16:creationId xmlns:a16="http://schemas.microsoft.com/office/drawing/2014/main" id="{645F4DEF-EB47-3D4C-DF92-A0E9F0AD9CA5}"/>
                </a:ext>
              </a:extLst>
            </p:cNvPr>
            <p:cNvSpPr/>
            <p:nvPr/>
          </p:nvSpPr>
          <p:spPr>
            <a:xfrm>
              <a:off x="2977890" y="4348511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37">
              <a:extLst>
                <a:ext uri="{FF2B5EF4-FFF2-40B4-BE49-F238E27FC236}">
                  <a16:creationId xmlns:a16="http://schemas.microsoft.com/office/drawing/2014/main" id="{8647635B-BF2D-69A7-8B94-D7D8A25CA400}"/>
                </a:ext>
              </a:extLst>
            </p:cNvPr>
            <p:cNvSpPr/>
            <p:nvPr/>
          </p:nvSpPr>
          <p:spPr>
            <a:xfrm>
              <a:off x="2977889" y="4348511"/>
              <a:ext cx="68580" cy="1614367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id="{70783B28-BEB5-AD1C-AB55-0965E1274432}"/>
                </a:ext>
              </a:extLst>
            </p:cNvPr>
            <p:cNvSpPr txBox="1"/>
            <p:nvPr/>
          </p:nvSpPr>
          <p:spPr>
            <a:xfrm>
              <a:off x="3897073" y="4597806"/>
              <a:ext cx="1540347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física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0" name="TextBox 39">
              <a:extLst>
                <a:ext uri="{FF2B5EF4-FFF2-40B4-BE49-F238E27FC236}">
                  <a16:creationId xmlns:a16="http://schemas.microsoft.com/office/drawing/2014/main" id="{03C8CCAC-F6BE-42E1-3DC5-4A91E86DC608}"/>
                </a:ext>
              </a:extLst>
            </p:cNvPr>
            <p:cNvSpPr txBox="1"/>
            <p:nvPr/>
          </p:nvSpPr>
          <p:spPr>
            <a:xfrm>
              <a:off x="3158618" y="4763280"/>
              <a:ext cx="697627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A5A5A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3.</a:t>
              </a: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5D406EE-F58D-50B0-87E8-95E708272FCC}"/>
              </a:ext>
            </a:extLst>
          </p:cNvPr>
          <p:cNvGrpSpPr/>
          <p:nvPr/>
        </p:nvGrpSpPr>
        <p:grpSpPr>
          <a:xfrm>
            <a:off x="948288" y="3955608"/>
            <a:ext cx="2703318" cy="1614367"/>
            <a:chOff x="6929428" y="4329233"/>
            <a:chExt cx="2703318" cy="1614367"/>
          </a:xfrm>
        </p:grpSpPr>
        <p:sp>
          <p:nvSpPr>
            <p:cNvPr id="52" name="Rectangle 13">
              <a:extLst>
                <a:ext uri="{FF2B5EF4-FFF2-40B4-BE49-F238E27FC236}">
                  <a16:creationId xmlns:a16="http://schemas.microsoft.com/office/drawing/2014/main" id="{C4267549-DFC9-F9A7-A9A6-AC5392F4943D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14">
              <a:extLst>
                <a:ext uri="{FF2B5EF4-FFF2-40B4-BE49-F238E27FC236}">
                  <a16:creationId xmlns:a16="http://schemas.microsoft.com/office/drawing/2014/main" id="{B7128D5C-9C38-494C-945B-DBE8E4C74D95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19">
              <a:extLst>
                <a:ext uri="{FF2B5EF4-FFF2-40B4-BE49-F238E27FC236}">
                  <a16:creationId xmlns:a16="http://schemas.microsoft.com/office/drawing/2014/main" id="{FE27E2D3-6969-80F1-7593-576E80023DC5}"/>
                </a:ext>
              </a:extLst>
            </p:cNvPr>
            <p:cNvSpPr txBox="1"/>
            <p:nvPr/>
          </p:nvSpPr>
          <p:spPr>
            <a:xfrm>
              <a:off x="7816455" y="4644499"/>
              <a:ext cx="1563815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financiera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5" name="TextBox 16">
              <a:extLst>
                <a:ext uri="{FF2B5EF4-FFF2-40B4-BE49-F238E27FC236}">
                  <a16:creationId xmlns:a16="http://schemas.microsoft.com/office/drawing/2014/main" id="{D13DE2D1-E75D-D245-09B2-6FADDAE37D21}"/>
                </a:ext>
              </a:extLst>
            </p:cNvPr>
            <p:cNvSpPr txBox="1"/>
            <p:nvPr/>
          </p:nvSpPr>
          <p:spPr>
            <a:xfrm>
              <a:off x="7089316" y="4744002"/>
              <a:ext cx="73930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FFC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4.</a:t>
              </a: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ABDB21FD-ECE6-A930-3C16-F5449F4BE7C9}"/>
              </a:ext>
            </a:extLst>
          </p:cNvPr>
          <p:cNvGrpSpPr/>
          <p:nvPr/>
        </p:nvGrpSpPr>
        <p:grpSpPr>
          <a:xfrm>
            <a:off x="4744340" y="3981186"/>
            <a:ext cx="2703318" cy="1614367"/>
            <a:chOff x="6929428" y="4329233"/>
            <a:chExt cx="2703318" cy="1614367"/>
          </a:xfrm>
        </p:grpSpPr>
        <p:sp>
          <p:nvSpPr>
            <p:cNvPr id="57" name="Rectangle 13">
              <a:extLst>
                <a:ext uri="{FF2B5EF4-FFF2-40B4-BE49-F238E27FC236}">
                  <a16:creationId xmlns:a16="http://schemas.microsoft.com/office/drawing/2014/main" id="{DDBDCEB4-C33E-57EA-5705-C51CCD7A87B7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14">
              <a:extLst>
                <a:ext uri="{FF2B5EF4-FFF2-40B4-BE49-F238E27FC236}">
                  <a16:creationId xmlns:a16="http://schemas.microsoft.com/office/drawing/2014/main" id="{8241F1B8-C15F-5C56-1FEE-E121E5A4D2DE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19">
              <a:extLst>
                <a:ext uri="{FF2B5EF4-FFF2-40B4-BE49-F238E27FC236}">
                  <a16:creationId xmlns:a16="http://schemas.microsoft.com/office/drawing/2014/main" id="{B711833F-BF56-62DC-03B8-086D7B4CBB58}"/>
                </a:ext>
              </a:extLst>
            </p:cNvPr>
            <p:cNvSpPr txBox="1"/>
            <p:nvPr/>
          </p:nvSpPr>
          <p:spPr>
            <a:xfrm>
              <a:off x="7754727" y="4465529"/>
              <a:ext cx="1809439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Estado de las contrataciones de bienes y servicios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[abril]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A9B01490-6A11-46EA-8792-745C943E012C}"/>
                </a:ext>
              </a:extLst>
            </p:cNvPr>
            <p:cNvSpPr txBox="1"/>
            <p:nvPr/>
          </p:nvSpPr>
          <p:spPr>
            <a:xfrm>
              <a:off x="7097331" y="4744002"/>
              <a:ext cx="72327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00B05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5.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0FBB5A1F-1CE7-17DC-905E-A698F11A0D36}"/>
              </a:ext>
            </a:extLst>
          </p:cNvPr>
          <p:cNvGrpSpPr/>
          <p:nvPr/>
        </p:nvGrpSpPr>
        <p:grpSpPr>
          <a:xfrm>
            <a:off x="8540394" y="3981186"/>
            <a:ext cx="2703318" cy="1614367"/>
            <a:chOff x="6929428" y="4329233"/>
            <a:chExt cx="2703318" cy="1614367"/>
          </a:xfrm>
        </p:grpSpPr>
        <p:sp>
          <p:nvSpPr>
            <p:cNvPr id="62" name="Rectangle 13">
              <a:extLst>
                <a:ext uri="{FF2B5EF4-FFF2-40B4-BE49-F238E27FC236}">
                  <a16:creationId xmlns:a16="http://schemas.microsoft.com/office/drawing/2014/main" id="{9BC87410-D2CE-53FE-D1BD-48DAB6C49349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14">
              <a:extLst>
                <a:ext uri="{FF2B5EF4-FFF2-40B4-BE49-F238E27FC236}">
                  <a16:creationId xmlns:a16="http://schemas.microsoft.com/office/drawing/2014/main" id="{5F28C369-DF27-006B-054E-447A4061CEC9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2" name="TextBox 19">
              <a:extLst>
                <a:ext uri="{FF2B5EF4-FFF2-40B4-BE49-F238E27FC236}">
                  <a16:creationId xmlns:a16="http://schemas.microsoft.com/office/drawing/2014/main" id="{B54D9F54-1977-768B-575C-A1B4C3B6F159}"/>
                </a:ext>
              </a:extLst>
            </p:cNvPr>
            <p:cNvSpPr txBox="1"/>
            <p:nvPr/>
          </p:nvSpPr>
          <p:spPr>
            <a:xfrm>
              <a:off x="7807783" y="4695339"/>
              <a:ext cx="1792078" cy="83099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Panel fotográfico, anexos y otros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073" name="TextBox 16">
              <a:extLst>
                <a:ext uri="{FF2B5EF4-FFF2-40B4-BE49-F238E27FC236}">
                  <a16:creationId xmlns:a16="http://schemas.microsoft.com/office/drawing/2014/main" id="{40D14C26-0A76-9A79-9994-0FFEA0D903FA}"/>
                </a:ext>
              </a:extLst>
            </p:cNvPr>
            <p:cNvSpPr txBox="1"/>
            <p:nvPr/>
          </p:nvSpPr>
          <p:spPr>
            <a:xfrm>
              <a:off x="7101338" y="4744002"/>
              <a:ext cx="715260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260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/>
          <p:nvPr/>
        </p:nvSpPr>
        <p:spPr>
          <a:xfrm>
            <a:off x="548259" y="920750"/>
            <a:ext cx="10523510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ELABORACIÓN DE  ESCENARIOS DE RIESGO POR INCENDIOS FORESTALES A NIVEL DEPARTAMENTAL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6E6DED8-C5F7-3488-C152-B2D22825D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" t="17470" r="3677" b="2403"/>
          <a:stretch/>
        </p:blipFill>
        <p:spPr bwMode="auto">
          <a:xfrm>
            <a:off x="5723276" y="1619566"/>
            <a:ext cx="3721813" cy="4528838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8CF4334-36D1-A261-14DB-09BCAA414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1532" r="1899" b="1820"/>
          <a:stretch/>
        </p:blipFill>
        <p:spPr bwMode="auto">
          <a:xfrm>
            <a:off x="2283402" y="1596079"/>
            <a:ext cx="3311281" cy="4575812"/>
          </a:xfrm>
          <a:prstGeom prst="rect">
            <a:avLst/>
          </a:prstGeom>
          <a:noFill/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A235F0B-BAB0-6457-AC91-C9C7D510F6D7}"/>
              </a:ext>
            </a:extLst>
          </p:cNvPr>
          <p:cNvSpPr txBox="1"/>
          <p:nvPr/>
        </p:nvSpPr>
        <p:spPr>
          <a:xfrm>
            <a:off x="2285866" y="1311789"/>
            <a:ext cx="31995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b="1" i="1" dirty="0">
                <a:latin typeface="Calibri" panose="020F0502020204030204" pitchFamily="34" charset="0"/>
              </a:rPr>
              <a:t>A) LORETO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1B2C407-D331-565B-EFE2-D2040F09E8FD}"/>
              </a:ext>
            </a:extLst>
          </p:cNvPr>
          <p:cNvSpPr txBox="1"/>
          <p:nvPr/>
        </p:nvSpPr>
        <p:spPr>
          <a:xfrm>
            <a:off x="5723276" y="1311789"/>
            <a:ext cx="34839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b="1" i="1" dirty="0">
                <a:latin typeface="Calibri" panose="020F0502020204030204" pitchFamily="34" charset="0"/>
              </a:rPr>
              <a:t>B) MADRE DE DIOS </a:t>
            </a:r>
          </a:p>
        </p:txBody>
      </p:sp>
    </p:spTree>
    <p:extLst>
      <p:ext uri="{BB962C8B-B14F-4D97-AF65-F5344CB8AC3E}">
        <p14:creationId xmlns:p14="http://schemas.microsoft.com/office/powerpoint/2010/main" val="106765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/>
          <p:nvPr/>
        </p:nvSpPr>
        <p:spPr>
          <a:xfrm>
            <a:off x="921238" y="996944"/>
            <a:ext cx="10523510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ELABORACIÓN DE  ESCENARIOS DE RIESGO NACIONAL FRENTE A INCENDIOS FORESTALES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468719-9338-DCA0-2BEB-0E34051D3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960" y="1366276"/>
            <a:ext cx="3708066" cy="479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08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5FCB7-125E-A8A8-9F40-380FAA7E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>
            <a:extLst>
              <a:ext uri="{FF2B5EF4-FFF2-40B4-BE49-F238E27FC236}">
                <a16:creationId xmlns:a16="http://schemas.microsoft.com/office/drawing/2014/main" id="{ED36C318-E092-EC2B-B692-8CF17A9E7375}"/>
              </a:ext>
            </a:extLst>
          </p:cNvPr>
          <p:cNvSpPr txBox="1"/>
          <p:nvPr/>
        </p:nvSpPr>
        <p:spPr>
          <a:xfrm>
            <a:off x="921238" y="996944"/>
            <a:ext cx="10523510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INVESTIGACIÓN APLICADA A LA GESTIÓN DEL RIESGO DE DESASTRES EN INCENDIOS FORESTALES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766B046D-9B3F-82DE-7FDC-BEFF75B59037}"/>
              </a:ext>
            </a:extLst>
          </p:cNvPr>
          <p:cNvSpPr txBox="1"/>
          <p:nvPr/>
        </p:nvSpPr>
        <p:spPr>
          <a:xfrm>
            <a:off x="921238" y="1339696"/>
            <a:ext cx="2533162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sz="18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CUARTO ENTREGABLE</a:t>
            </a:r>
            <a:endParaRPr lang="es-PE" sz="1600" b="1" kern="1200" dirty="0">
              <a:solidFill>
                <a:srgbClr val="0070C0"/>
              </a:solidFill>
              <a:latin typeface="Poppins" panose="00000500000000000000" pitchFamily="2" charset="77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1E87379-E608-E0FA-466F-F876A5D1FB9B}"/>
              </a:ext>
            </a:extLst>
          </p:cNvPr>
          <p:cNvSpPr txBox="1"/>
          <p:nvPr/>
        </p:nvSpPr>
        <p:spPr>
          <a:xfrm>
            <a:off x="1070810" y="2008572"/>
            <a:ext cx="42892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200" b="1" i="1" dirty="0"/>
              <a:t>Valores promedios de las variables por tipo de vegetación combustible</a:t>
            </a:r>
            <a:endParaRPr lang="es-PE" sz="1200" b="1" i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765E06D-51D2-E365-B49E-EA70F811E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01" y="2426170"/>
            <a:ext cx="5099802" cy="267521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E3E4840-AB99-4484-1D62-6D8D599836B9}"/>
              </a:ext>
            </a:extLst>
          </p:cNvPr>
          <p:cNvSpPr txBox="1"/>
          <p:nvPr/>
        </p:nvSpPr>
        <p:spPr>
          <a:xfrm>
            <a:off x="5958722" y="1996269"/>
            <a:ext cx="54221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 i="1"/>
            </a:lvl1pPr>
          </a:lstStyle>
          <a:p>
            <a:pPr algn="ctr"/>
            <a:r>
              <a:rPr lang="es-PE" sz="1200" dirty="0"/>
              <a:t>Valores preliminares del Índice Integrado de Combustibilidad de la Vegetación (IICV) por tipo de vegetación combustible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B977BED-2117-ADE3-02D3-2AA9A85DC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485" y="2470237"/>
            <a:ext cx="5481364" cy="263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24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B3CE5A-64AE-40E0-A98F-9ADACFE5E013}"/>
              </a:ext>
            </a:extLst>
          </p:cNvPr>
          <p:cNvSpPr txBox="1">
            <a:spLocks/>
          </p:cNvSpPr>
          <p:nvPr/>
        </p:nvSpPr>
        <p:spPr>
          <a:xfrm>
            <a:off x="4207565" y="3023388"/>
            <a:ext cx="3922643" cy="1132322"/>
          </a:xfr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GRACIAS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4A331E5-FE97-4D9E-A07B-C34FFA228DD9}"/>
              </a:ext>
            </a:extLst>
          </p:cNvPr>
          <p:cNvCxnSpPr>
            <a:cxnSpLocks/>
          </p:cNvCxnSpPr>
          <p:nvPr/>
        </p:nvCxnSpPr>
        <p:spPr>
          <a:xfrm>
            <a:off x="3790650" y="4155710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9919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3C91F-3704-218E-5E03-5F4393F09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C541D-8CD9-9A5B-D87E-6789E3D770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34286" y="2766219"/>
            <a:ext cx="4123427" cy="1325562"/>
          </a:xfrm>
        </p:spPr>
        <p:txBody>
          <a:bodyPr>
            <a:noAutofit/>
          </a:bodyPr>
          <a:lstStyle/>
          <a:p>
            <a:pPr algn="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CENEPRED</a:t>
            </a:r>
            <a:b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endParaRPr lang="es-PE" sz="6000" b="1" dirty="0">
              <a:solidFill>
                <a:schemeClr val="accent4">
                  <a:lumMod val="40000"/>
                  <a:lumOff val="6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3273B31-E1CA-9905-6950-F8461987D21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9251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0361" y="4396152"/>
            <a:ext cx="5554469" cy="1325562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Cronograma de ejecución de las intervenciones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13194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940A1BE-AC3E-33AA-B373-1DBE21BED98A}"/>
              </a:ext>
            </a:extLst>
          </p:cNvPr>
          <p:cNvSpPr txBox="1"/>
          <p:nvPr/>
        </p:nvSpPr>
        <p:spPr>
          <a:xfrm>
            <a:off x="428425" y="1201557"/>
            <a:ext cx="114379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Física - Cronograma de actividades programadas para el PMIF 2025 – 2027.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213AF49-24CC-B321-8FBD-87D1AEE81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08" y="1509334"/>
            <a:ext cx="11437984" cy="337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872EAA-71A1-85CB-AD5A-68C02A9BB7F7}"/>
              </a:ext>
            </a:extLst>
          </p:cNvPr>
          <p:cNvSpPr txBox="1"/>
          <p:nvPr/>
        </p:nvSpPr>
        <p:spPr>
          <a:xfrm>
            <a:off x="453762" y="1200757"/>
            <a:ext cx="112959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Financiera - Cronograma de actividades programadas para el PMIF 2025 – 2027.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C9D6A40-E5DF-8BE7-E5BF-3A2DB3A33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83" y="1508534"/>
            <a:ext cx="11630634" cy="3586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6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D65C-BDBB-1397-D70A-05C48806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C155F-AC6A-9948-1A92-E16DBA69C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72981" y="4365523"/>
            <a:ext cx="520258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2.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Logros y avance mensual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334B1052-E963-7830-07EA-A48FBE230AB8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4344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B6013-16EC-79ED-E1DD-E714F5AD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80B57F2-D2D1-F2CE-5217-557CE8460068}"/>
              </a:ext>
            </a:extLst>
          </p:cNvPr>
          <p:cNvSpPr txBox="1"/>
          <p:nvPr/>
        </p:nvSpPr>
        <p:spPr>
          <a:xfrm>
            <a:off x="8992572" y="5934471"/>
            <a:ext cx="217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31.07.2025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6473828-59C9-D53B-604B-CAF06314FBD8}"/>
              </a:ext>
            </a:extLst>
          </p:cNvPr>
          <p:cNvSpPr txBox="1"/>
          <p:nvPr/>
        </p:nvSpPr>
        <p:spPr>
          <a:xfrm>
            <a:off x="846115" y="7848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Logros y avance mensual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3BCE243-B7FD-5EDB-3376-D0A9C8512FB4}"/>
              </a:ext>
            </a:extLst>
          </p:cNvPr>
          <p:cNvSpPr txBox="1"/>
          <p:nvPr/>
        </p:nvSpPr>
        <p:spPr>
          <a:xfrm>
            <a:off x="784287" y="1232216"/>
            <a:ext cx="3727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ED2E908-F884-12A0-21EF-9CF0727D4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15" y="1509216"/>
            <a:ext cx="10259032" cy="43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6189-A628-02F5-B515-CF67762E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C4AAD-B3F1-C0A2-DE44-A67197559A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06064" y="4491029"/>
            <a:ext cx="609085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física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5B34DA6-71F6-54AA-4869-7A1C170CC46A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51810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3809</TotalTime>
  <Words>492</Words>
  <Application>Microsoft Office PowerPoint</Application>
  <PresentationFormat>Panorámica</PresentationFormat>
  <Paragraphs>89</Paragraphs>
  <Slides>23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1" baseType="lpstr">
      <vt:lpstr>Bahnschrift</vt:lpstr>
      <vt:lpstr>Arial Black</vt:lpstr>
      <vt:lpstr>Poppins</vt:lpstr>
      <vt:lpstr>Aleo</vt:lpstr>
      <vt:lpstr>Poppins Light</vt:lpstr>
      <vt:lpstr>Arial</vt:lpstr>
      <vt:lpstr>Calibri</vt:lpstr>
      <vt:lpstr>Tema de Office</vt:lpstr>
      <vt:lpstr>Presentación de PowerPoint</vt:lpstr>
      <vt:lpstr>Presentación de PowerPoint</vt:lpstr>
      <vt:lpstr>CENEPRED </vt:lpstr>
      <vt:lpstr>PMIF 2025-2027 1. Cronograma de ejecución de las intervenciones</vt:lpstr>
      <vt:lpstr>Presentación de PowerPoint</vt:lpstr>
      <vt:lpstr>Presentación de PowerPoint</vt:lpstr>
      <vt:lpstr>PMIF 2025-2027 2. Logros y avance mensual</vt:lpstr>
      <vt:lpstr>Presentación de PowerPoint</vt:lpstr>
      <vt:lpstr>PMIF 2025-2027 3. Ejecución física a julio del 2025</vt:lpstr>
      <vt:lpstr>Presentación de PowerPoint</vt:lpstr>
      <vt:lpstr>Presentación de PowerPoint</vt:lpstr>
      <vt:lpstr>PMIF 2025-2027 4. Ejecución financiera a julio del 2025</vt:lpstr>
      <vt:lpstr>Presentación de PowerPoint</vt:lpstr>
      <vt:lpstr>Presentación de PowerPoint</vt:lpstr>
      <vt:lpstr>PMIF 2025-2027 5. Estado de las contrataciones de bienes y servicio a julio del 2025</vt:lpstr>
      <vt:lpstr>Presentación de PowerPoint</vt:lpstr>
      <vt:lpstr>Presentación de PowerPoint</vt:lpstr>
      <vt:lpstr>Presentación de PowerPoint</vt:lpstr>
      <vt:lpstr>PMIF 2025-2027 6. Panel fotográfico, anexos y otros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Chahua Janampa, Jhon Elvis</dc:creator>
  <cp:keywords>SGRD</cp:keywords>
  <cp:lastModifiedBy>Chrisna Obregon Acevedo</cp:lastModifiedBy>
  <cp:revision>137</cp:revision>
  <dcterms:created xsi:type="dcterms:W3CDTF">2023-06-26T18:00:44Z</dcterms:created>
  <dcterms:modified xsi:type="dcterms:W3CDTF">2025-08-13T20:42:39Z</dcterms:modified>
</cp:coreProperties>
</file>