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724" r:id="rId3"/>
    <p:sldMasterId id="2147483737" r:id="rId4"/>
    <p:sldMasterId id="2147483750" r:id="rId5"/>
    <p:sldMasterId id="2147483762" r:id="rId6"/>
    <p:sldMasterId id="2147483774" r:id="rId7"/>
  </p:sldMasterIdLst>
  <p:notesMasterIdLst>
    <p:notesMasterId r:id="rId110"/>
  </p:notesMasterIdLst>
  <p:handoutMasterIdLst>
    <p:handoutMasterId r:id="rId111"/>
  </p:handoutMasterIdLst>
  <p:sldIdLst>
    <p:sldId id="257" r:id="rId8"/>
    <p:sldId id="477" r:id="rId9"/>
    <p:sldId id="594" r:id="rId10"/>
    <p:sldId id="603" r:id="rId11"/>
    <p:sldId id="399" r:id="rId12"/>
    <p:sldId id="610" r:id="rId13"/>
    <p:sldId id="329" r:id="rId14"/>
    <p:sldId id="620" r:id="rId15"/>
    <p:sldId id="619" r:id="rId16"/>
    <p:sldId id="327" r:id="rId17"/>
    <p:sldId id="642" r:id="rId18"/>
    <p:sldId id="325" r:id="rId19"/>
    <p:sldId id="647" r:id="rId20"/>
    <p:sldId id="413" r:id="rId21"/>
    <p:sldId id="600" r:id="rId22"/>
    <p:sldId id="420" r:id="rId23"/>
    <p:sldId id="661" r:id="rId24"/>
    <p:sldId id="337" r:id="rId25"/>
    <p:sldId id="478" r:id="rId26"/>
    <p:sldId id="479" r:id="rId27"/>
    <p:sldId id="480" r:id="rId28"/>
    <p:sldId id="481" r:id="rId29"/>
    <p:sldId id="459" r:id="rId30"/>
    <p:sldId id="482" r:id="rId31"/>
    <p:sldId id="483" r:id="rId32"/>
    <p:sldId id="450" r:id="rId33"/>
    <p:sldId id="451" r:id="rId34"/>
    <p:sldId id="452" r:id="rId35"/>
    <p:sldId id="453" r:id="rId36"/>
    <p:sldId id="454" r:id="rId37"/>
    <p:sldId id="455" r:id="rId38"/>
    <p:sldId id="456" r:id="rId39"/>
    <p:sldId id="464" r:id="rId40"/>
    <p:sldId id="484" r:id="rId41"/>
    <p:sldId id="463" r:id="rId42"/>
    <p:sldId id="485" r:id="rId43"/>
    <p:sldId id="486" r:id="rId44"/>
    <p:sldId id="487" r:id="rId45"/>
    <p:sldId id="467" r:id="rId46"/>
    <p:sldId id="488" r:id="rId47"/>
    <p:sldId id="489" r:id="rId48"/>
    <p:sldId id="663" r:id="rId49"/>
    <p:sldId id="490" r:id="rId50"/>
    <p:sldId id="493" r:id="rId51"/>
    <p:sldId id="494" r:id="rId52"/>
    <p:sldId id="496" r:id="rId53"/>
    <p:sldId id="497" r:id="rId54"/>
    <p:sldId id="498" r:id="rId55"/>
    <p:sldId id="499" r:id="rId56"/>
    <p:sldId id="500" r:id="rId57"/>
    <p:sldId id="501" r:id="rId58"/>
    <p:sldId id="503" r:id="rId59"/>
    <p:sldId id="504" r:id="rId60"/>
    <p:sldId id="505" r:id="rId61"/>
    <p:sldId id="506" r:id="rId62"/>
    <p:sldId id="507" r:id="rId63"/>
    <p:sldId id="509" r:id="rId64"/>
    <p:sldId id="510" r:id="rId65"/>
    <p:sldId id="511" r:id="rId66"/>
    <p:sldId id="512" r:id="rId67"/>
    <p:sldId id="514" r:id="rId68"/>
    <p:sldId id="515" r:id="rId69"/>
    <p:sldId id="517" r:id="rId70"/>
    <p:sldId id="518" r:id="rId71"/>
    <p:sldId id="519" r:id="rId72"/>
    <p:sldId id="521" r:id="rId73"/>
    <p:sldId id="522" r:id="rId74"/>
    <p:sldId id="665" r:id="rId75"/>
    <p:sldId id="667" r:id="rId76"/>
    <p:sldId id="669" r:id="rId77"/>
    <p:sldId id="671" r:id="rId78"/>
    <p:sldId id="673" r:id="rId79"/>
    <p:sldId id="675" r:id="rId80"/>
    <p:sldId id="677" r:id="rId81"/>
    <p:sldId id="679" r:id="rId82"/>
    <p:sldId id="681" r:id="rId83"/>
    <p:sldId id="683" r:id="rId84"/>
    <p:sldId id="685" r:id="rId85"/>
    <p:sldId id="687" r:id="rId86"/>
    <p:sldId id="689" r:id="rId87"/>
    <p:sldId id="691" r:id="rId88"/>
    <p:sldId id="693" r:id="rId89"/>
    <p:sldId id="695" r:id="rId90"/>
    <p:sldId id="697" r:id="rId91"/>
    <p:sldId id="699" r:id="rId92"/>
    <p:sldId id="701" r:id="rId93"/>
    <p:sldId id="703" r:id="rId94"/>
    <p:sldId id="705" r:id="rId95"/>
    <p:sldId id="707" r:id="rId96"/>
    <p:sldId id="709" r:id="rId97"/>
    <p:sldId id="711" r:id="rId98"/>
    <p:sldId id="713" r:id="rId99"/>
    <p:sldId id="714" r:id="rId100"/>
    <p:sldId id="715" r:id="rId101"/>
    <p:sldId id="716" r:id="rId102"/>
    <p:sldId id="717" r:id="rId103"/>
    <p:sldId id="718" r:id="rId104"/>
    <p:sldId id="719" r:id="rId105"/>
    <p:sldId id="720" r:id="rId106"/>
    <p:sldId id="721" r:id="rId107"/>
    <p:sldId id="722" r:id="rId108"/>
    <p:sldId id="275" r:id="rId109"/>
  </p:sldIdLst>
  <p:sldSz cx="9144000" cy="6858000" type="screen4x3"/>
  <p:notesSz cx="6797675" cy="9926638"/>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7E96"/>
    <a:srgbClr val="F2A753"/>
    <a:srgbClr val="1F7B91"/>
    <a:srgbClr val="DA756D"/>
    <a:srgbClr val="CCAD7C"/>
    <a:srgbClr val="8DBC65"/>
    <a:srgbClr val="008FA2"/>
    <a:srgbClr val="D9DADA"/>
    <a:srgbClr val="ECC645"/>
    <a:srgbClr val="008E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05" autoAdjust="0"/>
    <p:restoredTop sz="94660"/>
  </p:normalViewPr>
  <p:slideViewPr>
    <p:cSldViewPr snapToGrid="0">
      <p:cViewPr varScale="1">
        <p:scale>
          <a:sx n="129" d="100"/>
          <a:sy n="129" d="100"/>
        </p:scale>
        <p:origin x="1158"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presProps" Target="presProps.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viewProps" Target="viewProps.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ejuarez\Box%20Sync\2019\PROCESAMIENTO%20ENAGERD%202018\INFORME%20ENAGERD%202018\DIAPOSITIVAS_RESULTADOS_ENAGERD2018\DATA_DIAPOSITIVAS%20_ENAGERD2018\0%20PROCESAMIENTO%20DATOS%20GENERALES_ENAGERD%202018_PPT.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ejuarez\Box%20Sync\2019\PROCESAMIENTO%20ENAGERD%202018\INFORME%20ENAGERD%202018\DIAPOSITIVAS_RESULTADOS_ENAGERD2018\DATA_DIAPOSITIVAS%20_ENAGERD2018\0%20PROCESAMIENTO%20DATOS%20GENERALES_ENAGERD%202018_PP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'PREG B'!$O$98</c:f>
              <c:strCache>
                <c:ptCount val="1"/>
                <c:pt idx="0">
                  <c:v>MINISTERIOS</c:v>
                </c:pt>
              </c:strCache>
            </c:strRef>
          </c:tx>
          <c:spPr>
            <a:ln w="31750" cap="rnd">
              <a:noFill/>
              <a:round/>
            </a:ln>
            <a:effectLst/>
          </c:spPr>
          <c:marker>
            <c:symbol val="circle"/>
            <c:size val="6"/>
            <c:spPr>
              <a:noFill/>
              <a:ln w="12700">
                <a:noFill/>
                <a:round/>
              </a:ln>
              <a:effectLst/>
            </c:spPr>
          </c:marker>
          <c:cat>
            <c:strRef>
              <c:f>'PREG B'!$X$97:$AC$97</c:f>
              <c:strCache>
                <c:ptCount val="6"/>
                <c:pt idx="0">
                  <c:v>GTGRD CONSTITUIDO O ACTUALIZADO</c:v>
                </c:pt>
                <c:pt idx="1">
                  <c:v>SE HA INSTALADO EL GTGRD</c:v>
                </c:pt>
                <c:pt idx="2">
                  <c:v>CUENTAN CON  REGLAMENTO
 DE FUNCIONAMIENTO</c:v>
                </c:pt>
                <c:pt idx="3">
                  <c:v>SECRETARIO TECNICO DEL GTGRD DESIGNADO</c:v>
                </c:pt>
                <c:pt idx="4">
                  <c:v>CUENTA CON PLAN 
O PROGRAMA DE TRABAJO</c:v>
                </c:pt>
                <c:pt idx="5">
                  <c:v>HA PROGRAMADO
REUNIONES  2019</c:v>
                </c:pt>
              </c:strCache>
            </c:strRef>
          </c:cat>
          <c:val>
            <c:numRef>
              <c:f>'PREG B'!$X$98:$AC$98</c:f>
              <c:numCache>
                <c:formatCode>0.00%</c:formatCode>
                <c:ptCount val="6"/>
                <c:pt idx="0">
                  <c:v>0.72222222222222221</c:v>
                </c:pt>
                <c:pt idx="1">
                  <c:v>0.44444444444444442</c:v>
                </c:pt>
                <c:pt idx="2">
                  <c:v>0.5</c:v>
                </c:pt>
                <c:pt idx="3">
                  <c:v>0.61111111111111127</c:v>
                </c:pt>
                <c:pt idx="4">
                  <c:v>0.33333333333333331</c:v>
                </c:pt>
                <c:pt idx="5">
                  <c:v>0.33333333333333331</c:v>
                </c:pt>
              </c:numCache>
            </c:numRef>
          </c:val>
          <c:extLst xmlns:c16r2="http://schemas.microsoft.com/office/drawing/2015/06/chart">
            <c:ext xmlns:c16="http://schemas.microsoft.com/office/drawing/2014/chart" uri="{C3380CC4-5D6E-409C-BE32-E72D297353CC}">
              <c16:uniqueId val="{00000000-A8C8-4FB1-BB89-0C1B4B3F2C65}"/>
            </c:ext>
          </c:extLst>
        </c:ser>
        <c:ser>
          <c:idx val="1"/>
          <c:order val="1"/>
          <c:tx>
            <c:strRef>
              <c:f>'PREG B'!$O$99</c:f>
              <c:strCache>
                <c:ptCount val="1"/>
                <c:pt idx="0">
                  <c:v>ORGANISMOS PUBLICOS</c:v>
                </c:pt>
              </c:strCache>
            </c:strRef>
          </c:tx>
          <c:spPr>
            <a:ln w="31750" cap="rnd">
              <a:noFill/>
              <a:round/>
            </a:ln>
            <a:effectLst/>
          </c:spPr>
          <c:marker>
            <c:symbol val="circle"/>
            <c:size val="6"/>
            <c:spPr>
              <a:noFill/>
              <a:ln w="12700">
                <a:noFill/>
                <a:round/>
              </a:ln>
              <a:effectLst/>
            </c:spPr>
          </c:marker>
          <c:cat>
            <c:strRef>
              <c:f>'PREG B'!$X$97:$AC$97</c:f>
              <c:strCache>
                <c:ptCount val="6"/>
                <c:pt idx="0">
                  <c:v>GTGRD CONSTITUIDO O ACTUALIZADO</c:v>
                </c:pt>
                <c:pt idx="1">
                  <c:v>SE HA INSTALADO EL GTGRD</c:v>
                </c:pt>
                <c:pt idx="2">
                  <c:v>CUENTAN CON  REGLAMENTO
 DE FUNCIONAMIENTO</c:v>
                </c:pt>
                <c:pt idx="3">
                  <c:v>SECRETARIO TECNICO DEL GTGRD DESIGNADO</c:v>
                </c:pt>
                <c:pt idx="4">
                  <c:v>CUENTA CON PLAN 
O PROGRAMA DE TRABAJO</c:v>
                </c:pt>
                <c:pt idx="5">
                  <c:v>HA PROGRAMADO
REUNIONES  2019</c:v>
                </c:pt>
              </c:strCache>
            </c:strRef>
          </c:cat>
          <c:val>
            <c:numRef>
              <c:f>'PREG B'!$X$99:$AC$99</c:f>
              <c:numCache>
                <c:formatCode>0.00%</c:formatCode>
                <c:ptCount val="6"/>
                <c:pt idx="0">
                  <c:v>0.21794871794871795</c:v>
                </c:pt>
                <c:pt idx="1">
                  <c:v>0.14102564102564102</c:v>
                </c:pt>
                <c:pt idx="2">
                  <c:v>0.10256410256410257</c:v>
                </c:pt>
                <c:pt idx="3">
                  <c:v>0.17948717948717952</c:v>
                </c:pt>
                <c:pt idx="4">
                  <c:v>0.12820512820512819</c:v>
                </c:pt>
                <c:pt idx="5">
                  <c:v>8.974358974358973E-2</c:v>
                </c:pt>
              </c:numCache>
            </c:numRef>
          </c:val>
          <c:extLst xmlns:c16r2="http://schemas.microsoft.com/office/drawing/2015/06/chart">
            <c:ext xmlns:c16="http://schemas.microsoft.com/office/drawing/2014/chart" uri="{C3380CC4-5D6E-409C-BE32-E72D297353CC}">
              <c16:uniqueId val="{00000001-A8C8-4FB1-BB89-0C1B4B3F2C65}"/>
            </c:ext>
          </c:extLst>
        </c:ser>
        <c:ser>
          <c:idx val="2"/>
          <c:order val="2"/>
          <c:tx>
            <c:strRef>
              <c:f>'PREG B'!$O$100</c:f>
              <c:strCache>
                <c:ptCount val="1"/>
                <c:pt idx="0">
                  <c:v>GOBIERNO REGIONAL</c:v>
                </c:pt>
              </c:strCache>
            </c:strRef>
          </c:tx>
          <c:spPr>
            <a:ln w="31750" cap="rnd">
              <a:noFill/>
              <a:round/>
            </a:ln>
            <a:effectLst/>
          </c:spPr>
          <c:marker>
            <c:symbol val="circle"/>
            <c:size val="6"/>
            <c:spPr>
              <a:noFill/>
              <a:ln w="12700">
                <a:noFill/>
                <a:round/>
              </a:ln>
              <a:effectLst/>
            </c:spPr>
          </c:marker>
          <c:cat>
            <c:strRef>
              <c:f>'PREG B'!$X$97:$AC$97</c:f>
              <c:strCache>
                <c:ptCount val="6"/>
                <c:pt idx="0">
                  <c:v>GTGRD CONSTITUIDO O ACTUALIZADO</c:v>
                </c:pt>
                <c:pt idx="1">
                  <c:v>SE HA INSTALADO EL GTGRD</c:v>
                </c:pt>
                <c:pt idx="2">
                  <c:v>CUENTAN CON  REGLAMENTO
 DE FUNCIONAMIENTO</c:v>
                </c:pt>
                <c:pt idx="3">
                  <c:v>SECRETARIO TECNICO DEL GTGRD DESIGNADO</c:v>
                </c:pt>
                <c:pt idx="4">
                  <c:v>CUENTA CON PLAN 
O PROGRAMA DE TRABAJO</c:v>
                </c:pt>
                <c:pt idx="5">
                  <c:v>HA PROGRAMADO
REUNIONES  2019</c:v>
                </c:pt>
              </c:strCache>
            </c:strRef>
          </c:cat>
          <c:val>
            <c:numRef>
              <c:f>'PREG B'!$X$100:$AC$100</c:f>
              <c:numCache>
                <c:formatCode>0.00%</c:formatCode>
                <c:ptCount val="6"/>
                <c:pt idx="0">
                  <c:v>0.88</c:v>
                </c:pt>
                <c:pt idx="1">
                  <c:v>0.76000000000000012</c:v>
                </c:pt>
                <c:pt idx="2">
                  <c:v>0.56000000000000005</c:v>
                </c:pt>
                <c:pt idx="3">
                  <c:v>0.84000000000000008</c:v>
                </c:pt>
                <c:pt idx="4">
                  <c:v>0.36000000000000004</c:v>
                </c:pt>
                <c:pt idx="5">
                  <c:v>0.44</c:v>
                </c:pt>
              </c:numCache>
            </c:numRef>
          </c:val>
          <c:extLst xmlns:c16r2="http://schemas.microsoft.com/office/drawing/2015/06/chart">
            <c:ext xmlns:c16="http://schemas.microsoft.com/office/drawing/2014/chart" uri="{C3380CC4-5D6E-409C-BE32-E72D297353CC}">
              <c16:uniqueId val="{00000002-A8C8-4FB1-BB89-0C1B4B3F2C65}"/>
            </c:ext>
          </c:extLst>
        </c:ser>
        <c:ser>
          <c:idx val="3"/>
          <c:order val="3"/>
          <c:tx>
            <c:strRef>
              <c:f>'PREG B'!$O$101</c:f>
              <c:strCache>
                <c:ptCount val="1"/>
                <c:pt idx="0">
                  <c:v>MUNICIPALIDADES PROVINCIALES</c:v>
                </c:pt>
              </c:strCache>
            </c:strRef>
          </c:tx>
          <c:spPr>
            <a:ln w="31750" cap="rnd">
              <a:noFill/>
              <a:round/>
            </a:ln>
            <a:effectLst/>
          </c:spPr>
          <c:marker>
            <c:symbol val="circle"/>
            <c:size val="6"/>
            <c:spPr>
              <a:noFill/>
              <a:ln w="12700">
                <a:noFill/>
                <a:round/>
              </a:ln>
              <a:effectLst/>
            </c:spPr>
          </c:marker>
          <c:cat>
            <c:strRef>
              <c:f>'PREG B'!$X$97:$AC$97</c:f>
              <c:strCache>
                <c:ptCount val="6"/>
                <c:pt idx="0">
                  <c:v>GTGRD CONSTITUIDO O ACTUALIZADO</c:v>
                </c:pt>
                <c:pt idx="1">
                  <c:v>SE HA INSTALADO EL GTGRD</c:v>
                </c:pt>
                <c:pt idx="2">
                  <c:v>CUENTAN CON  REGLAMENTO
 DE FUNCIONAMIENTO</c:v>
                </c:pt>
                <c:pt idx="3">
                  <c:v>SECRETARIO TECNICO DEL GTGRD DESIGNADO</c:v>
                </c:pt>
                <c:pt idx="4">
                  <c:v>CUENTA CON PLAN 
O PROGRAMA DE TRABAJO</c:v>
                </c:pt>
                <c:pt idx="5">
                  <c:v>HA PROGRAMADO
REUNIONES  2019</c:v>
                </c:pt>
              </c:strCache>
            </c:strRef>
          </c:cat>
          <c:val>
            <c:numRef>
              <c:f>'PREG B'!$X$101:$AC$101</c:f>
              <c:numCache>
                <c:formatCode>0.00%</c:formatCode>
                <c:ptCount val="6"/>
                <c:pt idx="0">
                  <c:v>0.84183673469387776</c:v>
                </c:pt>
                <c:pt idx="1">
                  <c:v>0.73979591836734704</c:v>
                </c:pt>
                <c:pt idx="2">
                  <c:v>0.37244897959183687</c:v>
                </c:pt>
                <c:pt idx="3">
                  <c:v>0.74489795918367374</c:v>
                </c:pt>
                <c:pt idx="4">
                  <c:v>0.43367346938775519</c:v>
                </c:pt>
                <c:pt idx="5">
                  <c:v>0.31632653061224503</c:v>
                </c:pt>
              </c:numCache>
            </c:numRef>
          </c:val>
          <c:extLst xmlns:c16r2="http://schemas.microsoft.com/office/drawing/2015/06/chart">
            <c:ext xmlns:c16="http://schemas.microsoft.com/office/drawing/2014/chart" uri="{C3380CC4-5D6E-409C-BE32-E72D297353CC}">
              <c16:uniqueId val="{00000003-A8C8-4FB1-BB89-0C1B4B3F2C65}"/>
            </c:ext>
          </c:extLst>
        </c:ser>
        <c:ser>
          <c:idx val="4"/>
          <c:order val="4"/>
          <c:tx>
            <c:strRef>
              <c:f>'PREG B'!$O$102</c:f>
              <c:strCache>
                <c:ptCount val="1"/>
                <c:pt idx="0">
                  <c:v>MUNICIPALIDADES DISTRITALES</c:v>
                </c:pt>
              </c:strCache>
            </c:strRef>
          </c:tx>
          <c:spPr>
            <a:ln w="31750" cap="rnd">
              <a:noFill/>
              <a:round/>
            </a:ln>
            <a:effectLst/>
          </c:spPr>
          <c:marker>
            <c:symbol val="circle"/>
            <c:size val="6"/>
            <c:spPr>
              <a:noFill/>
              <a:ln w="12700">
                <a:noFill/>
                <a:round/>
              </a:ln>
              <a:effectLst/>
            </c:spPr>
          </c:marker>
          <c:cat>
            <c:strRef>
              <c:f>'PREG B'!$X$97:$AC$97</c:f>
              <c:strCache>
                <c:ptCount val="6"/>
                <c:pt idx="0">
                  <c:v>GTGRD CONSTITUIDO O ACTUALIZADO</c:v>
                </c:pt>
                <c:pt idx="1">
                  <c:v>SE HA INSTALADO EL GTGRD</c:v>
                </c:pt>
                <c:pt idx="2">
                  <c:v>CUENTAN CON  REGLAMENTO
 DE FUNCIONAMIENTO</c:v>
                </c:pt>
                <c:pt idx="3">
                  <c:v>SECRETARIO TECNICO DEL GTGRD DESIGNADO</c:v>
                </c:pt>
                <c:pt idx="4">
                  <c:v>CUENTA CON PLAN 
O PROGRAMA DE TRABAJO</c:v>
                </c:pt>
                <c:pt idx="5">
                  <c:v>HA PROGRAMADO
REUNIONES  2019</c:v>
                </c:pt>
              </c:strCache>
            </c:strRef>
          </c:cat>
          <c:val>
            <c:numRef>
              <c:f>'PREG B'!$X$102:$AC$102</c:f>
              <c:numCache>
                <c:formatCode>0.00%</c:formatCode>
                <c:ptCount val="6"/>
                <c:pt idx="0">
                  <c:v>0.61144219308700831</c:v>
                </c:pt>
                <c:pt idx="1">
                  <c:v>0.51907032181168056</c:v>
                </c:pt>
                <c:pt idx="2">
                  <c:v>0.30572109654350416</c:v>
                </c:pt>
                <c:pt idx="3">
                  <c:v>0.5494636471990465</c:v>
                </c:pt>
                <c:pt idx="4">
                  <c:v>0.28307508939213355</c:v>
                </c:pt>
                <c:pt idx="5">
                  <c:v>0.17163289630512518</c:v>
                </c:pt>
              </c:numCache>
            </c:numRef>
          </c:val>
          <c:extLst xmlns:c16r2="http://schemas.microsoft.com/office/drawing/2015/06/chart">
            <c:ext xmlns:c16="http://schemas.microsoft.com/office/drawing/2014/chart" uri="{C3380CC4-5D6E-409C-BE32-E72D297353CC}">
              <c16:uniqueId val="{00000004-A8C8-4FB1-BB89-0C1B4B3F2C65}"/>
            </c:ext>
          </c:extLst>
        </c:ser>
        <c:ser>
          <c:idx val="5"/>
          <c:order val="5"/>
          <c:tx>
            <c:strRef>
              <c:f>'PREG B'!$O$103</c:f>
              <c:strCache>
                <c:ptCount val="1"/>
                <c:pt idx="0">
                  <c:v>UNIVERSIDADES</c:v>
                </c:pt>
              </c:strCache>
            </c:strRef>
          </c:tx>
          <c:spPr>
            <a:ln w="31750" cap="rnd">
              <a:noFill/>
              <a:round/>
            </a:ln>
            <a:effectLst/>
          </c:spPr>
          <c:marker>
            <c:symbol val="circle"/>
            <c:size val="6"/>
            <c:spPr>
              <a:noFill/>
              <a:ln w="12700">
                <a:noFill/>
                <a:round/>
              </a:ln>
              <a:effectLst/>
            </c:spPr>
          </c:marker>
          <c:cat>
            <c:strRef>
              <c:f>'PREG B'!$X$97:$AC$97</c:f>
              <c:strCache>
                <c:ptCount val="6"/>
                <c:pt idx="0">
                  <c:v>GTGRD CONSTITUIDO O ACTUALIZADO</c:v>
                </c:pt>
                <c:pt idx="1">
                  <c:v>SE HA INSTALADO EL GTGRD</c:v>
                </c:pt>
                <c:pt idx="2">
                  <c:v>CUENTAN CON  REGLAMENTO
 DE FUNCIONAMIENTO</c:v>
                </c:pt>
                <c:pt idx="3">
                  <c:v>SECRETARIO TECNICO DEL GTGRD DESIGNADO</c:v>
                </c:pt>
                <c:pt idx="4">
                  <c:v>CUENTA CON PLAN 
O PROGRAMA DE TRABAJO</c:v>
                </c:pt>
                <c:pt idx="5">
                  <c:v>HA PROGRAMADO
REUNIONES  2019</c:v>
                </c:pt>
              </c:strCache>
            </c:strRef>
          </c:cat>
          <c:val>
            <c:numRef>
              <c:f>'PREG B'!$X$103:$AC$103</c:f>
              <c:numCache>
                <c:formatCode>0.00%</c:formatCode>
                <c:ptCount val="6"/>
                <c:pt idx="0">
                  <c:v>5.5944055944055937E-2</c:v>
                </c:pt>
                <c:pt idx="1">
                  <c:v>2.0979020979020987E-2</c:v>
                </c:pt>
                <c:pt idx="2">
                  <c:v>1.3986013986013988E-2</c:v>
                </c:pt>
                <c:pt idx="3">
                  <c:v>4.1958041958041974E-2</c:v>
                </c:pt>
                <c:pt idx="4">
                  <c:v>1.3986013986013988E-2</c:v>
                </c:pt>
                <c:pt idx="5">
                  <c:v>1.3986013986013988E-2</c:v>
                </c:pt>
              </c:numCache>
            </c:numRef>
          </c:val>
          <c:extLst xmlns:c16r2="http://schemas.microsoft.com/office/drawing/2015/06/chart">
            <c:ext xmlns:c16="http://schemas.microsoft.com/office/drawing/2014/chart" uri="{C3380CC4-5D6E-409C-BE32-E72D297353CC}">
              <c16:uniqueId val="{00000005-A8C8-4FB1-BB89-0C1B4B3F2C65}"/>
            </c:ext>
          </c:extLst>
        </c:ser>
        <c:dLbls>
          <c:showLegendKey val="0"/>
          <c:showVal val="0"/>
          <c:showCatName val="0"/>
          <c:showSerName val="0"/>
          <c:showPercent val="0"/>
          <c:showBubbleSize val="0"/>
        </c:dLbls>
        <c:axId val="484269456"/>
        <c:axId val="484270016"/>
      </c:radarChart>
      <c:catAx>
        <c:axId val="48426945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lang="es-PE" sz="1000" b="1" i="0" u="none" strike="noStrike" kern="1200" baseline="0">
                <a:solidFill>
                  <a:srgbClr val="297E96"/>
                </a:solidFill>
                <a:latin typeface="+mn-lt"/>
                <a:ea typeface="+mn-ea"/>
                <a:cs typeface="+mn-cs"/>
              </a:defRPr>
            </a:pPr>
            <a:endParaRPr lang="es-PE"/>
          </a:p>
        </c:txPr>
        <c:crossAx val="484270016"/>
        <c:crosses val="autoZero"/>
        <c:auto val="1"/>
        <c:lblAlgn val="ctr"/>
        <c:lblOffset val="100"/>
        <c:noMultiLvlLbl val="0"/>
      </c:catAx>
      <c:valAx>
        <c:axId val="484270016"/>
        <c:scaling>
          <c:orientation val="minMax"/>
          <c:max val="1"/>
        </c:scaling>
        <c:delete val="0"/>
        <c:axPos val="l"/>
        <c:majorGridlines>
          <c:spPr>
            <a:ln w="9525" cap="flat" cmpd="sng" algn="ctr">
              <a:solidFill>
                <a:schemeClr val="bg1">
                  <a:lumMod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lang="es-PE" sz="900" b="0" i="0" u="none" strike="noStrike" kern="1200" baseline="0">
                <a:solidFill>
                  <a:schemeClr val="tx2"/>
                </a:solidFill>
                <a:latin typeface="+mn-lt"/>
                <a:ea typeface="+mn-ea"/>
                <a:cs typeface="+mn-cs"/>
              </a:defRPr>
            </a:pPr>
            <a:endParaRPr lang="es-PE"/>
          </a:p>
        </c:txPr>
        <c:crossAx val="484269456"/>
        <c:crosses val="autoZero"/>
        <c:crossBetween val="between"/>
      </c:valAx>
      <c:spPr>
        <a:noFill/>
        <a:ln>
          <a:noFill/>
        </a:ln>
        <a:effectLst/>
      </c:spPr>
    </c:plotArea>
    <c:legend>
      <c:legendPos val="b"/>
      <c:layout>
        <c:manualLayout>
          <c:xMode val="edge"/>
          <c:yMode val="edge"/>
          <c:x val="0.44158778713306912"/>
          <c:y val="0.93245358957789848"/>
          <c:w val="0.10605923024312044"/>
          <c:h val="6.2480554292415579E-2"/>
        </c:manualLayout>
      </c:layout>
      <c:overlay val="0"/>
      <c:spPr>
        <a:noFill/>
        <a:ln>
          <a:noFill/>
        </a:ln>
        <a:effectLst/>
      </c:spPr>
      <c:txPr>
        <a:bodyPr rot="0" spcFirstLastPara="1" vertOverflow="ellipsis" vert="horz" wrap="square" anchor="ctr" anchorCtr="1"/>
        <a:lstStyle/>
        <a:p>
          <a:pPr>
            <a:defRPr lang="es-PE" sz="800" b="0" i="0" u="none" strike="noStrike" kern="1200" baseline="0">
              <a:solidFill>
                <a:schemeClr val="bg1"/>
              </a:solidFill>
              <a:latin typeface="+mn-lt"/>
              <a:ea typeface="+mn-ea"/>
              <a:cs typeface="+mn-cs"/>
            </a:defRPr>
          </a:pPr>
          <a:endParaRPr lang="es-PE"/>
        </a:p>
      </c:txPr>
    </c:legend>
    <c:plotVisOnly val="1"/>
    <c:dispBlanksAs val="gap"/>
    <c:showDLblsOverMax val="0"/>
  </c:chart>
  <c:spPr>
    <a:noFill/>
    <a:ln>
      <a:noFill/>
    </a:ln>
    <a:effectLst/>
  </c:spPr>
  <c:txPr>
    <a:bodyPr/>
    <a:lstStyle/>
    <a:p>
      <a:pPr>
        <a:defRPr lang="es-PE"/>
      </a:pPr>
      <a:endParaRPr lang="es-PE"/>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'PREG B'!$O$98</c:f>
              <c:strCache>
                <c:ptCount val="1"/>
                <c:pt idx="0">
                  <c:v>MINISTERIOS</c:v>
                </c:pt>
              </c:strCache>
            </c:strRef>
          </c:tx>
          <c:spPr>
            <a:ln w="31750" cap="rnd">
              <a:noFill/>
              <a:round/>
            </a:ln>
            <a:effectLst/>
          </c:spPr>
          <c:marker>
            <c:symbol val="circle"/>
            <c:size val="6"/>
            <c:spPr>
              <a:noFill/>
              <a:ln w="12700">
                <a:noFill/>
                <a:round/>
              </a:ln>
              <a:effectLst/>
            </c:spPr>
          </c:marker>
          <c:cat>
            <c:strRef>
              <c:f>'PREG B'!$X$97:$AC$97</c:f>
              <c:strCache>
                <c:ptCount val="6"/>
                <c:pt idx="0">
                  <c:v>GTGRD CONSTITUIDO O ACTUALIZADO</c:v>
                </c:pt>
                <c:pt idx="1">
                  <c:v>SE HA INSTALADO EL GTGRD</c:v>
                </c:pt>
                <c:pt idx="2">
                  <c:v>CUENTAN CON  REGLAMENTO
 DE FUNCIONAMIENTO</c:v>
                </c:pt>
                <c:pt idx="3">
                  <c:v>SECRETARIO TECNICO DEL GTGRD DESIGNADO</c:v>
                </c:pt>
                <c:pt idx="4">
                  <c:v>CUENTA CON PLAN 
O PROGRAMA DE TRABAJO</c:v>
                </c:pt>
                <c:pt idx="5">
                  <c:v>HA PROGRAMADO
REUNIONES  2019</c:v>
                </c:pt>
              </c:strCache>
            </c:strRef>
          </c:cat>
          <c:val>
            <c:numRef>
              <c:f>'PREG B'!$X$98:$AC$98</c:f>
              <c:numCache>
                <c:formatCode>0.00%</c:formatCode>
                <c:ptCount val="6"/>
                <c:pt idx="0">
                  <c:v>0.72222222222222221</c:v>
                </c:pt>
                <c:pt idx="1">
                  <c:v>0.44444444444444442</c:v>
                </c:pt>
                <c:pt idx="2">
                  <c:v>0.5</c:v>
                </c:pt>
                <c:pt idx="3">
                  <c:v>0.61111111111111149</c:v>
                </c:pt>
                <c:pt idx="4">
                  <c:v>0.33333333333333331</c:v>
                </c:pt>
                <c:pt idx="5">
                  <c:v>0.33333333333333331</c:v>
                </c:pt>
              </c:numCache>
            </c:numRef>
          </c:val>
          <c:extLst xmlns:c16r2="http://schemas.microsoft.com/office/drawing/2015/06/chart">
            <c:ext xmlns:c16="http://schemas.microsoft.com/office/drawing/2014/chart" uri="{C3380CC4-5D6E-409C-BE32-E72D297353CC}">
              <c16:uniqueId val="{00000000-A8C8-4FB1-BB89-0C1B4B3F2C65}"/>
            </c:ext>
          </c:extLst>
        </c:ser>
        <c:ser>
          <c:idx val="1"/>
          <c:order val="1"/>
          <c:tx>
            <c:strRef>
              <c:f>'PREG B'!$O$99</c:f>
              <c:strCache>
                <c:ptCount val="1"/>
                <c:pt idx="0">
                  <c:v>ORGANISMOS PUBLICOS</c:v>
                </c:pt>
              </c:strCache>
            </c:strRef>
          </c:tx>
          <c:spPr>
            <a:ln w="31750" cap="rnd">
              <a:noFill/>
              <a:round/>
            </a:ln>
            <a:effectLst/>
          </c:spPr>
          <c:marker>
            <c:symbol val="circle"/>
            <c:size val="6"/>
            <c:spPr>
              <a:noFill/>
              <a:ln w="12700">
                <a:noFill/>
                <a:round/>
              </a:ln>
              <a:effectLst/>
            </c:spPr>
          </c:marker>
          <c:cat>
            <c:strRef>
              <c:f>'PREG B'!$X$97:$AC$97</c:f>
              <c:strCache>
                <c:ptCount val="6"/>
                <c:pt idx="0">
                  <c:v>GTGRD CONSTITUIDO O ACTUALIZADO</c:v>
                </c:pt>
                <c:pt idx="1">
                  <c:v>SE HA INSTALADO EL GTGRD</c:v>
                </c:pt>
                <c:pt idx="2">
                  <c:v>CUENTAN CON  REGLAMENTO
 DE FUNCIONAMIENTO</c:v>
                </c:pt>
                <c:pt idx="3">
                  <c:v>SECRETARIO TECNICO DEL GTGRD DESIGNADO</c:v>
                </c:pt>
                <c:pt idx="4">
                  <c:v>CUENTA CON PLAN 
O PROGRAMA DE TRABAJO</c:v>
                </c:pt>
                <c:pt idx="5">
                  <c:v>HA PROGRAMADO
REUNIONES  2019</c:v>
                </c:pt>
              </c:strCache>
            </c:strRef>
          </c:cat>
          <c:val>
            <c:numRef>
              <c:f>'PREG B'!$X$99:$AC$99</c:f>
              <c:numCache>
                <c:formatCode>0.00%</c:formatCode>
                <c:ptCount val="6"/>
                <c:pt idx="0">
                  <c:v>0.21794871794871795</c:v>
                </c:pt>
                <c:pt idx="1">
                  <c:v>0.14102564102564102</c:v>
                </c:pt>
                <c:pt idx="2">
                  <c:v>0.1025641025641026</c:v>
                </c:pt>
                <c:pt idx="3">
                  <c:v>0.17948717948717963</c:v>
                </c:pt>
                <c:pt idx="4">
                  <c:v>0.12820512820512819</c:v>
                </c:pt>
                <c:pt idx="5">
                  <c:v>8.974358974358973E-2</c:v>
                </c:pt>
              </c:numCache>
            </c:numRef>
          </c:val>
          <c:extLst xmlns:c16r2="http://schemas.microsoft.com/office/drawing/2015/06/chart">
            <c:ext xmlns:c16="http://schemas.microsoft.com/office/drawing/2014/chart" uri="{C3380CC4-5D6E-409C-BE32-E72D297353CC}">
              <c16:uniqueId val="{00000001-A8C8-4FB1-BB89-0C1B4B3F2C65}"/>
            </c:ext>
          </c:extLst>
        </c:ser>
        <c:ser>
          <c:idx val="2"/>
          <c:order val="2"/>
          <c:tx>
            <c:strRef>
              <c:f>'PREG B'!$O$100</c:f>
              <c:strCache>
                <c:ptCount val="1"/>
                <c:pt idx="0">
                  <c:v>GOBIERNO REGIONAL</c:v>
                </c:pt>
              </c:strCache>
            </c:strRef>
          </c:tx>
          <c:spPr>
            <a:ln w="31750" cap="rnd">
              <a:noFill/>
              <a:round/>
            </a:ln>
            <a:effectLst/>
          </c:spPr>
          <c:marker>
            <c:symbol val="circle"/>
            <c:size val="6"/>
            <c:spPr>
              <a:noFill/>
              <a:ln w="12700">
                <a:noFill/>
                <a:round/>
              </a:ln>
              <a:effectLst/>
            </c:spPr>
          </c:marker>
          <c:cat>
            <c:strRef>
              <c:f>'PREG B'!$X$97:$AC$97</c:f>
              <c:strCache>
                <c:ptCount val="6"/>
                <c:pt idx="0">
                  <c:v>GTGRD CONSTITUIDO O ACTUALIZADO</c:v>
                </c:pt>
                <c:pt idx="1">
                  <c:v>SE HA INSTALADO EL GTGRD</c:v>
                </c:pt>
                <c:pt idx="2">
                  <c:v>CUENTAN CON  REGLAMENTO
 DE FUNCIONAMIENTO</c:v>
                </c:pt>
                <c:pt idx="3">
                  <c:v>SECRETARIO TECNICO DEL GTGRD DESIGNADO</c:v>
                </c:pt>
                <c:pt idx="4">
                  <c:v>CUENTA CON PLAN 
O PROGRAMA DE TRABAJO</c:v>
                </c:pt>
                <c:pt idx="5">
                  <c:v>HA PROGRAMADO
REUNIONES  2019</c:v>
                </c:pt>
              </c:strCache>
            </c:strRef>
          </c:cat>
          <c:val>
            <c:numRef>
              <c:f>'PREG B'!$X$100:$AC$100</c:f>
              <c:numCache>
                <c:formatCode>0.00%</c:formatCode>
                <c:ptCount val="6"/>
                <c:pt idx="0">
                  <c:v>0.88</c:v>
                </c:pt>
                <c:pt idx="1">
                  <c:v>0.76000000000000034</c:v>
                </c:pt>
                <c:pt idx="2">
                  <c:v>0.56000000000000005</c:v>
                </c:pt>
                <c:pt idx="3">
                  <c:v>0.8400000000000003</c:v>
                </c:pt>
                <c:pt idx="4">
                  <c:v>0.36000000000000015</c:v>
                </c:pt>
                <c:pt idx="5">
                  <c:v>0.44</c:v>
                </c:pt>
              </c:numCache>
            </c:numRef>
          </c:val>
          <c:extLst xmlns:c16r2="http://schemas.microsoft.com/office/drawing/2015/06/chart">
            <c:ext xmlns:c16="http://schemas.microsoft.com/office/drawing/2014/chart" uri="{C3380CC4-5D6E-409C-BE32-E72D297353CC}">
              <c16:uniqueId val="{00000002-A8C8-4FB1-BB89-0C1B4B3F2C65}"/>
            </c:ext>
          </c:extLst>
        </c:ser>
        <c:ser>
          <c:idx val="3"/>
          <c:order val="3"/>
          <c:tx>
            <c:strRef>
              <c:f>'PREG B'!$O$101</c:f>
              <c:strCache>
                <c:ptCount val="1"/>
                <c:pt idx="0">
                  <c:v>MUNICIPALIDADES PROVINCIALES</c:v>
                </c:pt>
              </c:strCache>
            </c:strRef>
          </c:tx>
          <c:spPr>
            <a:ln w="31750" cap="rnd">
              <a:noFill/>
              <a:round/>
            </a:ln>
            <a:effectLst/>
          </c:spPr>
          <c:marker>
            <c:symbol val="circle"/>
            <c:size val="6"/>
            <c:spPr>
              <a:noFill/>
              <a:ln w="12700">
                <a:noFill/>
                <a:round/>
              </a:ln>
              <a:effectLst/>
            </c:spPr>
          </c:marker>
          <c:cat>
            <c:strRef>
              <c:f>'PREG B'!$X$97:$AC$97</c:f>
              <c:strCache>
                <c:ptCount val="6"/>
                <c:pt idx="0">
                  <c:v>GTGRD CONSTITUIDO O ACTUALIZADO</c:v>
                </c:pt>
                <c:pt idx="1">
                  <c:v>SE HA INSTALADO EL GTGRD</c:v>
                </c:pt>
                <c:pt idx="2">
                  <c:v>CUENTAN CON  REGLAMENTO
 DE FUNCIONAMIENTO</c:v>
                </c:pt>
                <c:pt idx="3">
                  <c:v>SECRETARIO TECNICO DEL GTGRD DESIGNADO</c:v>
                </c:pt>
                <c:pt idx="4">
                  <c:v>CUENTA CON PLAN 
O PROGRAMA DE TRABAJO</c:v>
                </c:pt>
                <c:pt idx="5">
                  <c:v>HA PROGRAMADO
REUNIONES  2019</c:v>
                </c:pt>
              </c:strCache>
            </c:strRef>
          </c:cat>
          <c:val>
            <c:numRef>
              <c:f>'PREG B'!$X$101:$AC$101</c:f>
              <c:numCache>
                <c:formatCode>0.00%</c:formatCode>
                <c:ptCount val="6"/>
                <c:pt idx="0">
                  <c:v>0.84183673469387821</c:v>
                </c:pt>
                <c:pt idx="1">
                  <c:v>0.73979591836734726</c:v>
                </c:pt>
                <c:pt idx="2">
                  <c:v>0.37244897959183704</c:v>
                </c:pt>
                <c:pt idx="3">
                  <c:v>0.74489795918367396</c:v>
                </c:pt>
                <c:pt idx="4">
                  <c:v>0.43367346938775547</c:v>
                </c:pt>
                <c:pt idx="5">
                  <c:v>0.31632653061224536</c:v>
                </c:pt>
              </c:numCache>
            </c:numRef>
          </c:val>
          <c:extLst xmlns:c16r2="http://schemas.microsoft.com/office/drawing/2015/06/chart">
            <c:ext xmlns:c16="http://schemas.microsoft.com/office/drawing/2014/chart" uri="{C3380CC4-5D6E-409C-BE32-E72D297353CC}">
              <c16:uniqueId val="{00000003-A8C8-4FB1-BB89-0C1B4B3F2C65}"/>
            </c:ext>
          </c:extLst>
        </c:ser>
        <c:ser>
          <c:idx val="4"/>
          <c:order val="4"/>
          <c:tx>
            <c:strRef>
              <c:f>'PREG B'!$O$102</c:f>
              <c:strCache>
                <c:ptCount val="1"/>
                <c:pt idx="0">
                  <c:v>MUNICIPALIDADES DISTRITALES</c:v>
                </c:pt>
              </c:strCache>
            </c:strRef>
          </c:tx>
          <c:spPr>
            <a:ln w="31750" cap="rnd">
              <a:noFill/>
              <a:round/>
            </a:ln>
            <a:effectLst/>
          </c:spPr>
          <c:marker>
            <c:symbol val="circle"/>
            <c:size val="6"/>
            <c:spPr>
              <a:noFill/>
              <a:ln w="12700">
                <a:noFill/>
                <a:round/>
              </a:ln>
              <a:effectLst/>
            </c:spPr>
          </c:marker>
          <c:cat>
            <c:strRef>
              <c:f>'PREG B'!$X$97:$AC$97</c:f>
              <c:strCache>
                <c:ptCount val="6"/>
                <c:pt idx="0">
                  <c:v>GTGRD CONSTITUIDO O ACTUALIZADO</c:v>
                </c:pt>
                <c:pt idx="1">
                  <c:v>SE HA INSTALADO EL GTGRD</c:v>
                </c:pt>
                <c:pt idx="2">
                  <c:v>CUENTAN CON  REGLAMENTO
 DE FUNCIONAMIENTO</c:v>
                </c:pt>
                <c:pt idx="3">
                  <c:v>SECRETARIO TECNICO DEL GTGRD DESIGNADO</c:v>
                </c:pt>
                <c:pt idx="4">
                  <c:v>CUENTA CON PLAN 
O PROGRAMA DE TRABAJO</c:v>
                </c:pt>
                <c:pt idx="5">
                  <c:v>HA PROGRAMADO
REUNIONES  2019</c:v>
                </c:pt>
              </c:strCache>
            </c:strRef>
          </c:cat>
          <c:val>
            <c:numRef>
              <c:f>'PREG B'!$X$102:$AC$102</c:f>
              <c:numCache>
                <c:formatCode>0.00%</c:formatCode>
                <c:ptCount val="6"/>
                <c:pt idx="0">
                  <c:v>0.61144219308700831</c:v>
                </c:pt>
                <c:pt idx="1">
                  <c:v>0.51907032181168056</c:v>
                </c:pt>
                <c:pt idx="2">
                  <c:v>0.30572109654350416</c:v>
                </c:pt>
                <c:pt idx="3">
                  <c:v>0.5494636471990465</c:v>
                </c:pt>
                <c:pt idx="4">
                  <c:v>0.28307508939213366</c:v>
                </c:pt>
                <c:pt idx="5">
                  <c:v>0.17163289630512521</c:v>
                </c:pt>
              </c:numCache>
            </c:numRef>
          </c:val>
          <c:extLst xmlns:c16r2="http://schemas.microsoft.com/office/drawing/2015/06/chart">
            <c:ext xmlns:c16="http://schemas.microsoft.com/office/drawing/2014/chart" uri="{C3380CC4-5D6E-409C-BE32-E72D297353CC}">
              <c16:uniqueId val="{00000004-A8C8-4FB1-BB89-0C1B4B3F2C65}"/>
            </c:ext>
          </c:extLst>
        </c:ser>
        <c:ser>
          <c:idx val="5"/>
          <c:order val="5"/>
          <c:tx>
            <c:strRef>
              <c:f>'PREG B'!$O$103</c:f>
              <c:strCache>
                <c:ptCount val="1"/>
                <c:pt idx="0">
                  <c:v>UNIVERSIDADES</c:v>
                </c:pt>
              </c:strCache>
            </c:strRef>
          </c:tx>
          <c:spPr>
            <a:ln w="31750" cap="rnd">
              <a:noFill/>
              <a:round/>
            </a:ln>
            <a:effectLst/>
          </c:spPr>
          <c:marker>
            <c:symbol val="circle"/>
            <c:size val="6"/>
            <c:spPr>
              <a:noFill/>
              <a:ln w="12700">
                <a:noFill/>
                <a:round/>
              </a:ln>
              <a:effectLst/>
            </c:spPr>
          </c:marker>
          <c:cat>
            <c:strRef>
              <c:f>'PREG B'!$X$97:$AC$97</c:f>
              <c:strCache>
                <c:ptCount val="6"/>
                <c:pt idx="0">
                  <c:v>GTGRD CONSTITUIDO O ACTUALIZADO</c:v>
                </c:pt>
                <c:pt idx="1">
                  <c:v>SE HA INSTALADO EL GTGRD</c:v>
                </c:pt>
                <c:pt idx="2">
                  <c:v>CUENTAN CON  REGLAMENTO
 DE FUNCIONAMIENTO</c:v>
                </c:pt>
                <c:pt idx="3">
                  <c:v>SECRETARIO TECNICO DEL GTGRD DESIGNADO</c:v>
                </c:pt>
                <c:pt idx="4">
                  <c:v>CUENTA CON PLAN 
O PROGRAMA DE TRABAJO</c:v>
                </c:pt>
                <c:pt idx="5">
                  <c:v>HA PROGRAMADO
REUNIONES  2019</c:v>
                </c:pt>
              </c:strCache>
            </c:strRef>
          </c:cat>
          <c:val>
            <c:numRef>
              <c:f>'PREG B'!$X$103:$AC$103</c:f>
              <c:numCache>
                <c:formatCode>0.00%</c:formatCode>
                <c:ptCount val="6"/>
                <c:pt idx="0">
                  <c:v>5.5944055944055923E-2</c:v>
                </c:pt>
                <c:pt idx="1">
                  <c:v>2.0979020979021001E-2</c:v>
                </c:pt>
                <c:pt idx="2">
                  <c:v>1.3986013986013989E-2</c:v>
                </c:pt>
                <c:pt idx="3">
                  <c:v>4.1958041958041987E-2</c:v>
                </c:pt>
                <c:pt idx="4">
                  <c:v>1.3986013986013989E-2</c:v>
                </c:pt>
                <c:pt idx="5">
                  <c:v>1.3986013986013989E-2</c:v>
                </c:pt>
              </c:numCache>
            </c:numRef>
          </c:val>
          <c:extLst xmlns:c16r2="http://schemas.microsoft.com/office/drawing/2015/06/chart">
            <c:ext xmlns:c16="http://schemas.microsoft.com/office/drawing/2014/chart" uri="{C3380CC4-5D6E-409C-BE32-E72D297353CC}">
              <c16:uniqueId val="{00000005-A8C8-4FB1-BB89-0C1B4B3F2C65}"/>
            </c:ext>
          </c:extLst>
        </c:ser>
        <c:dLbls>
          <c:showLegendKey val="0"/>
          <c:showVal val="0"/>
          <c:showCatName val="0"/>
          <c:showSerName val="0"/>
          <c:showPercent val="0"/>
          <c:showBubbleSize val="0"/>
        </c:dLbls>
        <c:axId val="494835904"/>
        <c:axId val="494836464"/>
      </c:radarChart>
      <c:catAx>
        <c:axId val="49483590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lang="es-PE" sz="900" b="0" i="0" u="none" strike="noStrike" kern="1200" baseline="0">
                <a:solidFill>
                  <a:schemeClr val="accent1">
                    <a:lumMod val="75000"/>
                  </a:schemeClr>
                </a:solidFill>
                <a:latin typeface="+mn-lt"/>
                <a:ea typeface="+mn-ea"/>
                <a:cs typeface="+mn-cs"/>
              </a:defRPr>
            </a:pPr>
            <a:endParaRPr lang="es-PE"/>
          </a:p>
        </c:txPr>
        <c:crossAx val="494836464"/>
        <c:crosses val="autoZero"/>
        <c:auto val="1"/>
        <c:lblAlgn val="ctr"/>
        <c:lblOffset val="100"/>
        <c:noMultiLvlLbl val="0"/>
      </c:catAx>
      <c:valAx>
        <c:axId val="494836464"/>
        <c:scaling>
          <c:orientation val="minMax"/>
          <c:max val="1"/>
        </c:scaling>
        <c:delete val="0"/>
        <c:axPos val="l"/>
        <c:majorGridlines>
          <c:spPr>
            <a:ln w="9525" cap="flat" cmpd="sng" algn="ctr">
              <a:solidFill>
                <a:schemeClr val="bg1">
                  <a:lumMod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lang="es-PE" sz="900" b="0" i="0" u="none" strike="noStrike" kern="1200" baseline="0">
                <a:solidFill>
                  <a:schemeClr val="tx2"/>
                </a:solidFill>
                <a:latin typeface="+mn-lt"/>
                <a:ea typeface="+mn-ea"/>
                <a:cs typeface="+mn-cs"/>
              </a:defRPr>
            </a:pPr>
            <a:endParaRPr lang="es-PE"/>
          </a:p>
        </c:txPr>
        <c:crossAx val="4948359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s-PE" sz="800" b="0" i="0" u="none" strike="noStrike" kern="1200" baseline="0">
              <a:solidFill>
                <a:schemeClr val="bg1"/>
              </a:solidFill>
              <a:latin typeface="+mn-lt"/>
              <a:ea typeface="+mn-ea"/>
              <a:cs typeface="+mn-cs"/>
            </a:defRPr>
          </a:pPr>
          <a:endParaRPr lang="es-PE"/>
        </a:p>
      </c:txPr>
    </c:legend>
    <c:plotVisOnly val="1"/>
    <c:dispBlanksAs val="gap"/>
    <c:showDLblsOverMax val="0"/>
  </c:chart>
  <c:spPr>
    <a:noFill/>
    <a:ln>
      <a:noFill/>
    </a:ln>
    <a:effectLst/>
  </c:spPr>
  <c:txPr>
    <a:bodyPr/>
    <a:lstStyle/>
    <a:p>
      <a:pPr>
        <a:defRPr lang="es-PE"/>
      </a:pPr>
      <a:endParaRPr lang="es-PE"/>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BC54FA-A662-42DF-92B0-201A85E5BBC1}"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s-PE"/>
        </a:p>
      </dgm:t>
    </dgm:pt>
    <dgm:pt modelId="{1EFA7D0D-99F6-4A87-8416-A0A207EDF42B}">
      <dgm:prSet phldrT="[Texto]" custT="1"/>
      <dgm:spPr>
        <a:solidFill>
          <a:schemeClr val="accent5">
            <a:lumMod val="20000"/>
            <a:lumOff val="80000"/>
          </a:schemeClr>
        </a:solidFill>
        <a:ln>
          <a:solidFill>
            <a:srgbClr val="00A5C0"/>
          </a:solidFill>
        </a:ln>
      </dgm:spPr>
      <dgm:t>
        <a:bodyPr/>
        <a:lstStyle/>
        <a:p>
          <a:r>
            <a:rPr lang="es-PE" sz="1100" b="1" dirty="0">
              <a:solidFill>
                <a:schemeClr val="tx1"/>
              </a:solidFill>
              <a:latin typeface="Arial Narrow" panose="020B0606020202030204" pitchFamily="34" charset="0"/>
            </a:rPr>
            <a:t>OBJETIVO ESTRATÉGICO 1:</a:t>
          </a:r>
        </a:p>
        <a:p>
          <a:r>
            <a:rPr lang="es-PE" sz="1100" b="1" dirty="0">
              <a:solidFill>
                <a:schemeClr val="tx1"/>
              </a:solidFill>
              <a:latin typeface="Arial Narrow" panose="020B0606020202030204" pitchFamily="34" charset="0"/>
            </a:rPr>
            <a:t> Desarrollar el conocimiento del </a:t>
          </a:r>
          <a:r>
            <a:rPr lang="es-PE" sz="1100" b="1" dirty="0" smtClean="0">
              <a:solidFill>
                <a:schemeClr val="tx1"/>
              </a:solidFill>
              <a:latin typeface="Arial Narrow" panose="020B0606020202030204" pitchFamily="34" charset="0"/>
            </a:rPr>
            <a:t>riesgo</a:t>
          </a:r>
          <a:endParaRPr lang="es-PE" sz="1100" b="1" dirty="0">
            <a:solidFill>
              <a:schemeClr val="tx1"/>
            </a:solidFill>
            <a:latin typeface="Arial Narrow" panose="020B0606020202030204" pitchFamily="34" charset="0"/>
          </a:endParaRPr>
        </a:p>
      </dgm:t>
    </dgm:pt>
    <dgm:pt modelId="{12FF070D-F0A4-41B2-AD97-46CBBBDC1650}" type="sibTrans" cxnId="{77CA4111-EF45-42EB-94A5-20BDAE5AC385}">
      <dgm:prSet/>
      <dgm:spPr/>
      <dgm:t>
        <a:bodyPr/>
        <a:lstStyle/>
        <a:p>
          <a:endParaRPr lang="es-PE" sz="800" b="1">
            <a:latin typeface="Arial Narrow" panose="020B0606020202030204" pitchFamily="34" charset="0"/>
          </a:endParaRPr>
        </a:p>
      </dgm:t>
    </dgm:pt>
    <dgm:pt modelId="{51A76A7E-A052-49F9-BED8-EC860482604D}" type="parTrans" cxnId="{77CA4111-EF45-42EB-94A5-20BDAE5AC385}">
      <dgm:prSet/>
      <dgm:spPr/>
      <dgm:t>
        <a:bodyPr/>
        <a:lstStyle/>
        <a:p>
          <a:endParaRPr lang="es-PE" sz="800" b="1">
            <a:latin typeface="Arial Narrow" panose="020B0606020202030204" pitchFamily="34" charset="0"/>
          </a:endParaRPr>
        </a:p>
      </dgm:t>
    </dgm:pt>
    <dgm:pt modelId="{194A1963-9A65-49FE-B26E-5323D1A0F243}">
      <dgm:prSet phldrT="[Texto]" custT="1"/>
      <dgm:spPr>
        <a:solidFill>
          <a:schemeClr val="accent2">
            <a:lumMod val="40000"/>
            <a:lumOff val="60000"/>
          </a:schemeClr>
        </a:solidFill>
      </dgm:spPr>
      <dgm:t>
        <a:bodyPr/>
        <a:lstStyle/>
        <a:p>
          <a:r>
            <a:rPr lang="es-PE" sz="1100" b="1" dirty="0">
              <a:solidFill>
                <a:schemeClr val="tx1"/>
              </a:solidFill>
              <a:latin typeface="Arial Narrow" panose="020B0606020202030204" pitchFamily="34" charset="0"/>
            </a:rPr>
            <a:t>OBJETIVO ESPECIFICO 1.1 </a:t>
          </a:r>
        </a:p>
        <a:p>
          <a:r>
            <a:rPr lang="es-PE" sz="1050" b="1" dirty="0">
              <a:solidFill>
                <a:schemeClr val="tx1"/>
              </a:solidFill>
              <a:latin typeface="Arial Narrow" panose="020B0606020202030204" pitchFamily="34" charset="0"/>
            </a:rPr>
            <a:t>Desarrollar investigación científica y técnica en gestión del riesgo de desastres</a:t>
          </a:r>
        </a:p>
      </dgm:t>
    </dgm:pt>
    <dgm:pt modelId="{703579B5-1DD1-47F8-B1C3-E4968DD0E785}" type="parTrans" cxnId="{2757ACE7-0449-4168-923E-DAEA14AEA7C5}">
      <dgm:prSet/>
      <dgm:spPr/>
      <dgm:t>
        <a:bodyPr/>
        <a:lstStyle/>
        <a:p>
          <a:endParaRPr lang="es-PE" sz="800" b="1">
            <a:latin typeface="Arial Narrow" panose="020B0606020202030204" pitchFamily="34" charset="0"/>
          </a:endParaRPr>
        </a:p>
      </dgm:t>
    </dgm:pt>
    <dgm:pt modelId="{24F45ECF-BAB1-4A13-ABA2-9A0F499F63D4}" type="sibTrans" cxnId="{2757ACE7-0449-4168-923E-DAEA14AEA7C5}">
      <dgm:prSet/>
      <dgm:spPr/>
      <dgm:t>
        <a:bodyPr/>
        <a:lstStyle/>
        <a:p>
          <a:endParaRPr lang="es-PE" sz="800" b="1">
            <a:latin typeface="Arial Narrow" panose="020B0606020202030204" pitchFamily="34" charset="0"/>
          </a:endParaRPr>
        </a:p>
      </dgm:t>
    </dgm:pt>
    <dgm:pt modelId="{9EB408BA-3BAF-426C-BF3A-5E54675EA80F}">
      <dgm:prSet phldrT="[Texto]" custT="1"/>
      <dgm:spPr>
        <a:solidFill>
          <a:srgbClr val="6AA442"/>
        </a:solidFill>
      </dgm:spPr>
      <dgm:t>
        <a:bodyPr/>
        <a:lstStyle/>
        <a:p>
          <a:r>
            <a:rPr lang="es-PE" sz="1100" b="1" dirty="0">
              <a:solidFill>
                <a:schemeClr val="tx1"/>
              </a:solidFill>
              <a:latin typeface="Arial Narrow" panose="020B0606020202030204" pitchFamily="34" charset="0"/>
            </a:rPr>
            <a:t>OBJETIVO ESPECIFICO 1.2 </a:t>
          </a:r>
        </a:p>
        <a:p>
          <a:r>
            <a:rPr lang="es-PE" sz="1100" b="1" dirty="0">
              <a:solidFill>
                <a:schemeClr val="tx1"/>
              </a:solidFill>
              <a:latin typeface="Arial Narrow" panose="020B0606020202030204" pitchFamily="34" charset="0"/>
            </a:rPr>
            <a:t>Fortalecer el análisis del riesgo de desastres </a:t>
          </a:r>
        </a:p>
      </dgm:t>
    </dgm:pt>
    <dgm:pt modelId="{FA71439B-CE3B-4040-AE31-B7F680204E85}" type="parTrans" cxnId="{02DB7762-DE1B-486C-9A90-0EA13303C037}">
      <dgm:prSet/>
      <dgm:spPr/>
      <dgm:t>
        <a:bodyPr/>
        <a:lstStyle/>
        <a:p>
          <a:endParaRPr lang="es-PE" sz="800" b="1">
            <a:latin typeface="Arial Narrow" panose="020B0606020202030204" pitchFamily="34" charset="0"/>
          </a:endParaRPr>
        </a:p>
      </dgm:t>
    </dgm:pt>
    <dgm:pt modelId="{7F6231C8-EA79-47A5-832A-1614D2EF0A7E}" type="sibTrans" cxnId="{02DB7762-DE1B-486C-9A90-0EA13303C037}">
      <dgm:prSet/>
      <dgm:spPr/>
      <dgm:t>
        <a:bodyPr/>
        <a:lstStyle/>
        <a:p>
          <a:endParaRPr lang="es-PE" sz="800" b="1">
            <a:latin typeface="Arial Narrow" panose="020B0606020202030204" pitchFamily="34" charset="0"/>
          </a:endParaRPr>
        </a:p>
      </dgm:t>
    </dgm:pt>
    <dgm:pt modelId="{0A565117-84C2-4E18-858F-0548D93C3C84}">
      <dgm:prSet phldrT="[Texto]" custT="1"/>
      <dgm:spPr>
        <a:solidFill>
          <a:srgbClr val="D6A300"/>
        </a:solidFill>
      </dgm:spPr>
      <dgm:t>
        <a:bodyPr/>
        <a:lstStyle/>
        <a:p>
          <a:r>
            <a:rPr lang="es-PE" sz="1100" b="1" dirty="0">
              <a:solidFill>
                <a:schemeClr val="tx1"/>
              </a:solidFill>
              <a:latin typeface="Arial Narrow" panose="020B0606020202030204" pitchFamily="34" charset="0"/>
            </a:rPr>
            <a:t>OBJETIVO ESPECIFICO 1.3</a:t>
          </a:r>
        </a:p>
        <a:p>
          <a:r>
            <a:rPr lang="es-PE" sz="1100" b="1" dirty="0">
              <a:solidFill>
                <a:schemeClr val="tx1"/>
              </a:solidFill>
              <a:latin typeface="Arial Narrow" panose="020B0606020202030204" pitchFamily="34" charset="0"/>
            </a:rPr>
            <a:t> Desarrollar la gestión de información estandarizada en GRD</a:t>
          </a:r>
        </a:p>
      </dgm:t>
    </dgm:pt>
    <dgm:pt modelId="{78D1B090-C8A8-40B6-ADE1-9B9A80F23466}" type="parTrans" cxnId="{B46DB4BB-DBC9-4D09-A860-547010A90675}">
      <dgm:prSet/>
      <dgm:spPr/>
      <dgm:t>
        <a:bodyPr/>
        <a:lstStyle/>
        <a:p>
          <a:endParaRPr lang="es-PE" sz="800" b="1">
            <a:latin typeface="Arial Narrow" panose="020B0606020202030204" pitchFamily="34" charset="0"/>
          </a:endParaRPr>
        </a:p>
      </dgm:t>
    </dgm:pt>
    <dgm:pt modelId="{E962D86A-71C8-42FD-8D82-9A6736957118}" type="sibTrans" cxnId="{B46DB4BB-DBC9-4D09-A860-547010A90675}">
      <dgm:prSet/>
      <dgm:spPr/>
      <dgm:t>
        <a:bodyPr/>
        <a:lstStyle/>
        <a:p>
          <a:endParaRPr lang="es-PE" sz="800" b="1">
            <a:latin typeface="Arial Narrow" panose="020B0606020202030204" pitchFamily="34" charset="0"/>
          </a:endParaRPr>
        </a:p>
      </dgm:t>
    </dgm:pt>
    <dgm:pt modelId="{8B7D4351-9D78-4594-83FF-D4600344C548}">
      <dgm:prSet/>
      <dgm:spPr/>
      <dgm:t>
        <a:bodyPr/>
        <a:lstStyle/>
        <a:p>
          <a:endParaRPr lang="es-PE"/>
        </a:p>
      </dgm:t>
    </dgm:pt>
    <dgm:pt modelId="{EB4EC296-CABA-403D-9AF6-8601F17090ED}" type="parTrans" cxnId="{427D4B26-04BF-4F1F-9B1C-99A4C4049BEF}">
      <dgm:prSet/>
      <dgm:spPr/>
      <dgm:t>
        <a:bodyPr/>
        <a:lstStyle/>
        <a:p>
          <a:endParaRPr lang="es-PE"/>
        </a:p>
      </dgm:t>
    </dgm:pt>
    <dgm:pt modelId="{B88DF95A-2332-4BAE-8E20-24CFB75B62B3}" type="sibTrans" cxnId="{427D4B26-04BF-4F1F-9B1C-99A4C4049BEF}">
      <dgm:prSet/>
      <dgm:spPr/>
      <dgm:t>
        <a:bodyPr/>
        <a:lstStyle/>
        <a:p>
          <a:endParaRPr lang="es-PE"/>
        </a:p>
      </dgm:t>
    </dgm:pt>
    <dgm:pt modelId="{5ECBA1D9-66BF-4758-8747-F5DDE0746E24}" type="pres">
      <dgm:prSet presAssocID="{E1BC54FA-A662-42DF-92B0-201A85E5BBC1}" presName="Name0" presStyleCnt="0">
        <dgm:presLayoutVars>
          <dgm:chMax val="1"/>
          <dgm:dir/>
          <dgm:animLvl val="ctr"/>
          <dgm:resizeHandles val="exact"/>
        </dgm:presLayoutVars>
      </dgm:prSet>
      <dgm:spPr/>
      <dgm:t>
        <a:bodyPr/>
        <a:lstStyle/>
        <a:p>
          <a:endParaRPr lang="es-PE"/>
        </a:p>
      </dgm:t>
    </dgm:pt>
    <dgm:pt modelId="{EB6909E8-43E4-4EE8-A878-B64E20CF206D}" type="pres">
      <dgm:prSet presAssocID="{1EFA7D0D-99F6-4A87-8416-A0A207EDF42B}" presName="centerShape" presStyleLbl="node0" presStyleIdx="0" presStyleCnt="1" custScaleX="102967" custScaleY="101246"/>
      <dgm:spPr/>
      <dgm:t>
        <a:bodyPr/>
        <a:lstStyle/>
        <a:p>
          <a:endParaRPr lang="es-PE"/>
        </a:p>
      </dgm:t>
    </dgm:pt>
    <dgm:pt modelId="{81F193D3-B301-4A7D-ABC7-6B43F5ACD107}" type="pres">
      <dgm:prSet presAssocID="{194A1963-9A65-49FE-B26E-5323D1A0F243}" presName="node" presStyleLbl="node1" presStyleIdx="0" presStyleCnt="3" custScaleX="145561" custScaleY="141041">
        <dgm:presLayoutVars>
          <dgm:bulletEnabled val="1"/>
        </dgm:presLayoutVars>
      </dgm:prSet>
      <dgm:spPr/>
      <dgm:t>
        <a:bodyPr/>
        <a:lstStyle/>
        <a:p>
          <a:endParaRPr lang="es-PE"/>
        </a:p>
      </dgm:t>
    </dgm:pt>
    <dgm:pt modelId="{9ED42226-C0CB-4DF6-9C1F-195917DD4EC7}" type="pres">
      <dgm:prSet presAssocID="{194A1963-9A65-49FE-B26E-5323D1A0F243}" presName="dummy" presStyleCnt="0"/>
      <dgm:spPr/>
      <dgm:t>
        <a:bodyPr/>
        <a:lstStyle/>
        <a:p>
          <a:endParaRPr lang="es-PE"/>
        </a:p>
      </dgm:t>
    </dgm:pt>
    <dgm:pt modelId="{683DFE96-7A6E-4EB8-B5AA-60D26C61E1AE}" type="pres">
      <dgm:prSet presAssocID="{24F45ECF-BAB1-4A13-ABA2-9A0F499F63D4}" presName="sibTrans" presStyleLbl="sibTrans2D1" presStyleIdx="0" presStyleCnt="3"/>
      <dgm:spPr/>
      <dgm:t>
        <a:bodyPr/>
        <a:lstStyle/>
        <a:p>
          <a:endParaRPr lang="es-PE"/>
        </a:p>
      </dgm:t>
    </dgm:pt>
    <dgm:pt modelId="{E24D496D-CBB2-4CC3-BA5C-4EB8DE625BE4}" type="pres">
      <dgm:prSet presAssocID="{9EB408BA-3BAF-426C-BF3A-5E54675EA80F}" presName="node" presStyleLbl="node1" presStyleIdx="1" presStyleCnt="3" custScaleX="141480" custScaleY="137837" custRadScaleRad="101446" custRadScaleInc="3463">
        <dgm:presLayoutVars>
          <dgm:bulletEnabled val="1"/>
        </dgm:presLayoutVars>
      </dgm:prSet>
      <dgm:spPr/>
      <dgm:t>
        <a:bodyPr/>
        <a:lstStyle/>
        <a:p>
          <a:endParaRPr lang="es-PE"/>
        </a:p>
      </dgm:t>
    </dgm:pt>
    <dgm:pt modelId="{02F74FD2-34DD-46EA-9B32-0E19E247C1D8}" type="pres">
      <dgm:prSet presAssocID="{9EB408BA-3BAF-426C-BF3A-5E54675EA80F}" presName="dummy" presStyleCnt="0"/>
      <dgm:spPr/>
      <dgm:t>
        <a:bodyPr/>
        <a:lstStyle/>
        <a:p>
          <a:endParaRPr lang="es-PE"/>
        </a:p>
      </dgm:t>
    </dgm:pt>
    <dgm:pt modelId="{67A10E5D-78D6-4683-B0D5-12E3D54CA402}" type="pres">
      <dgm:prSet presAssocID="{7F6231C8-EA79-47A5-832A-1614D2EF0A7E}" presName="sibTrans" presStyleLbl="sibTrans2D1" presStyleIdx="1" presStyleCnt="3"/>
      <dgm:spPr/>
      <dgm:t>
        <a:bodyPr/>
        <a:lstStyle/>
        <a:p>
          <a:endParaRPr lang="es-PE"/>
        </a:p>
      </dgm:t>
    </dgm:pt>
    <dgm:pt modelId="{8386D0DF-3DDB-42F5-B087-F9CC960E1B9D}" type="pres">
      <dgm:prSet presAssocID="{0A565117-84C2-4E18-858F-0548D93C3C84}" presName="node" presStyleLbl="node1" presStyleIdx="2" presStyleCnt="3" custScaleX="136967" custScaleY="137837">
        <dgm:presLayoutVars>
          <dgm:bulletEnabled val="1"/>
        </dgm:presLayoutVars>
      </dgm:prSet>
      <dgm:spPr/>
      <dgm:t>
        <a:bodyPr/>
        <a:lstStyle/>
        <a:p>
          <a:endParaRPr lang="es-PE"/>
        </a:p>
      </dgm:t>
    </dgm:pt>
    <dgm:pt modelId="{0F3E10BB-F15C-40E3-91F5-A308C05D8A10}" type="pres">
      <dgm:prSet presAssocID="{0A565117-84C2-4E18-858F-0548D93C3C84}" presName="dummy" presStyleCnt="0"/>
      <dgm:spPr/>
      <dgm:t>
        <a:bodyPr/>
        <a:lstStyle/>
        <a:p>
          <a:endParaRPr lang="es-PE"/>
        </a:p>
      </dgm:t>
    </dgm:pt>
    <dgm:pt modelId="{578B5ADE-0C17-4570-B2C2-E05F6273148F}" type="pres">
      <dgm:prSet presAssocID="{E962D86A-71C8-42FD-8D82-9A6736957118}" presName="sibTrans" presStyleLbl="sibTrans2D1" presStyleIdx="2" presStyleCnt="3"/>
      <dgm:spPr/>
      <dgm:t>
        <a:bodyPr/>
        <a:lstStyle/>
        <a:p>
          <a:endParaRPr lang="es-PE"/>
        </a:p>
      </dgm:t>
    </dgm:pt>
  </dgm:ptLst>
  <dgm:cxnLst>
    <dgm:cxn modelId="{02DB7762-DE1B-486C-9A90-0EA13303C037}" srcId="{1EFA7D0D-99F6-4A87-8416-A0A207EDF42B}" destId="{9EB408BA-3BAF-426C-BF3A-5E54675EA80F}" srcOrd="1" destOrd="0" parTransId="{FA71439B-CE3B-4040-AE31-B7F680204E85}" sibTransId="{7F6231C8-EA79-47A5-832A-1614D2EF0A7E}"/>
    <dgm:cxn modelId="{2757ACE7-0449-4168-923E-DAEA14AEA7C5}" srcId="{1EFA7D0D-99F6-4A87-8416-A0A207EDF42B}" destId="{194A1963-9A65-49FE-B26E-5323D1A0F243}" srcOrd="0" destOrd="0" parTransId="{703579B5-1DD1-47F8-B1C3-E4968DD0E785}" sibTransId="{24F45ECF-BAB1-4A13-ABA2-9A0F499F63D4}"/>
    <dgm:cxn modelId="{0A99CB81-628F-46AC-8CE9-A5825A96D8AA}" type="presOf" srcId="{9EB408BA-3BAF-426C-BF3A-5E54675EA80F}" destId="{E24D496D-CBB2-4CC3-BA5C-4EB8DE625BE4}" srcOrd="0" destOrd="0" presId="urn:microsoft.com/office/officeart/2005/8/layout/radial6"/>
    <dgm:cxn modelId="{F1E5E765-5593-40B2-9823-9ED0AEC75926}" type="presOf" srcId="{24F45ECF-BAB1-4A13-ABA2-9A0F499F63D4}" destId="{683DFE96-7A6E-4EB8-B5AA-60D26C61E1AE}" srcOrd="0" destOrd="0" presId="urn:microsoft.com/office/officeart/2005/8/layout/radial6"/>
    <dgm:cxn modelId="{7CB241BF-224A-4AC5-B891-1D8BF3D9EFA1}" type="presOf" srcId="{E1BC54FA-A662-42DF-92B0-201A85E5BBC1}" destId="{5ECBA1D9-66BF-4758-8747-F5DDE0746E24}" srcOrd="0" destOrd="0" presId="urn:microsoft.com/office/officeart/2005/8/layout/radial6"/>
    <dgm:cxn modelId="{55E1DF06-4580-4917-8295-8D21A178BD4B}" type="presOf" srcId="{194A1963-9A65-49FE-B26E-5323D1A0F243}" destId="{81F193D3-B301-4A7D-ABC7-6B43F5ACD107}" srcOrd="0" destOrd="0" presId="urn:microsoft.com/office/officeart/2005/8/layout/radial6"/>
    <dgm:cxn modelId="{AF3DC453-73B1-4C96-99EE-C6047D5FF624}" type="presOf" srcId="{1EFA7D0D-99F6-4A87-8416-A0A207EDF42B}" destId="{EB6909E8-43E4-4EE8-A878-B64E20CF206D}" srcOrd="0" destOrd="0" presId="urn:microsoft.com/office/officeart/2005/8/layout/radial6"/>
    <dgm:cxn modelId="{16E4E951-4C3B-42E4-9A73-DEBE2F921CB0}" type="presOf" srcId="{E962D86A-71C8-42FD-8D82-9A6736957118}" destId="{578B5ADE-0C17-4570-B2C2-E05F6273148F}" srcOrd="0" destOrd="0" presId="urn:microsoft.com/office/officeart/2005/8/layout/radial6"/>
    <dgm:cxn modelId="{B46DB4BB-DBC9-4D09-A860-547010A90675}" srcId="{1EFA7D0D-99F6-4A87-8416-A0A207EDF42B}" destId="{0A565117-84C2-4E18-858F-0548D93C3C84}" srcOrd="2" destOrd="0" parTransId="{78D1B090-C8A8-40B6-ADE1-9B9A80F23466}" sibTransId="{E962D86A-71C8-42FD-8D82-9A6736957118}"/>
    <dgm:cxn modelId="{77CA4111-EF45-42EB-94A5-20BDAE5AC385}" srcId="{E1BC54FA-A662-42DF-92B0-201A85E5BBC1}" destId="{1EFA7D0D-99F6-4A87-8416-A0A207EDF42B}" srcOrd="0" destOrd="0" parTransId="{51A76A7E-A052-49F9-BED8-EC860482604D}" sibTransId="{12FF070D-F0A4-41B2-AD97-46CBBBDC1650}"/>
    <dgm:cxn modelId="{427D4B26-04BF-4F1F-9B1C-99A4C4049BEF}" srcId="{E1BC54FA-A662-42DF-92B0-201A85E5BBC1}" destId="{8B7D4351-9D78-4594-83FF-D4600344C548}" srcOrd="1" destOrd="0" parTransId="{EB4EC296-CABA-403D-9AF6-8601F17090ED}" sibTransId="{B88DF95A-2332-4BAE-8E20-24CFB75B62B3}"/>
    <dgm:cxn modelId="{2BFA275F-367A-4880-8A02-A967551B38CC}" type="presOf" srcId="{7F6231C8-EA79-47A5-832A-1614D2EF0A7E}" destId="{67A10E5D-78D6-4683-B0D5-12E3D54CA402}" srcOrd="0" destOrd="0" presId="urn:microsoft.com/office/officeart/2005/8/layout/radial6"/>
    <dgm:cxn modelId="{276422DE-82AC-43BB-8E6C-0CDB352D4F98}" type="presOf" srcId="{0A565117-84C2-4E18-858F-0548D93C3C84}" destId="{8386D0DF-3DDB-42F5-B087-F9CC960E1B9D}" srcOrd="0" destOrd="0" presId="urn:microsoft.com/office/officeart/2005/8/layout/radial6"/>
    <dgm:cxn modelId="{6E50ABD2-4291-47C4-9576-A2EFE74A9281}" type="presParOf" srcId="{5ECBA1D9-66BF-4758-8747-F5DDE0746E24}" destId="{EB6909E8-43E4-4EE8-A878-B64E20CF206D}" srcOrd="0" destOrd="0" presId="urn:microsoft.com/office/officeart/2005/8/layout/radial6"/>
    <dgm:cxn modelId="{077D5473-E126-419F-BCFA-D6FC8E56906D}" type="presParOf" srcId="{5ECBA1D9-66BF-4758-8747-F5DDE0746E24}" destId="{81F193D3-B301-4A7D-ABC7-6B43F5ACD107}" srcOrd="1" destOrd="0" presId="urn:microsoft.com/office/officeart/2005/8/layout/radial6"/>
    <dgm:cxn modelId="{47A570BB-44B0-4FA3-AEB3-7CDFC1C14020}" type="presParOf" srcId="{5ECBA1D9-66BF-4758-8747-F5DDE0746E24}" destId="{9ED42226-C0CB-4DF6-9C1F-195917DD4EC7}" srcOrd="2" destOrd="0" presId="urn:microsoft.com/office/officeart/2005/8/layout/radial6"/>
    <dgm:cxn modelId="{11E9AE7B-2222-4AD4-AC87-28D1D643F783}" type="presParOf" srcId="{5ECBA1D9-66BF-4758-8747-F5DDE0746E24}" destId="{683DFE96-7A6E-4EB8-B5AA-60D26C61E1AE}" srcOrd="3" destOrd="0" presId="urn:microsoft.com/office/officeart/2005/8/layout/radial6"/>
    <dgm:cxn modelId="{D440DC7D-75C7-40CE-9878-49EACB8354E6}" type="presParOf" srcId="{5ECBA1D9-66BF-4758-8747-F5DDE0746E24}" destId="{E24D496D-CBB2-4CC3-BA5C-4EB8DE625BE4}" srcOrd="4" destOrd="0" presId="urn:microsoft.com/office/officeart/2005/8/layout/radial6"/>
    <dgm:cxn modelId="{FE51C743-688C-484D-B1A4-2AD3FCC8372B}" type="presParOf" srcId="{5ECBA1D9-66BF-4758-8747-F5DDE0746E24}" destId="{02F74FD2-34DD-46EA-9B32-0E19E247C1D8}" srcOrd="5" destOrd="0" presId="urn:microsoft.com/office/officeart/2005/8/layout/radial6"/>
    <dgm:cxn modelId="{400B8D56-EEBF-4DF6-84D5-9970C554E02D}" type="presParOf" srcId="{5ECBA1D9-66BF-4758-8747-F5DDE0746E24}" destId="{67A10E5D-78D6-4683-B0D5-12E3D54CA402}" srcOrd="6" destOrd="0" presId="urn:microsoft.com/office/officeart/2005/8/layout/radial6"/>
    <dgm:cxn modelId="{DBF84953-0A58-4443-8E77-671F1212857D}" type="presParOf" srcId="{5ECBA1D9-66BF-4758-8747-F5DDE0746E24}" destId="{8386D0DF-3DDB-42F5-B087-F9CC960E1B9D}" srcOrd="7" destOrd="0" presId="urn:microsoft.com/office/officeart/2005/8/layout/radial6"/>
    <dgm:cxn modelId="{7B8CF692-1156-4279-ADE3-A73F26CB4E5A}" type="presParOf" srcId="{5ECBA1D9-66BF-4758-8747-F5DDE0746E24}" destId="{0F3E10BB-F15C-40E3-91F5-A308C05D8A10}" srcOrd="8" destOrd="0" presId="urn:microsoft.com/office/officeart/2005/8/layout/radial6"/>
    <dgm:cxn modelId="{1771C9F4-DF34-4641-9300-F8CCA3A4736E}" type="presParOf" srcId="{5ECBA1D9-66BF-4758-8747-F5DDE0746E24}" destId="{578B5ADE-0C17-4570-B2C2-E05F6273148F}" srcOrd="9"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BC54FA-A662-42DF-92B0-201A85E5BBC1}"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s-PE"/>
        </a:p>
      </dgm:t>
    </dgm:pt>
    <dgm:pt modelId="{1EFA7D0D-99F6-4A87-8416-A0A207EDF42B}">
      <dgm:prSet phldrT="[Texto]" custT="1"/>
      <dgm:spPr>
        <a:solidFill>
          <a:srgbClr val="FF9900"/>
        </a:solidFill>
      </dgm:spPr>
      <dgm:t>
        <a:bodyPr/>
        <a:lstStyle/>
        <a:p>
          <a:r>
            <a:rPr lang="es-PE" sz="1100" b="1" dirty="0">
              <a:solidFill>
                <a:schemeClr val="tx1"/>
              </a:solidFill>
              <a:latin typeface="Arial Narrow" panose="020B0606020202030204" pitchFamily="34" charset="0"/>
            </a:rPr>
            <a:t>OBJETIVO. ESTRATÉGICO 2</a:t>
          </a:r>
          <a:r>
            <a:rPr lang="es-PE" sz="1100" b="1" dirty="0" smtClean="0">
              <a:solidFill>
                <a:schemeClr val="tx1"/>
              </a:solidFill>
              <a:latin typeface="Arial Narrow" panose="020B0606020202030204" pitchFamily="34" charset="0"/>
            </a:rPr>
            <a:t>:</a:t>
          </a:r>
          <a:endParaRPr lang="es-PE" sz="1100" b="1" dirty="0">
            <a:solidFill>
              <a:schemeClr val="tx1"/>
            </a:solidFill>
            <a:latin typeface="Arial Narrow" panose="020B0606020202030204" pitchFamily="34" charset="0"/>
          </a:endParaRPr>
        </a:p>
        <a:p>
          <a:r>
            <a:rPr lang="es-PE" sz="1100" b="1" dirty="0">
              <a:solidFill>
                <a:schemeClr val="tx1"/>
              </a:solidFill>
              <a:latin typeface="Arial Narrow" panose="020B0606020202030204" pitchFamily="34" charset="0"/>
            </a:rPr>
            <a:t/>
          </a:r>
          <a:br>
            <a:rPr lang="es-PE" sz="1100" b="1" dirty="0">
              <a:solidFill>
                <a:schemeClr val="tx1"/>
              </a:solidFill>
              <a:latin typeface="Arial Narrow" panose="020B0606020202030204" pitchFamily="34" charset="0"/>
            </a:rPr>
          </a:br>
          <a:r>
            <a:rPr lang="es-PE" sz="1100" dirty="0">
              <a:solidFill>
                <a:schemeClr val="tx1"/>
              </a:solidFill>
              <a:latin typeface="Arial Narrow" panose="020B0606020202030204" pitchFamily="34" charset="0"/>
            </a:rPr>
            <a:t>Evitar y reducir las condiciones de riesgo de los medios de vida de la población con un enfoque </a:t>
          </a:r>
          <a:r>
            <a:rPr lang="es-PE" sz="1100" dirty="0" smtClean="0">
              <a:solidFill>
                <a:schemeClr val="tx1"/>
              </a:solidFill>
              <a:latin typeface="Arial Narrow" panose="020B0606020202030204" pitchFamily="34" charset="0"/>
            </a:rPr>
            <a:t>territorial</a:t>
          </a:r>
          <a:endParaRPr lang="es-PE" sz="1100" dirty="0">
            <a:solidFill>
              <a:schemeClr val="tx1"/>
            </a:solidFill>
            <a:latin typeface="Arial Narrow" panose="020B0606020202030204" pitchFamily="34" charset="0"/>
          </a:endParaRPr>
        </a:p>
      </dgm:t>
    </dgm:pt>
    <dgm:pt modelId="{12FF070D-F0A4-41B2-AD97-46CBBBDC1650}" type="sibTrans" cxnId="{77CA4111-EF45-42EB-94A5-20BDAE5AC385}">
      <dgm:prSet/>
      <dgm:spPr/>
      <dgm:t>
        <a:bodyPr/>
        <a:lstStyle/>
        <a:p>
          <a:endParaRPr lang="es-PE" sz="800">
            <a:latin typeface="Arial Narrow" panose="020B0606020202030204" pitchFamily="34" charset="0"/>
          </a:endParaRPr>
        </a:p>
      </dgm:t>
    </dgm:pt>
    <dgm:pt modelId="{51A76A7E-A052-49F9-BED8-EC860482604D}" type="parTrans" cxnId="{77CA4111-EF45-42EB-94A5-20BDAE5AC385}">
      <dgm:prSet/>
      <dgm:spPr/>
      <dgm:t>
        <a:bodyPr/>
        <a:lstStyle/>
        <a:p>
          <a:endParaRPr lang="es-PE" sz="800">
            <a:latin typeface="Arial Narrow" panose="020B0606020202030204" pitchFamily="34" charset="0"/>
          </a:endParaRPr>
        </a:p>
      </dgm:t>
    </dgm:pt>
    <dgm:pt modelId="{194A1963-9A65-49FE-B26E-5323D1A0F243}">
      <dgm:prSet phldrT="[Texto]" custT="1"/>
      <dgm:spPr>
        <a:solidFill>
          <a:schemeClr val="accent5">
            <a:lumMod val="40000"/>
            <a:lumOff val="60000"/>
          </a:schemeClr>
        </a:solidFill>
      </dgm:spPr>
      <dgm:t>
        <a:bodyPr/>
        <a:lstStyle/>
        <a:p>
          <a:r>
            <a:rPr lang="es-PE" sz="1100" b="1" dirty="0">
              <a:solidFill>
                <a:schemeClr val="tx1"/>
              </a:solidFill>
              <a:latin typeface="Arial Narrow" panose="020B0606020202030204" pitchFamily="34" charset="0"/>
            </a:rPr>
            <a:t>OBJETIVO ESPECÍFICO 2.1:</a:t>
          </a:r>
        </a:p>
        <a:p>
          <a:endParaRPr lang="es-PE" sz="1100" b="1" dirty="0">
            <a:solidFill>
              <a:schemeClr val="tx1"/>
            </a:solidFill>
            <a:latin typeface="Arial Narrow" panose="020B0606020202030204" pitchFamily="34" charset="0"/>
          </a:endParaRPr>
        </a:p>
        <a:p>
          <a:r>
            <a:rPr lang="es-PE" sz="1100" dirty="0">
              <a:solidFill>
                <a:schemeClr val="tx1"/>
              </a:solidFill>
              <a:latin typeface="Arial Narrow" panose="020B0606020202030204" pitchFamily="34" charset="0"/>
            </a:rPr>
            <a:t>Fortalecer el proceso de planificación y condicionamiento territorial con enfoque de GRD</a:t>
          </a:r>
        </a:p>
      </dgm:t>
    </dgm:pt>
    <dgm:pt modelId="{703579B5-1DD1-47F8-B1C3-E4968DD0E785}" type="parTrans" cxnId="{2757ACE7-0449-4168-923E-DAEA14AEA7C5}">
      <dgm:prSet/>
      <dgm:spPr/>
      <dgm:t>
        <a:bodyPr/>
        <a:lstStyle/>
        <a:p>
          <a:endParaRPr lang="es-PE" sz="800">
            <a:latin typeface="Arial Narrow" panose="020B0606020202030204" pitchFamily="34" charset="0"/>
          </a:endParaRPr>
        </a:p>
      </dgm:t>
    </dgm:pt>
    <dgm:pt modelId="{24F45ECF-BAB1-4A13-ABA2-9A0F499F63D4}" type="sibTrans" cxnId="{2757ACE7-0449-4168-923E-DAEA14AEA7C5}">
      <dgm:prSet/>
      <dgm:spPr/>
      <dgm:t>
        <a:bodyPr/>
        <a:lstStyle/>
        <a:p>
          <a:endParaRPr lang="es-PE" sz="800">
            <a:latin typeface="Arial Narrow" panose="020B0606020202030204" pitchFamily="34" charset="0"/>
          </a:endParaRPr>
        </a:p>
      </dgm:t>
    </dgm:pt>
    <dgm:pt modelId="{9EB408BA-3BAF-426C-BF3A-5E54675EA80F}">
      <dgm:prSet phldrT="[Texto]" custT="1"/>
      <dgm:spPr>
        <a:solidFill>
          <a:schemeClr val="accent4">
            <a:lumMod val="20000"/>
            <a:lumOff val="80000"/>
          </a:schemeClr>
        </a:solidFill>
      </dgm:spPr>
      <dgm:t>
        <a:bodyPr/>
        <a:lstStyle/>
        <a:p>
          <a:r>
            <a:rPr lang="es-PE" sz="1100" b="1">
              <a:solidFill>
                <a:schemeClr val="tx1"/>
              </a:solidFill>
              <a:latin typeface="Arial Narrow" panose="020B0606020202030204" pitchFamily="34" charset="0"/>
            </a:rPr>
            <a:t>OBJETIVO ESPECÍFICO 2.2:</a:t>
          </a:r>
          <a:br>
            <a:rPr lang="es-PE" sz="1100" b="1">
              <a:solidFill>
                <a:schemeClr val="tx1"/>
              </a:solidFill>
              <a:latin typeface="Arial Narrow" panose="020B0606020202030204" pitchFamily="34" charset="0"/>
            </a:rPr>
          </a:br>
          <a:r>
            <a:rPr lang="es-PE" sz="1100">
              <a:solidFill>
                <a:schemeClr val="tx1"/>
              </a:solidFill>
              <a:latin typeface="Arial Narrow" panose="020B0606020202030204" pitchFamily="34" charset="0"/>
            </a:rPr>
            <a:t>Desarrollar condiciones de seguridad de los servicios básicos y medios de vida esenciales ante el riesgo de desastres</a:t>
          </a:r>
        </a:p>
      </dgm:t>
    </dgm:pt>
    <dgm:pt modelId="{FA71439B-CE3B-4040-AE31-B7F680204E85}" type="parTrans" cxnId="{02DB7762-DE1B-486C-9A90-0EA13303C037}">
      <dgm:prSet/>
      <dgm:spPr/>
      <dgm:t>
        <a:bodyPr/>
        <a:lstStyle/>
        <a:p>
          <a:endParaRPr lang="es-PE" sz="800">
            <a:latin typeface="Arial Narrow" panose="020B0606020202030204" pitchFamily="34" charset="0"/>
          </a:endParaRPr>
        </a:p>
      </dgm:t>
    </dgm:pt>
    <dgm:pt modelId="{7F6231C8-EA79-47A5-832A-1614D2EF0A7E}" type="sibTrans" cxnId="{02DB7762-DE1B-486C-9A90-0EA13303C037}">
      <dgm:prSet/>
      <dgm:spPr/>
      <dgm:t>
        <a:bodyPr/>
        <a:lstStyle/>
        <a:p>
          <a:endParaRPr lang="es-PE" sz="800">
            <a:latin typeface="Arial Narrow" panose="020B0606020202030204" pitchFamily="34" charset="0"/>
          </a:endParaRPr>
        </a:p>
      </dgm:t>
    </dgm:pt>
    <dgm:pt modelId="{0A565117-84C2-4E18-858F-0548D93C3C84}">
      <dgm:prSet phldrT="[Texto]" custT="1"/>
      <dgm:spPr>
        <a:solidFill>
          <a:srgbClr val="91C46E"/>
        </a:solidFill>
      </dgm:spPr>
      <dgm:t>
        <a:bodyPr/>
        <a:lstStyle/>
        <a:p>
          <a:r>
            <a:rPr lang="es-PE" sz="1100" b="1" dirty="0">
              <a:solidFill>
                <a:schemeClr val="tx1"/>
              </a:solidFill>
              <a:latin typeface="Arial Narrow" panose="020B0606020202030204" pitchFamily="34" charset="0"/>
            </a:rPr>
            <a:t>OBJETIVO ESPECÍFICO </a:t>
          </a:r>
          <a:r>
            <a:rPr lang="es-PE" sz="1100" b="1" dirty="0" smtClean="0">
              <a:solidFill>
                <a:schemeClr val="tx1"/>
              </a:solidFill>
              <a:latin typeface="Arial Narrow" panose="020B0606020202030204" pitchFamily="34" charset="0"/>
            </a:rPr>
            <a:t>2.3:</a:t>
          </a:r>
        </a:p>
        <a:p>
          <a:r>
            <a:rPr lang="es-PE" sz="1100" b="1" dirty="0" smtClean="0">
              <a:solidFill>
                <a:schemeClr val="tx1"/>
              </a:solidFill>
              <a:latin typeface="Arial Narrow" panose="020B0606020202030204" pitchFamily="34" charset="0"/>
            </a:rPr>
            <a:t/>
          </a:r>
          <a:br>
            <a:rPr lang="es-PE" sz="1100" b="1" dirty="0" smtClean="0">
              <a:solidFill>
                <a:schemeClr val="tx1"/>
              </a:solidFill>
              <a:latin typeface="Arial Narrow" panose="020B0606020202030204" pitchFamily="34" charset="0"/>
            </a:rPr>
          </a:br>
          <a:r>
            <a:rPr lang="es-PE" sz="1100" dirty="0" smtClean="0">
              <a:solidFill>
                <a:schemeClr val="tx1"/>
              </a:solidFill>
              <a:latin typeface="Arial Narrow" panose="020B0606020202030204" pitchFamily="34" charset="0"/>
            </a:rPr>
            <a:t>Gestionar el adecuado uso y ocupación del territorio incorporando la GRD</a:t>
          </a:r>
          <a:endParaRPr lang="es-PE" sz="1100" dirty="0">
            <a:solidFill>
              <a:schemeClr val="tx1"/>
            </a:solidFill>
            <a:latin typeface="Arial Narrow" panose="020B0606020202030204" pitchFamily="34" charset="0"/>
          </a:endParaRPr>
        </a:p>
      </dgm:t>
    </dgm:pt>
    <dgm:pt modelId="{78D1B090-C8A8-40B6-ADE1-9B9A80F23466}" type="parTrans" cxnId="{B46DB4BB-DBC9-4D09-A860-547010A90675}">
      <dgm:prSet/>
      <dgm:spPr/>
      <dgm:t>
        <a:bodyPr/>
        <a:lstStyle/>
        <a:p>
          <a:endParaRPr lang="es-PE" sz="800">
            <a:latin typeface="Arial Narrow" panose="020B0606020202030204" pitchFamily="34" charset="0"/>
          </a:endParaRPr>
        </a:p>
      </dgm:t>
    </dgm:pt>
    <dgm:pt modelId="{E962D86A-71C8-42FD-8D82-9A6736957118}" type="sibTrans" cxnId="{B46DB4BB-DBC9-4D09-A860-547010A90675}">
      <dgm:prSet/>
      <dgm:spPr/>
      <dgm:t>
        <a:bodyPr/>
        <a:lstStyle/>
        <a:p>
          <a:endParaRPr lang="es-PE" sz="800">
            <a:latin typeface="Arial Narrow" panose="020B0606020202030204" pitchFamily="34" charset="0"/>
          </a:endParaRPr>
        </a:p>
      </dgm:t>
    </dgm:pt>
    <dgm:pt modelId="{488861AB-69AC-4888-A168-01719D985306}" type="pres">
      <dgm:prSet presAssocID="{E1BC54FA-A662-42DF-92B0-201A85E5BBC1}" presName="Name0" presStyleCnt="0">
        <dgm:presLayoutVars>
          <dgm:chMax val="1"/>
          <dgm:dir/>
          <dgm:animLvl val="ctr"/>
          <dgm:resizeHandles val="exact"/>
        </dgm:presLayoutVars>
      </dgm:prSet>
      <dgm:spPr/>
      <dgm:t>
        <a:bodyPr/>
        <a:lstStyle/>
        <a:p>
          <a:endParaRPr lang="es-PE"/>
        </a:p>
      </dgm:t>
    </dgm:pt>
    <dgm:pt modelId="{34CCB796-917D-4FCA-8F71-987D88F0C6FE}" type="pres">
      <dgm:prSet presAssocID="{1EFA7D0D-99F6-4A87-8416-A0A207EDF42B}" presName="centerShape" presStyleLbl="node0" presStyleIdx="0" presStyleCnt="1" custScaleX="99590" custScaleY="89602"/>
      <dgm:spPr/>
      <dgm:t>
        <a:bodyPr/>
        <a:lstStyle/>
        <a:p>
          <a:endParaRPr lang="es-PE"/>
        </a:p>
      </dgm:t>
    </dgm:pt>
    <dgm:pt modelId="{5BA43243-80A1-450C-BF5E-EE574A08F793}" type="pres">
      <dgm:prSet presAssocID="{194A1963-9A65-49FE-B26E-5323D1A0F243}" presName="node" presStyleLbl="node1" presStyleIdx="0" presStyleCnt="3" custScaleX="149438" custScaleY="134452">
        <dgm:presLayoutVars>
          <dgm:bulletEnabled val="1"/>
        </dgm:presLayoutVars>
      </dgm:prSet>
      <dgm:spPr/>
      <dgm:t>
        <a:bodyPr/>
        <a:lstStyle/>
        <a:p>
          <a:endParaRPr lang="es-PE"/>
        </a:p>
      </dgm:t>
    </dgm:pt>
    <dgm:pt modelId="{765A5013-F23E-494E-977B-B3C511403C21}" type="pres">
      <dgm:prSet presAssocID="{194A1963-9A65-49FE-B26E-5323D1A0F243}" presName="dummy" presStyleCnt="0"/>
      <dgm:spPr/>
    </dgm:pt>
    <dgm:pt modelId="{12AB1036-4B03-4E70-8060-24AA2D4F56BB}" type="pres">
      <dgm:prSet presAssocID="{24F45ECF-BAB1-4A13-ABA2-9A0F499F63D4}" presName="sibTrans" presStyleLbl="sibTrans2D1" presStyleIdx="0" presStyleCnt="3"/>
      <dgm:spPr/>
      <dgm:t>
        <a:bodyPr/>
        <a:lstStyle/>
        <a:p>
          <a:endParaRPr lang="es-PE"/>
        </a:p>
      </dgm:t>
    </dgm:pt>
    <dgm:pt modelId="{C0DA1780-0934-49E1-A4F3-FABC4C11B223}" type="pres">
      <dgm:prSet presAssocID="{9EB408BA-3BAF-426C-BF3A-5E54675EA80F}" presName="node" presStyleLbl="node1" presStyleIdx="1" presStyleCnt="3" custScaleX="149438" custScaleY="134452">
        <dgm:presLayoutVars>
          <dgm:bulletEnabled val="1"/>
        </dgm:presLayoutVars>
      </dgm:prSet>
      <dgm:spPr/>
      <dgm:t>
        <a:bodyPr/>
        <a:lstStyle/>
        <a:p>
          <a:endParaRPr lang="es-PE"/>
        </a:p>
      </dgm:t>
    </dgm:pt>
    <dgm:pt modelId="{E6A989ED-8C8E-49CA-B413-16FC6D696821}" type="pres">
      <dgm:prSet presAssocID="{9EB408BA-3BAF-426C-BF3A-5E54675EA80F}" presName="dummy" presStyleCnt="0"/>
      <dgm:spPr/>
    </dgm:pt>
    <dgm:pt modelId="{BFF54A13-DBF5-4A68-A00D-9EA5AE693460}" type="pres">
      <dgm:prSet presAssocID="{7F6231C8-EA79-47A5-832A-1614D2EF0A7E}" presName="sibTrans" presStyleLbl="sibTrans2D1" presStyleIdx="1" presStyleCnt="3"/>
      <dgm:spPr/>
      <dgm:t>
        <a:bodyPr/>
        <a:lstStyle/>
        <a:p>
          <a:endParaRPr lang="es-PE"/>
        </a:p>
      </dgm:t>
    </dgm:pt>
    <dgm:pt modelId="{E5BCE88A-A4A5-43BF-95B7-15E779FEAB45}" type="pres">
      <dgm:prSet presAssocID="{0A565117-84C2-4E18-858F-0548D93C3C84}" presName="node" presStyleLbl="node1" presStyleIdx="2" presStyleCnt="3" custScaleX="149438" custScaleY="134452">
        <dgm:presLayoutVars>
          <dgm:bulletEnabled val="1"/>
        </dgm:presLayoutVars>
      </dgm:prSet>
      <dgm:spPr/>
      <dgm:t>
        <a:bodyPr/>
        <a:lstStyle/>
        <a:p>
          <a:endParaRPr lang="es-PE"/>
        </a:p>
      </dgm:t>
    </dgm:pt>
    <dgm:pt modelId="{F542AECC-F1DA-4C29-B557-36621197A5C5}" type="pres">
      <dgm:prSet presAssocID="{0A565117-84C2-4E18-858F-0548D93C3C84}" presName="dummy" presStyleCnt="0"/>
      <dgm:spPr/>
    </dgm:pt>
    <dgm:pt modelId="{ADB8B22E-CB4B-4CF0-A69F-F518B65FDCF2}" type="pres">
      <dgm:prSet presAssocID="{E962D86A-71C8-42FD-8D82-9A6736957118}" presName="sibTrans" presStyleLbl="sibTrans2D1" presStyleIdx="2" presStyleCnt="3"/>
      <dgm:spPr/>
      <dgm:t>
        <a:bodyPr/>
        <a:lstStyle/>
        <a:p>
          <a:endParaRPr lang="es-PE"/>
        </a:p>
      </dgm:t>
    </dgm:pt>
  </dgm:ptLst>
  <dgm:cxnLst>
    <dgm:cxn modelId="{90C9FD26-D84C-4CF0-B56E-208DBBC366A9}" type="presOf" srcId="{24F45ECF-BAB1-4A13-ABA2-9A0F499F63D4}" destId="{12AB1036-4B03-4E70-8060-24AA2D4F56BB}" srcOrd="0" destOrd="0" presId="urn:microsoft.com/office/officeart/2005/8/layout/radial6"/>
    <dgm:cxn modelId="{77CA4111-EF45-42EB-94A5-20BDAE5AC385}" srcId="{E1BC54FA-A662-42DF-92B0-201A85E5BBC1}" destId="{1EFA7D0D-99F6-4A87-8416-A0A207EDF42B}" srcOrd="0" destOrd="0" parTransId="{51A76A7E-A052-49F9-BED8-EC860482604D}" sibTransId="{12FF070D-F0A4-41B2-AD97-46CBBBDC1650}"/>
    <dgm:cxn modelId="{45E911DD-29B0-47C1-B820-C8DC05C3B491}" type="presOf" srcId="{9EB408BA-3BAF-426C-BF3A-5E54675EA80F}" destId="{C0DA1780-0934-49E1-A4F3-FABC4C11B223}" srcOrd="0" destOrd="0" presId="urn:microsoft.com/office/officeart/2005/8/layout/radial6"/>
    <dgm:cxn modelId="{2757ACE7-0449-4168-923E-DAEA14AEA7C5}" srcId="{1EFA7D0D-99F6-4A87-8416-A0A207EDF42B}" destId="{194A1963-9A65-49FE-B26E-5323D1A0F243}" srcOrd="0" destOrd="0" parTransId="{703579B5-1DD1-47F8-B1C3-E4968DD0E785}" sibTransId="{24F45ECF-BAB1-4A13-ABA2-9A0F499F63D4}"/>
    <dgm:cxn modelId="{E54CDCAD-97CF-48BC-A366-49BB1AB9E846}" type="presOf" srcId="{0A565117-84C2-4E18-858F-0548D93C3C84}" destId="{E5BCE88A-A4A5-43BF-95B7-15E779FEAB45}" srcOrd="0" destOrd="0" presId="urn:microsoft.com/office/officeart/2005/8/layout/radial6"/>
    <dgm:cxn modelId="{078EEB64-BF77-42F5-8326-62B09EC7D135}" type="presOf" srcId="{E962D86A-71C8-42FD-8D82-9A6736957118}" destId="{ADB8B22E-CB4B-4CF0-A69F-F518B65FDCF2}" srcOrd="0" destOrd="0" presId="urn:microsoft.com/office/officeart/2005/8/layout/radial6"/>
    <dgm:cxn modelId="{12D0461D-C1E2-4322-A1DF-675D2DDBC95D}" type="presOf" srcId="{E1BC54FA-A662-42DF-92B0-201A85E5BBC1}" destId="{488861AB-69AC-4888-A168-01719D985306}" srcOrd="0" destOrd="0" presId="urn:microsoft.com/office/officeart/2005/8/layout/radial6"/>
    <dgm:cxn modelId="{288E88AE-8FC4-456B-955A-9C3E88E1B3DC}" type="presOf" srcId="{194A1963-9A65-49FE-B26E-5323D1A0F243}" destId="{5BA43243-80A1-450C-BF5E-EE574A08F793}" srcOrd="0" destOrd="0" presId="urn:microsoft.com/office/officeart/2005/8/layout/radial6"/>
    <dgm:cxn modelId="{BCD99968-1F3F-42A3-B93B-AF6F6242F308}" type="presOf" srcId="{7F6231C8-EA79-47A5-832A-1614D2EF0A7E}" destId="{BFF54A13-DBF5-4A68-A00D-9EA5AE693460}" srcOrd="0" destOrd="0" presId="urn:microsoft.com/office/officeart/2005/8/layout/radial6"/>
    <dgm:cxn modelId="{CBEF8F75-B5D9-4E67-9D0C-CAB669F07DBB}" type="presOf" srcId="{1EFA7D0D-99F6-4A87-8416-A0A207EDF42B}" destId="{34CCB796-917D-4FCA-8F71-987D88F0C6FE}" srcOrd="0" destOrd="0" presId="urn:microsoft.com/office/officeart/2005/8/layout/radial6"/>
    <dgm:cxn modelId="{B46DB4BB-DBC9-4D09-A860-547010A90675}" srcId="{1EFA7D0D-99F6-4A87-8416-A0A207EDF42B}" destId="{0A565117-84C2-4E18-858F-0548D93C3C84}" srcOrd="2" destOrd="0" parTransId="{78D1B090-C8A8-40B6-ADE1-9B9A80F23466}" sibTransId="{E962D86A-71C8-42FD-8D82-9A6736957118}"/>
    <dgm:cxn modelId="{02DB7762-DE1B-486C-9A90-0EA13303C037}" srcId="{1EFA7D0D-99F6-4A87-8416-A0A207EDF42B}" destId="{9EB408BA-3BAF-426C-BF3A-5E54675EA80F}" srcOrd="1" destOrd="0" parTransId="{FA71439B-CE3B-4040-AE31-B7F680204E85}" sibTransId="{7F6231C8-EA79-47A5-832A-1614D2EF0A7E}"/>
    <dgm:cxn modelId="{6261424B-0AA5-4B57-84BA-2BF51F2A8A48}" type="presParOf" srcId="{488861AB-69AC-4888-A168-01719D985306}" destId="{34CCB796-917D-4FCA-8F71-987D88F0C6FE}" srcOrd="0" destOrd="0" presId="urn:microsoft.com/office/officeart/2005/8/layout/radial6"/>
    <dgm:cxn modelId="{2C33B20F-9E5B-4370-BB2A-703E66E89C44}" type="presParOf" srcId="{488861AB-69AC-4888-A168-01719D985306}" destId="{5BA43243-80A1-450C-BF5E-EE574A08F793}" srcOrd="1" destOrd="0" presId="urn:microsoft.com/office/officeart/2005/8/layout/radial6"/>
    <dgm:cxn modelId="{EB763841-764B-46A8-8806-E90E8E6DF7C4}" type="presParOf" srcId="{488861AB-69AC-4888-A168-01719D985306}" destId="{765A5013-F23E-494E-977B-B3C511403C21}" srcOrd="2" destOrd="0" presId="urn:microsoft.com/office/officeart/2005/8/layout/radial6"/>
    <dgm:cxn modelId="{98998387-E5C8-4B00-AB10-C134D201D4D1}" type="presParOf" srcId="{488861AB-69AC-4888-A168-01719D985306}" destId="{12AB1036-4B03-4E70-8060-24AA2D4F56BB}" srcOrd="3" destOrd="0" presId="urn:microsoft.com/office/officeart/2005/8/layout/radial6"/>
    <dgm:cxn modelId="{5984937B-682E-40F3-9C06-C418B817F260}" type="presParOf" srcId="{488861AB-69AC-4888-A168-01719D985306}" destId="{C0DA1780-0934-49E1-A4F3-FABC4C11B223}" srcOrd="4" destOrd="0" presId="urn:microsoft.com/office/officeart/2005/8/layout/radial6"/>
    <dgm:cxn modelId="{30F8BBD3-B81E-4564-925A-29FD5FEA02C0}" type="presParOf" srcId="{488861AB-69AC-4888-A168-01719D985306}" destId="{E6A989ED-8C8E-49CA-B413-16FC6D696821}" srcOrd="5" destOrd="0" presId="urn:microsoft.com/office/officeart/2005/8/layout/radial6"/>
    <dgm:cxn modelId="{334BC3C7-7D3B-47DC-A006-66E01A3EF4C1}" type="presParOf" srcId="{488861AB-69AC-4888-A168-01719D985306}" destId="{BFF54A13-DBF5-4A68-A00D-9EA5AE693460}" srcOrd="6" destOrd="0" presId="urn:microsoft.com/office/officeart/2005/8/layout/radial6"/>
    <dgm:cxn modelId="{867AEDE2-FFCE-47B2-9076-0D5F046EFD84}" type="presParOf" srcId="{488861AB-69AC-4888-A168-01719D985306}" destId="{E5BCE88A-A4A5-43BF-95B7-15E779FEAB45}" srcOrd="7" destOrd="0" presId="urn:microsoft.com/office/officeart/2005/8/layout/radial6"/>
    <dgm:cxn modelId="{1C381938-77D8-4D4C-929F-B5ABFC96C433}" type="presParOf" srcId="{488861AB-69AC-4888-A168-01719D985306}" destId="{F542AECC-F1DA-4C29-B557-36621197A5C5}" srcOrd="8" destOrd="0" presId="urn:microsoft.com/office/officeart/2005/8/layout/radial6"/>
    <dgm:cxn modelId="{9CCC32E3-B3CE-48BD-96B1-089CA93A4232}" type="presParOf" srcId="{488861AB-69AC-4888-A168-01719D985306}" destId="{ADB8B22E-CB4B-4CF0-A69F-F518B65FDCF2}" srcOrd="9"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BC54FA-A662-42DF-92B0-201A85E5BBC1}"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s-PE"/>
        </a:p>
      </dgm:t>
    </dgm:pt>
    <dgm:pt modelId="{1EFA7D0D-99F6-4A87-8416-A0A207EDF42B}">
      <dgm:prSet phldrT="[Texto]" custT="1"/>
      <dgm:spPr>
        <a:solidFill>
          <a:srgbClr val="91C46E"/>
        </a:solidFill>
      </dgm:spPr>
      <dgm:t>
        <a:bodyPr/>
        <a:lstStyle/>
        <a:p>
          <a:r>
            <a:rPr lang="es-PE" sz="1100" b="1" dirty="0">
              <a:latin typeface="Arial Narrow" panose="020B0606020202030204" pitchFamily="34" charset="0"/>
            </a:rPr>
            <a:t>OBJETIVO. ESTRATÉGICO 3:</a:t>
          </a:r>
        </a:p>
        <a:p>
          <a:r>
            <a:rPr lang="es-PE" sz="1100" b="1" dirty="0">
              <a:latin typeface="Arial Narrow" panose="020B0606020202030204" pitchFamily="34" charset="0"/>
            </a:rPr>
            <a:t>Desarrollar capacidad de respuesta ante emergencias y </a:t>
          </a:r>
          <a:r>
            <a:rPr lang="es-PE" sz="1100" b="1" dirty="0" smtClean="0">
              <a:latin typeface="Arial Narrow" panose="020B0606020202030204" pitchFamily="34" charset="0"/>
            </a:rPr>
            <a:t>desastres</a:t>
          </a:r>
          <a:endParaRPr lang="es-PE" sz="1100" b="1" dirty="0">
            <a:latin typeface="Arial Narrow" panose="020B0606020202030204" pitchFamily="34" charset="0"/>
          </a:endParaRPr>
        </a:p>
      </dgm:t>
    </dgm:pt>
    <dgm:pt modelId="{12FF070D-F0A4-41B2-AD97-46CBBBDC1650}" type="sibTrans" cxnId="{77CA4111-EF45-42EB-94A5-20BDAE5AC385}">
      <dgm:prSet/>
      <dgm:spPr/>
      <dgm:t>
        <a:bodyPr/>
        <a:lstStyle/>
        <a:p>
          <a:endParaRPr lang="es-PE" sz="800">
            <a:latin typeface="Arial Narrow" panose="020B0606020202030204" pitchFamily="34" charset="0"/>
          </a:endParaRPr>
        </a:p>
      </dgm:t>
    </dgm:pt>
    <dgm:pt modelId="{51A76A7E-A052-49F9-BED8-EC860482604D}" type="parTrans" cxnId="{77CA4111-EF45-42EB-94A5-20BDAE5AC385}">
      <dgm:prSet/>
      <dgm:spPr/>
      <dgm:t>
        <a:bodyPr/>
        <a:lstStyle/>
        <a:p>
          <a:endParaRPr lang="es-PE" sz="800">
            <a:latin typeface="Arial Narrow" panose="020B0606020202030204" pitchFamily="34" charset="0"/>
          </a:endParaRPr>
        </a:p>
      </dgm:t>
    </dgm:pt>
    <dgm:pt modelId="{194A1963-9A65-49FE-B26E-5323D1A0F243}">
      <dgm:prSet phldrT="[Texto]" custT="1"/>
      <dgm:spPr>
        <a:solidFill>
          <a:srgbClr val="008080"/>
        </a:solidFill>
      </dgm:spPr>
      <dgm:t>
        <a:bodyPr/>
        <a:lstStyle/>
        <a:p>
          <a:r>
            <a:rPr lang="es-PE" sz="1100" b="1" dirty="0">
              <a:latin typeface="Arial Narrow" panose="020B0606020202030204" pitchFamily="34" charset="0"/>
            </a:rPr>
            <a:t>OBJETIVO ESPECÍFICO 3.1</a:t>
          </a:r>
        </a:p>
        <a:p>
          <a:r>
            <a:rPr lang="es-PE" sz="1100" b="1" dirty="0">
              <a:latin typeface="Arial Narrow" panose="020B0606020202030204" pitchFamily="34" charset="0"/>
            </a:rPr>
            <a:t>Desarrollar capacidad de respuesta inmediata</a:t>
          </a:r>
        </a:p>
      </dgm:t>
    </dgm:pt>
    <dgm:pt modelId="{703579B5-1DD1-47F8-B1C3-E4968DD0E785}" type="parTrans" cxnId="{2757ACE7-0449-4168-923E-DAEA14AEA7C5}">
      <dgm:prSet/>
      <dgm:spPr/>
      <dgm:t>
        <a:bodyPr/>
        <a:lstStyle/>
        <a:p>
          <a:endParaRPr lang="es-PE" sz="800">
            <a:latin typeface="Arial Narrow" panose="020B0606020202030204" pitchFamily="34" charset="0"/>
          </a:endParaRPr>
        </a:p>
      </dgm:t>
    </dgm:pt>
    <dgm:pt modelId="{24F45ECF-BAB1-4A13-ABA2-9A0F499F63D4}" type="sibTrans" cxnId="{2757ACE7-0449-4168-923E-DAEA14AEA7C5}">
      <dgm:prSet/>
      <dgm:spPr/>
      <dgm:t>
        <a:bodyPr/>
        <a:lstStyle/>
        <a:p>
          <a:endParaRPr lang="es-PE" sz="800">
            <a:latin typeface="Arial Narrow" panose="020B0606020202030204" pitchFamily="34" charset="0"/>
          </a:endParaRPr>
        </a:p>
      </dgm:t>
    </dgm:pt>
    <dgm:pt modelId="{9EB408BA-3BAF-426C-BF3A-5E54675EA80F}">
      <dgm:prSet phldrT="[Texto]" custT="1"/>
      <dgm:spPr>
        <a:solidFill>
          <a:srgbClr val="FF9900"/>
        </a:solidFill>
      </dgm:spPr>
      <dgm:t>
        <a:bodyPr/>
        <a:lstStyle/>
        <a:p>
          <a:r>
            <a:rPr lang="es-PE" sz="1100" b="1" dirty="0">
              <a:latin typeface="Arial Narrow" panose="020B0606020202030204" pitchFamily="34" charset="0"/>
            </a:rPr>
            <a:t>OBJETIVO ESPECÍFICO 3.2:</a:t>
          </a:r>
        </a:p>
        <a:p>
          <a:r>
            <a:rPr lang="es-PE" sz="1100" b="1" dirty="0">
              <a:latin typeface="Arial Narrow" panose="020B0606020202030204" pitchFamily="34" charset="0"/>
            </a:rPr>
            <a:t>Desarrollar capacidad para la atención de emergencias y desastres</a:t>
          </a:r>
        </a:p>
      </dgm:t>
    </dgm:pt>
    <dgm:pt modelId="{FA71439B-CE3B-4040-AE31-B7F680204E85}" type="parTrans" cxnId="{02DB7762-DE1B-486C-9A90-0EA13303C037}">
      <dgm:prSet/>
      <dgm:spPr/>
      <dgm:t>
        <a:bodyPr/>
        <a:lstStyle/>
        <a:p>
          <a:endParaRPr lang="es-PE" sz="800">
            <a:latin typeface="Arial Narrow" panose="020B0606020202030204" pitchFamily="34" charset="0"/>
          </a:endParaRPr>
        </a:p>
      </dgm:t>
    </dgm:pt>
    <dgm:pt modelId="{7F6231C8-EA79-47A5-832A-1614D2EF0A7E}" type="sibTrans" cxnId="{02DB7762-DE1B-486C-9A90-0EA13303C037}">
      <dgm:prSet/>
      <dgm:spPr/>
      <dgm:t>
        <a:bodyPr/>
        <a:lstStyle/>
        <a:p>
          <a:endParaRPr lang="es-PE" sz="800">
            <a:latin typeface="Arial Narrow" panose="020B0606020202030204" pitchFamily="34" charset="0"/>
          </a:endParaRPr>
        </a:p>
      </dgm:t>
    </dgm:pt>
    <dgm:pt modelId="{CEF3E865-F8FE-4A2B-99B9-0CE82E9ABD7D}" type="pres">
      <dgm:prSet presAssocID="{E1BC54FA-A662-42DF-92B0-201A85E5BBC1}" presName="Name0" presStyleCnt="0">
        <dgm:presLayoutVars>
          <dgm:chMax val="1"/>
          <dgm:dir/>
          <dgm:animLvl val="ctr"/>
          <dgm:resizeHandles val="exact"/>
        </dgm:presLayoutVars>
      </dgm:prSet>
      <dgm:spPr/>
      <dgm:t>
        <a:bodyPr/>
        <a:lstStyle/>
        <a:p>
          <a:endParaRPr lang="es-ES"/>
        </a:p>
      </dgm:t>
    </dgm:pt>
    <dgm:pt modelId="{7228D63F-2954-4D7B-A801-4ABC6FEE3860}" type="pres">
      <dgm:prSet presAssocID="{1EFA7D0D-99F6-4A87-8416-A0A207EDF42B}" presName="centerShape" presStyleLbl="node0" presStyleIdx="0" presStyleCnt="1" custScaleX="99234" custScaleY="99234"/>
      <dgm:spPr/>
      <dgm:t>
        <a:bodyPr/>
        <a:lstStyle/>
        <a:p>
          <a:endParaRPr lang="es-ES"/>
        </a:p>
      </dgm:t>
    </dgm:pt>
    <dgm:pt modelId="{48628A7C-272D-407B-95D0-8F740D2A1670}" type="pres">
      <dgm:prSet presAssocID="{194A1963-9A65-49FE-B26E-5323D1A0F243}" presName="node" presStyleLbl="node1" presStyleIdx="0" presStyleCnt="2" custScaleX="149247" custScaleY="149247">
        <dgm:presLayoutVars>
          <dgm:bulletEnabled val="1"/>
        </dgm:presLayoutVars>
      </dgm:prSet>
      <dgm:spPr/>
      <dgm:t>
        <a:bodyPr/>
        <a:lstStyle/>
        <a:p>
          <a:endParaRPr lang="es-ES"/>
        </a:p>
      </dgm:t>
    </dgm:pt>
    <dgm:pt modelId="{8B7F978F-C07B-4F49-80BA-CB488738648B}" type="pres">
      <dgm:prSet presAssocID="{194A1963-9A65-49FE-B26E-5323D1A0F243}" presName="dummy" presStyleCnt="0"/>
      <dgm:spPr/>
    </dgm:pt>
    <dgm:pt modelId="{367A5C1A-0E8D-4A2A-96F6-F24F6F695546}" type="pres">
      <dgm:prSet presAssocID="{24F45ECF-BAB1-4A13-ABA2-9A0F499F63D4}" presName="sibTrans" presStyleLbl="sibTrans2D1" presStyleIdx="0" presStyleCnt="2"/>
      <dgm:spPr/>
      <dgm:t>
        <a:bodyPr/>
        <a:lstStyle/>
        <a:p>
          <a:endParaRPr lang="es-ES"/>
        </a:p>
      </dgm:t>
    </dgm:pt>
    <dgm:pt modelId="{D3C67C17-3BE4-434D-9A4F-DF35EC064BC8}" type="pres">
      <dgm:prSet presAssocID="{9EB408BA-3BAF-426C-BF3A-5E54675EA80F}" presName="node" presStyleLbl="node1" presStyleIdx="1" presStyleCnt="2" custScaleX="149247" custScaleY="149247">
        <dgm:presLayoutVars>
          <dgm:bulletEnabled val="1"/>
        </dgm:presLayoutVars>
      </dgm:prSet>
      <dgm:spPr/>
      <dgm:t>
        <a:bodyPr/>
        <a:lstStyle/>
        <a:p>
          <a:endParaRPr lang="es-ES"/>
        </a:p>
      </dgm:t>
    </dgm:pt>
    <dgm:pt modelId="{9826F49D-9EE0-490C-81C6-58099DC6D90F}" type="pres">
      <dgm:prSet presAssocID="{9EB408BA-3BAF-426C-BF3A-5E54675EA80F}" presName="dummy" presStyleCnt="0"/>
      <dgm:spPr/>
    </dgm:pt>
    <dgm:pt modelId="{FB1E66AE-6559-4F9A-B462-EDAB342E05BC}" type="pres">
      <dgm:prSet presAssocID="{7F6231C8-EA79-47A5-832A-1614D2EF0A7E}" presName="sibTrans" presStyleLbl="sibTrans2D1" presStyleIdx="1" presStyleCnt="2"/>
      <dgm:spPr/>
      <dgm:t>
        <a:bodyPr/>
        <a:lstStyle/>
        <a:p>
          <a:endParaRPr lang="es-ES"/>
        </a:p>
      </dgm:t>
    </dgm:pt>
  </dgm:ptLst>
  <dgm:cxnLst>
    <dgm:cxn modelId="{FF675435-B8DA-44CD-8CDE-0CB7D64506CD}" type="presOf" srcId="{1EFA7D0D-99F6-4A87-8416-A0A207EDF42B}" destId="{7228D63F-2954-4D7B-A801-4ABC6FEE3860}" srcOrd="0" destOrd="0" presId="urn:microsoft.com/office/officeart/2005/8/layout/radial6"/>
    <dgm:cxn modelId="{02DB7762-DE1B-486C-9A90-0EA13303C037}" srcId="{1EFA7D0D-99F6-4A87-8416-A0A207EDF42B}" destId="{9EB408BA-3BAF-426C-BF3A-5E54675EA80F}" srcOrd="1" destOrd="0" parTransId="{FA71439B-CE3B-4040-AE31-B7F680204E85}" sibTransId="{7F6231C8-EA79-47A5-832A-1614D2EF0A7E}"/>
    <dgm:cxn modelId="{2757ACE7-0449-4168-923E-DAEA14AEA7C5}" srcId="{1EFA7D0D-99F6-4A87-8416-A0A207EDF42B}" destId="{194A1963-9A65-49FE-B26E-5323D1A0F243}" srcOrd="0" destOrd="0" parTransId="{703579B5-1DD1-47F8-B1C3-E4968DD0E785}" sibTransId="{24F45ECF-BAB1-4A13-ABA2-9A0F499F63D4}"/>
    <dgm:cxn modelId="{A0F0AF7A-6DEA-4EE1-99C7-847FAAABCB04}" type="presOf" srcId="{E1BC54FA-A662-42DF-92B0-201A85E5BBC1}" destId="{CEF3E865-F8FE-4A2B-99B9-0CE82E9ABD7D}" srcOrd="0" destOrd="0" presId="urn:microsoft.com/office/officeart/2005/8/layout/radial6"/>
    <dgm:cxn modelId="{8FC1424E-1FC6-47AC-B94B-EFF1B0D4426F}" type="presOf" srcId="{9EB408BA-3BAF-426C-BF3A-5E54675EA80F}" destId="{D3C67C17-3BE4-434D-9A4F-DF35EC064BC8}" srcOrd="0" destOrd="0" presId="urn:microsoft.com/office/officeart/2005/8/layout/radial6"/>
    <dgm:cxn modelId="{AA258B62-9C53-4CDA-94FC-C8E0F9B14CE1}" type="presOf" srcId="{194A1963-9A65-49FE-B26E-5323D1A0F243}" destId="{48628A7C-272D-407B-95D0-8F740D2A1670}" srcOrd="0" destOrd="0" presId="urn:microsoft.com/office/officeart/2005/8/layout/radial6"/>
    <dgm:cxn modelId="{77CA4111-EF45-42EB-94A5-20BDAE5AC385}" srcId="{E1BC54FA-A662-42DF-92B0-201A85E5BBC1}" destId="{1EFA7D0D-99F6-4A87-8416-A0A207EDF42B}" srcOrd="0" destOrd="0" parTransId="{51A76A7E-A052-49F9-BED8-EC860482604D}" sibTransId="{12FF070D-F0A4-41B2-AD97-46CBBBDC1650}"/>
    <dgm:cxn modelId="{81320925-32DB-4EEC-A805-72C9619D7E74}" type="presOf" srcId="{24F45ECF-BAB1-4A13-ABA2-9A0F499F63D4}" destId="{367A5C1A-0E8D-4A2A-96F6-F24F6F695546}" srcOrd="0" destOrd="0" presId="urn:microsoft.com/office/officeart/2005/8/layout/radial6"/>
    <dgm:cxn modelId="{83982A4F-ABFA-46B8-A93C-38638D7AF392}" type="presOf" srcId="{7F6231C8-EA79-47A5-832A-1614D2EF0A7E}" destId="{FB1E66AE-6559-4F9A-B462-EDAB342E05BC}" srcOrd="0" destOrd="0" presId="urn:microsoft.com/office/officeart/2005/8/layout/radial6"/>
    <dgm:cxn modelId="{4377F080-CE0E-424B-A5AC-1ECBA159BFB4}" type="presParOf" srcId="{CEF3E865-F8FE-4A2B-99B9-0CE82E9ABD7D}" destId="{7228D63F-2954-4D7B-A801-4ABC6FEE3860}" srcOrd="0" destOrd="0" presId="urn:microsoft.com/office/officeart/2005/8/layout/radial6"/>
    <dgm:cxn modelId="{0D2023B0-0A05-43DE-8750-C32D2CF23602}" type="presParOf" srcId="{CEF3E865-F8FE-4A2B-99B9-0CE82E9ABD7D}" destId="{48628A7C-272D-407B-95D0-8F740D2A1670}" srcOrd="1" destOrd="0" presId="urn:microsoft.com/office/officeart/2005/8/layout/radial6"/>
    <dgm:cxn modelId="{44161345-24FA-4990-86F8-EEE2E2196942}" type="presParOf" srcId="{CEF3E865-F8FE-4A2B-99B9-0CE82E9ABD7D}" destId="{8B7F978F-C07B-4F49-80BA-CB488738648B}" srcOrd="2" destOrd="0" presId="urn:microsoft.com/office/officeart/2005/8/layout/radial6"/>
    <dgm:cxn modelId="{D7EC9E50-A7E4-4933-BF3E-2A7EE6DEE0C0}" type="presParOf" srcId="{CEF3E865-F8FE-4A2B-99B9-0CE82E9ABD7D}" destId="{367A5C1A-0E8D-4A2A-96F6-F24F6F695546}" srcOrd="3" destOrd="0" presId="urn:microsoft.com/office/officeart/2005/8/layout/radial6"/>
    <dgm:cxn modelId="{FA9851BD-6353-465F-AFCC-980D648AEFC7}" type="presParOf" srcId="{CEF3E865-F8FE-4A2B-99B9-0CE82E9ABD7D}" destId="{D3C67C17-3BE4-434D-9A4F-DF35EC064BC8}" srcOrd="4" destOrd="0" presId="urn:microsoft.com/office/officeart/2005/8/layout/radial6"/>
    <dgm:cxn modelId="{7C743476-6CC3-42F2-9E8F-1F1CD4CF7393}" type="presParOf" srcId="{CEF3E865-F8FE-4A2B-99B9-0CE82E9ABD7D}" destId="{9826F49D-9EE0-490C-81C6-58099DC6D90F}" srcOrd="5" destOrd="0" presId="urn:microsoft.com/office/officeart/2005/8/layout/radial6"/>
    <dgm:cxn modelId="{7D2E3608-CCC9-4E77-92F7-EAA46FD79CED}" type="presParOf" srcId="{CEF3E865-F8FE-4A2B-99B9-0CE82E9ABD7D}" destId="{FB1E66AE-6559-4F9A-B462-EDAB342E05BC}" srcOrd="6"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1BC54FA-A662-42DF-92B0-201A85E5BBC1}"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s-PE"/>
        </a:p>
      </dgm:t>
    </dgm:pt>
    <dgm:pt modelId="{1EFA7D0D-99F6-4A87-8416-A0A207EDF42B}">
      <dgm:prSet phldrT="[Texto]" custT="1"/>
      <dgm:spPr>
        <a:solidFill>
          <a:srgbClr val="008397"/>
        </a:solidFill>
        <a:ln>
          <a:solidFill>
            <a:srgbClr val="00A5C0"/>
          </a:solidFill>
        </a:ln>
      </dgm:spPr>
      <dgm:t>
        <a:bodyPr/>
        <a:lstStyle/>
        <a:p>
          <a:r>
            <a:rPr lang="es-PE" sz="1100" b="1" dirty="0">
              <a:latin typeface="Arial Narrow" panose="020B0606020202030204" pitchFamily="34" charset="0"/>
            </a:rPr>
            <a:t>OBJETIVO. ESTRATÉGICO 4:</a:t>
          </a:r>
        </a:p>
        <a:p>
          <a:r>
            <a:rPr lang="es-PE" sz="1100" b="1" dirty="0">
              <a:latin typeface="Arial Narrow" panose="020B0606020202030204" pitchFamily="34" charset="0"/>
            </a:rPr>
            <a:t>Fortalecer la capacidad para la recuperación física, económica y </a:t>
          </a:r>
          <a:r>
            <a:rPr lang="es-PE" sz="1100" b="1" dirty="0" smtClean="0">
              <a:latin typeface="Arial Narrow" panose="020B0606020202030204" pitchFamily="34" charset="0"/>
            </a:rPr>
            <a:t>social</a:t>
          </a:r>
          <a:endParaRPr lang="es-PE" sz="1100" b="1" dirty="0">
            <a:latin typeface="Arial Narrow" panose="020B0606020202030204" pitchFamily="34" charset="0"/>
          </a:endParaRPr>
        </a:p>
      </dgm:t>
    </dgm:pt>
    <dgm:pt modelId="{12FF070D-F0A4-41B2-AD97-46CBBBDC1650}" type="sibTrans" cxnId="{77CA4111-EF45-42EB-94A5-20BDAE5AC385}">
      <dgm:prSet/>
      <dgm:spPr/>
      <dgm:t>
        <a:bodyPr/>
        <a:lstStyle/>
        <a:p>
          <a:endParaRPr lang="es-PE" sz="1100" b="1">
            <a:latin typeface="Arial Narrow" panose="020B0606020202030204" pitchFamily="34" charset="0"/>
          </a:endParaRPr>
        </a:p>
      </dgm:t>
    </dgm:pt>
    <dgm:pt modelId="{51A76A7E-A052-49F9-BED8-EC860482604D}" type="parTrans" cxnId="{77CA4111-EF45-42EB-94A5-20BDAE5AC385}">
      <dgm:prSet/>
      <dgm:spPr/>
      <dgm:t>
        <a:bodyPr/>
        <a:lstStyle/>
        <a:p>
          <a:endParaRPr lang="es-PE" sz="1100" b="1">
            <a:latin typeface="Arial Narrow" panose="020B0606020202030204" pitchFamily="34" charset="0"/>
          </a:endParaRPr>
        </a:p>
      </dgm:t>
    </dgm:pt>
    <dgm:pt modelId="{194A1963-9A65-49FE-B26E-5323D1A0F243}">
      <dgm:prSet phldrT="[Texto]" custT="1"/>
      <dgm:spPr>
        <a:solidFill>
          <a:schemeClr val="accent2"/>
        </a:solidFill>
      </dgm:spPr>
      <dgm:t>
        <a:bodyPr/>
        <a:lstStyle/>
        <a:p>
          <a:r>
            <a:rPr lang="es-PE" sz="1100" b="1">
              <a:latin typeface="Arial Narrow" panose="020B0606020202030204" pitchFamily="34" charset="0"/>
            </a:rPr>
            <a:t>OBJETIVO ESPECÍFICO 4.1:</a:t>
          </a:r>
          <a:br>
            <a:rPr lang="es-PE" sz="1100" b="1">
              <a:latin typeface="Arial Narrow" panose="020B0606020202030204" pitchFamily="34" charset="0"/>
            </a:rPr>
          </a:br>
          <a:r>
            <a:rPr lang="es-PE" sz="1100" b="1">
              <a:latin typeface="Arial Narrow" panose="020B0606020202030204" pitchFamily="34" charset="0"/>
            </a:rPr>
            <a:t>Desarrollar capacidades para la gestión de la rehabilitación y reconstrucción</a:t>
          </a:r>
        </a:p>
      </dgm:t>
    </dgm:pt>
    <dgm:pt modelId="{703579B5-1DD1-47F8-B1C3-E4968DD0E785}" type="parTrans" cxnId="{2757ACE7-0449-4168-923E-DAEA14AEA7C5}">
      <dgm:prSet/>
      <dgm:spPr/>
      <dgm:t>
        <a:bodyPr/>
        <a:lstStyle/>
        <a:p>
          <a:endParaRPr lang="es-PE" sz="1100" b="1">
            <a:latin typeface="Arial Narrow" panose="020B0606020202030204" pitchFamily="34" charset="0"/>
          </a:endParaRPr>
        </a:p>
      </dgm:t>
    </dgm:pt>
    <dgm:pt modelId="{24F45ECF-BAB1-4A13-ABA2-9A0F499F63D4}" type="sibTrans" cxnId="{2757ACE7-0449-4168-923E-DAEA14AEA7C5}">
      <dgm:prSet/>
      <dgm:spPr/>
      <dgm:t>
        <a:bodyPr/>
        <a:lstStyle/>
        <a:p>
          <a:endParaRPr lang="es-PE" sz="1100" b="1">
            <a:latin typeface="Arial Narrow" panose="020B0606020202030204" pitchFamily="34" charset="0"/>
          </a:endParaRPr>
        </a:p>
      </dgm:t>
    </dgm:pt>
    <dgm:pt modelId="{9EB408BA-3BAF-426C-BF3A-5E54675EA80F}">
      <dgm:prSet phldrT="[Texto]" custT="1"/>
      <dgm:spPr>
        <a:solidFill>
          <a:srgbClr val="6AA442"/>
        </a:solidFill>
      </dgm:spPr>
      <dgm:t>
        <a:bodyPr/>
        <a:lstStyle/>
        <a:p>
          <a:r>
            <a:rPr lang="es-PE" sz="1100" b="1">
              <a:latin typeface="Arial Narrow" panose="020B0606020202030204" pitchFamily="34" charset="0"/>
            </a:rPr>
            <a:t>OBJETIVO ESPECÍFICO 4.2:</a:t>
          </a:r>
          <a:br>
            <a:rPr lang="es-PE" sz="1100" b="1">
              <a:latin typeface="Arial Narrow" panose="020B0606020202030204" pitchFamily="34" charset="0"/>
            </a:rPr>
          </a:br>
          <a:r>
            <a:rPr lang="es-PE" sz="1100" b="1">
              <a:latin typeface="Arial Narrow" panose="020B0606020202030204" pitchFamily="34" charset="0"/>
            </a:rPr>
            <a:t>Promover la transferencia del riesgo</a:t>
          </a:r>
        </a:p>
      </dgm:t>
    </dgm:pt>
    <dgm:pt modelId="{FA71439B-CE3B-4040-AE31-B7F680204E85}" type="parTrans" cxnId="{02DB7762-DE1B-486C-9A90-0EA13303C037}">
      <dgm:prSet/>
      <dgm:spPr/>
      <dgm:t>
        <a:bodyPr/>
        <a:lstStyle/>
        <a:p>
          <a:endParaRPr lang="es-PE" sz="1100" b="1">
            <a:latin typeface="Arial Narrow" panose="020B0606020202030204" pitchFamily="34" charset="0"/>
          </a:endParaRPr>
        </a:p>
      </dgm:t>
    </dgm:pt>
    <dgm:pt modelId="{7F6231C8-EA79-47A5-832A-1614D2EF0A7E}" type="sibTrans" cxnId="{02DB7762-DE1B-486C-9A90-0EA13303C037}">
      <dgm:prSet/>
      <dgm:spPr/>
      <dgm:t>
        <a:bodyPr/>
        <a:lstStyle/>
        <a:p>
          <a:endParaRPr lang="es-PE" sz="1100" b="1">
            <a:latin typeface="Arial Narrow" panose="020B0606020202030204" pitchFamily="34" charset="0"/>
          </a:endParaRPr>
        </a:p>
      </dgm:t>
    </dgm:pt>
    <dgm:pt modelId="{5ECBA1D9-66BF-4758-8747-F5DDE0746E24}" type="pres">
      <dgm:prSet presAssocID="{E1BC54FA-A662-42DF-92B0-201A85E5BBC1}" presName="Name0" presStyleCnt="0">
        <dgm:presLayoutVars>
          <dgm:chMax val="1"/>
          <dgm:dir/>
          <dgm:animLvl val="ctr"/>
          <dgm:resizeHandles val="exact"/>
        </dgm:presLayoutVars>
      </dgm:prSet>
      <dgm:spPr/>
      <dgm:t>
        <a:bodyPr/>
        <a:lstStyle/>
        <a:p>
          <a:endParaRPr lang="es-PE"/>
        </a:p>
      </dgm:t>
    </dgm:pt>
    <dgm:pt modelId="{EB6909E8-43E4-4EE8-A878-B64E20CF206D}" type="pres">
      <dgm:prSet presAssocID="{1EFA7D0D-99F6-4A87-8416-A0A207EDF42B}" presName="centerShape" presStyleLbl="node0" presStyleIdx="0" presStyleCnt="1" custScaleX="102967" custScaleY="101246"/>
      <dgm:spPr/>
      <dgm:t>
        <a:bodyPr/>
        <a:lstStyle/>
        <a:p>
          <a:endParaRPr lang="es-PE"/>
        </a:p>
      </dgm:t>
    </dgm:pt>
    <dgm:pt modelId="{81F193D3-B301-4A7D-ABC7-6B43F5ACD107}" type="pres">
      <dgm:prSet presAssocID="{194A1963-9A65-49FE-B26E-5323D1A0F243}" presName="node" presStyleLbl="node1" presStyleIdx="0" presStyleCnt="2" custScaleX="147205" custScaleY="146340">
        <dgm:presLayoutVars>
          <dgm:bulletEnabled val="1"/>
        </dgm:presLayoutVars>
      </dgm:prSet>
      <dgm:spPr/>
      <dgm:t>
        <a:bodyPr/>
        <a:lstStyle/>
        <a:p>
          <a:endParaRPr lang="es-PE"/>
        </a:p>
      </dgm:t>
    </dgm:pt>
    <dgm:pt modelId="{9ED42226-C0CB-4DF6-9C1F-195917DD4EC7}" type="pres">
      <dgm:prSet presAssocID="{194A1963-9A65-49FE-B26E-5323D1A0F243}" presName="dummy" presStyleCnt="0"/>
      <dgm:spPr/>
      <dgm:t>
        <a:bodyPr/>
        <a:lstStyle/>
        <a:p>
          <a:endParaRPr lang="es-PE"/>
        </a:p>
      </dgm:t>
    </dgm:pt>
    <dgm:pt modelId="{683DFE96-7A6E-4EB8-B5AA-60D26C61E1AE}" type="pres">
      <dgm:prSet presAssocID="{24F45ECF-BAB1-4A13-ABA2-9A0F499F63D4}" presName="sibTrans" presStyleLbl="sibTrans2D1" presStyleIdx="0" presStyleCnt="2"/>
      <dgm:spPr/>
      <dgm:t>
        <a:bodyPr/>
        <a:lstStyle/>
        <a:p>
          <a:endParaRPr lang="es-PE"/>
        </a:p>
      </dgm:t>
    </dgm:pt>
    <dgm:pt modelId="{E24D496D-CBB2-4CC3-BA5C-4EB8DE625BE4}" type="pres">
      <dgm:prSet presAssocID="{9EB408BA-3BAF-426C-BF3A-5E54675EA80F}" presName="node" presStyleLbl="node1" presStyleIdx="1" presStyleCnt="2" custScaleX="149164" custScaleY="144065" custRadScaleRad="101446" custRadScaleInc="3463">
        <dgm:presLayoutVars>
          <dgm:bulletEnabled val="1"/>
        </dgm:presLayoutVars>
      </dgm:prSet>
      <dgm:spPr/>
      <dgm:t>
        <a:bodyPr/>
        <a:lstStyle/>
        <a:p>
          <a:endParaRPr lang="es-PE"/>
        </a:p>
      </dgm:t>
    </dgm:pt>
    <dgm:pt modelId="{02F74FD2-34DD-46EA-9B32-0E19E247C1D8}" type="pres">
      <dgm:prSet presAssocID="{9EB408BA-3BAF-426C-BF3A-5E54675EA80F}" presName="dummy" presStyleCnt="0"/>
      <dgm:spPr/>
      <dgm:t>
        <a:bodyPr/>
        <a:lstStyle/>
        <a:p>
          <a:endParaRPr lang="es-PE"/>
        </a:p>
      </dgm:t>
    </dgm:pt>
    <dgm:pt modelId="{67A10E5D-78D6-4683-B0D5-12E3D54CA402}" type="pres">
      <dgm:prSet presAssocID="{7F6231C8-EA79-47A5-832A-1614D2EF0A7E}" presName="sibTrans" presStyleLbl="sibTrans2D1" presStyleIdx="1" presStyleCnt="2"/>
      <dgm:spPr/>
      <dgm:t>
        <a:bodyPr/>
        <a:lstStyle/>
        <a:p>
          <a:endParaRPr lang="es-PE"/>
        </a:p>
      </dgm:t>
    </dgm:pt>
  </dgm:ptLst>
  <dgm:cxnLst>
    <dgm:cxn modelId="{77CA4111-EF45-42EB-94A5-20BDAE5AC385}" srcId="{E1BC54FA-A662-42DF-92B0-201A85E5BBC1}" destId="{1EFA7D0D-99F6-4A87-8416-A0A207EDF42B}" srcOrd="0" destOrd="0" parTransId="{51A76A7E-A052-49F9-BED8-EC860482604D}" sibTransId="{12FF070D-F0A4-41B2-AD97-46CBBBDC1650}"/>
    <dgm:cxn modelId="{F5D01BED-885F-455B-9711-AF79B27EFE39}" type="presOf" srcId="{24F45ECF-BAB1-4A13-ABA2-9A0F499F63D4}" destId="{683DFE96-7A6E-4EB8-B5AA-60D26C61E1AE}" srcOrd="0" destOrd="0" presId="urn:microsoft.com/office/officeart/2005/8/layout/radial6"/>
    <dgm:cxn modelId="{2757ACE7-0449-4168-923E-DAEA14AEA7C5}" srcId="{1EFA7D0D-99F6-4A87-8416-A0A207EDF42B}" destId="{194A1963-9A65-49FE-B26E-5323D1A0F243}" srcOrd="0" destOrd="0" parTransId="{703579B5-1DD1-47F8-B1C3-E4968DD0E785}" sibTransId="{24F45ECF-BAB1-4A13-ABA2-9A0F499F63D4}"/>
    <dgm:cxn modelId="{26326612-6A81-48D6-9DC5-6FEA96B032D5}" type="presOf" srcId="{7F6231C8-EA79-47A5-832A-1614D2EF0A7E}" destId="{67A10E5D-78D6-4683-B0D5-12E3D54CA402}" srcOrd="0" destOrd="0" presId="urn:microsoft.com/office/officeart/2005/8/layout/radial6"/>
    <dgm:cxn modelId="{0CC758DF-73E7-4DA3-9E0A-9B08C75A964D}" type="presOf" srcId="{E1BC54FA-A662-42DF-92B0-201A85E5BBC1}" destId="{5ECBA1D9-66BF-4758-8747-F5DDE0746E24}" srcOrd="0" destOrd="0" presId="urn:microsoft.com/office/officeart/2005/8/layout/radial6"/>
    <dgm:cxn modelId="{02DB7762-DE1B-486C-9A90-0EA13303C037}" srcId="{1EFA7D0D-99F6-4A87-8416-A0A207EDF42B}" destId="{9EB408BA-3BAF-426C-BF3A-5E54675EA80F}" srcOrd="1" destOrd="0" parTransId="{FA71439B-CE3B-4040-AE31-B7F680204E85}" sibTransId="{7F6231C8-EA79-47A5-832A-1614D2EF0A7E}"/>
    <dgm:cxn modelId="{F650C669-A496-4708-9789-A47FEBF21B82}" type="presOf" srcId="{1EFA7D0D-99F6-4A87-8416-A0A207EDF42B}" destId="{EB6909E8-43E4-4EE8-A878-B64E20CF206D}" srcOrd="0" destOrd="0" presId="urn:microsoft.com/office/officeart/2005/8/layout/radial6"/>
    <dgm:cxn modelId="{3643FB13-0EAA-4FB1-BEF4-DD5E23C73082}" type="presOf" srcId="{194A1963-9A65-49FE-B26E-5323D1A0F243}" destId="{81F193D3-B301-4A7D-ABC7-6B43F5ACD107}" srcOrd="0" destOrd="0" presId="urn:microsoft.com/office/officeart/2005/8/layout/radial6"/>
    <dgm:cxn modelId="{326C593B-C59F-46E6-BA6F-D67CA6191526}" type="presOf" srcId="{9EB408BA-3BAF-426C-BF3A-5E54675EA80F}" destId="{E24D496D-CBB2-4CC3-BA5C-4EB8DE625BE4}" srcOrd="0" destOrd="0" presId="urn:microsoft.com/office/officeart/2005/8/layout/radial6"/>
    <dgm:cxn modelId="{6F450F06-FF6C-4305-8EC5-C751719FF77B}" type="presParOf" srcId="{5ECBA1D9-66BF-4758-8747-F5DDE0746E24}" destId="{EB6909E8-43E4-4EE8-A878-B64E20CF206D}" srcOrd="0" destOrd="0" presId="urn:microsoft.com/office/officeart/2005/8/layout/radial6"/>
    <dgm:cxn modelId="{69D64A0B-A20A-4514-951D-3795952FE659}" type="presParOf" srcId="{5ECBA1D9-66BF-4758-8747-F5DDE0746E24}" destId="{81F193D3-B301-4A7D-ABC7-6B43F5ACD107}" srcOrd="1" destOrd="0" presId="urn:microsoft.com/office/officeart/2005/8/layout/radial6"/>
    <dgm:cxn modelId="{B58039F1-B91A-4756-B427-73E51EEDFBB8}" type="presParOf" srcId="{5ECBA1D9-66BF-4758-8747-F5DDE0746E24}" destId="{9ED42226-C0CB-4DF6-9C1F-195917DD4EC7}" srcOrd="2" destOrd="0" presId="urn:microsoft.com/office/officeart/2005/8/layout/radial6"/>
    <dgm:cxn modelId="{7B310B44-B1D9-4427-A70E-0266EC1249EE}" type="presParOf" srcId="{5ECBA1D9-66BF-4758-8747-F5DDE0746E24}" destId="{683DFE96-7A6E-4EB8-B5AA-60D26C61E1AE}" srcOrd="3" destOrd="0" presId="urn:microsoft.com/office/officeart/2005/8/layout/radial6"/>
    <dgm:cxn modelId="{9039CFF7-FCAE-45AD-878F-3D0F1E559B95}" type="presParOf" srcId="{5ECBA1D9-66BF-4758-8747-F5DDE0746E24}" destId="{E24D496D-CBB2-4CC3-BA5C-4EB8DE625BE4}" srcOrd="4" destOrd="0" presId="urn:microsoft.com/office/officeart/2005/8/layout/radial6"/>
    <dgm:cxn modelId="{8C01BD41-4B0F-49AA-8009-F1FB102ABD22}" type="presParOf" srcId="{5ECBA1D9-66BF-4758-8747-F5DDE0746E24}" destId="{02F74FD2-34DD-46EA-9B32-0E19E247C1D8}" srcOrd="5" destOrd="0" presId="urn:microsoft.com/office/officeart/2005/8/layout/radial6"/>
    <dgm:cxn modelId="{BE00302E-5B16-4338-B7D1-3122BE92872C}" type="presParOf" srcId="{5ECBA1D9-66BF-4758-8747-F5DDE0746E24}" destId="{67A10E5D-78D6-4683-B0D5-12E3D54CA402}" srcOrd="6"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1BC54FA-A662-42DF-92B0-201A85E5BBC1}"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s-PE"/>
        </a:p>
      </dgm:t>
    </dgm:pt>
    <dgm:pt modelId="{1EFA7D0D-99F6-4A87-8416-A0A207EDF42B}">
      <dgm:prSet phldrT="[Texto]" custT="1"/>
      <dgm:spPr>
        <a:solidFill>
          <a:srgbClr val="008397"/>
        </a:solidFill>
        <a:ln>
          <a:solidFill>
            <a:srgbClr val="00A5C0"/>
          </a:solidFill>
        </a:ln>
      </dgm:spPr>
      <dgm:t>
        <a:bodyPr/>
        <a:lstStyle/>
        <a:p>
          <a:r>
            <a:rPr lang="es-PE" sz="1000" b="1" dirty="0">
              <a:latin typeface="Arial Narrow" panose="020B0606020202030204" pitchFamily="34" charset="0"/>
            </a:rPr>
            <a:t>OBJETIVO  ESTRATÉGICO 5:</a:t>
          </a:r>
        </a:p>
        <a:p>
          <a:r>
            <a:rPr lang="es-PE" sz="1000" b="1" dirty="0">
              <a:latin typeface="Arial Narrow" panose="020B0606020202030204" pitchFamily="34" charset="0"/>
            </a:rPr>
            <a:t>Fortalecer las capacidades institucionales para el desarrollo de la gestión del riesgo de </a:t>
          </a:r>
          <a:r>
            <a:rPr lang="es-PE" sz="1000" b="1" dirty="0" smtClean="0">
              <a:latin typeface="Arial Narrow" panose="020B0606020202030204" pitchFamily="34" charset="0"/>
            </a:rPr>
            <a:t>desastres</a:t>
          </a:r>
          <a:endParaRPr lang="es-PE" sz="1000" b="1" dirty="0">
            <a:latin typeface="Arial Narrow" panose="020B0606020202030204" pitchFamily="34" charset="0"/>
          </a:endParaRPr>
        </a:p>
      </dgm:t>
    </dgm:pt>
    <dgm:pt modelId="{12FF070D-F0A4-41B2-AD97-46CBBBDC1650}" type="sibTrans" cxnId="{77CA4111-EF45-42EB-94A5-20BDAE5AC385}">
      <dgm:prSet/>
      <dgm:spPr/>
      <dgm:t>
        <a:bodyPr/>
        <a:lstStyle/>
        <a:p>
          <a:endParaRPr lang="es-PE" sz="1000" b="1">
            <a:latin typeface="Arial Narrow" panose="020B0606020202030204" pitchFamily="34" charset="0"/>
          </a:endParaRPr>
        </a:p>
      </dgm:t>
    </dgm:pt>
    <dgm:pt modelId="{51A76A7E-A052-49F9-BED8-EC860482604D}" type="parTrans" cxnId="{77CA4111-EF45-42EB-94A5-20BDAE5AC385}">
      <dgm:prSet/>
      <dgm:spPr/>
      <dgm:t>
        <a:bodyPr/>
        <a:lstStyle/>
        <a:p>
          <a:endParaRPr lang="es-PE" sz="1000" b="1">
            <a:latin typeface="Arial Narrow" panose="020B0606020202030204" pitchFamily="34" charset="0"/>
          </a:endParaRPr>
        </a:p>
      </dgm:t>
    </dgm:pt>
    <dgm:pt modelId="{194A1963-9A65-49FE-B26E-5323D1A0F243}">
      <dgm:prSet phldrT="[Texto]" custT="1"/>
      <dgm:spPr>
        <a:solidFill>
          <a:schemeClr val="accent2"/>
        </a:solidFill>
      </dgm:spPr>
      <dgm:t>
        <a:bodyPr/>
        <a:lstStyle/>
        <a:p>
          <a:endParaRPr lang="es-PE" sz="1000" b="1" dirty="0">
            <a:latin typeface="Arial Narrow" panose="020B0606020202030204" pitchFamily="34" charset="0"/>
          </a:endParaRPr>
        </a:p>
        <a:p>
          <a:r>
            <a:rPr lang="es-PE" sz="1000" b="1" dirty="0">
              <a:latin typeface="Arial Narrow" panose="020B0606020202030204" pitchFamily="34" charset="0"/>
            </a:rPr>
            <a:t>OBJETIVO ESPECÍFICO 5.1:</a:t>
          </a:r>
        </a:p>
        <a:p>
          <a:r>
            <a:rPr lang="es-PE" sz="1000" b="1" dirty="0">
              <a:latin typeface="Arial Narrow" panose="020B0606020202030204" pitchFamily="34" charset="0"/>
            </a:rPr>
            <a:t>Institucionalizar la </a:t>
          </a:r>
          <a:r>
            <a:rPr lang="es-PE" sz="1000" b="1" dirty="0" err="1">
              <a:latin typeface="Arial Narrow" panose="020B0606020202030204" pitchFamily="34" charset="0"/>
            </a:rPr>
            <a:t>grd</a:t>
          </a:r>
          <a:r>
            <a:rPr lang="es-PE" sz="1000" b="1" dirty="0">
              <a:latin typeface="Arial Narrow" panose="020B0606020202030204" pitchFamily="34" charset="0"/>
            </a:rPr>
            <a:t> en los tres niveles de gobierno</a:t>
          </a:r>
        </a:p>
        <a:p>
          <a:endParaRPr lang="es-PE" sz="1000" b="1" dirty="0">
            <a:latin typeface="Arial Narrow" panose="020B0606020202030204" pitchFamily="34" charset="0"/>
          </a:endParaRPr>
        </a:p>
      </dgm:t>
    </dgm:pt>
    <dgm:pt modelId="{703579B5-1DD1-47F8-B1C3-E4968DD0E785}" type="parTrans" cxnId="{2757ACE7-0449-4168-923E-DAEA14AEA7C5}">
      <dgm:prSet/>
      <dgm:spPr/>
      <dgm:t>
        <a:bodyPr/>
        <a:lstStyle/>
        <a:p>
          <a:endParaRPr lang="es-PE" sz="1000" b="1">
            <a:latin typeface="Arial Narrow" panose="020B0606020202030204" pitchFamily="34" charset="0"/>
          </a:endParaRPr>
        </a:p>
      </dgm:t>
    </dgm:pt>
    <dgm:pt modelId="{24F45ECF-BAB1-4A13-ABA2-9A0F499F63D4}" type="sibTrans" cxnId="{2757ACE7-0449-4168-923E-DAEA14AEA7C5}">
      <dgm:prSet/>
      <dgm:spPr/>
      <dgm:t>
        <a:bodyPr/>
        <a:lstStyle/>
        <a:p>
          <a:endParaRPr lang="es-PE" sz="1000" b="1">
            <a:latin typeface="Arial Narrow" panose="020B0606020202030204" pitchFamily="34" charset="0"/>
          </a:endParaRPr>
        </a:p>
      </dgm:t>
    </dgm:pt>
    <dgm:pt modelId="{9EB408BA-3BAF-426C-BF3A-5E54675EA80F}">
      <dgm:prSet phldrT="[Texto]" custT="1"/>
      <dgm:spPr>
        <a:solidFill>
          <a:srgbClr val="6AA442"/>
        </a:solidFill>
      </dgm:spPr>
      <dgm:t>
        <a:bodyPr/>
        <a:lstStyle/>
        <a:p>
          <a:r>
            <a:rPr lang="es-PE" sz="1000" b="1" dirty="0">
              <a:latin typeface="Arial Narrow" panose="020B0606020202030204" pitchFamily="34" charset="0"/>
            </a:rPr>
            <a:t>OBJETIVO ESPECÍFICO 5.2:</a:t>
          </a:r>
        </a:p>
        <a:p>
          <a:r>
            <a:rPr lang="es-PE" sz="1000" b="1" dirty="0">
              <a:latin typeface="Arial Narrow" panose="020B0606020202030204" pitchFamily="34" charset="0"/>
            </a:rPr>
            <a:t>Desarrollar la gestión de continuidad operativa del estado</a:t>
          </a:r>
        </a:p>
      </dgm:t>
    </dgm:pt>
    <dgm:pt modelId="{FA71439B-CE3B-4040-AE31-B7F680204E85}" type="parTrans" cxnId="{02DB7762-DE1B-486C-9A90-0EA13303C037}">
      <dgm:prSet/>
      <dgm:spPr/>
      <dgm:t>
        <a:bodyPr/>
        <a:lstStyle/>
        <a:p>
          <a:endParaRPr lang="es-PE" sz="1000" b="1">
            <a:latin typeface="Arial Narrow" panose="020B0606020202030204" pitchFamily="34" charset="0"/>
          </a:endParaRPr>
        </a:p>
      </dgm:t>
    </dgm:pt>
    <dgm:pt modelId="{7F6231C8-EA79-47A5-832A-1614D2EF0A7E}" type="sibTrans" cxnId="{02DB7762-DE1B-486C-9A90-0EA13303C037}">
      <dgm:prSet/>
      <dgm:spPr/>
      <dgm:t>
        <a:bodyPr/>
        <a:lstStyle/>
        <a:p>
          <a:endParaRPr lang="es-PE" sz="1000" b="1">
            <a:latin typeface="Arial Narrow" panose="020B0606020202030204" pitchFamily="34" charset="0"/>
          </a:endParaRPr>
        </a:p>
      </dgm:t>
    </dgm:pt>
    <dgm:pt modelId="{5ECBA1D9-66BF-4758-8747-F5DDE0746E24}" type="pres">
      <dgm:prSet presAssocID="{E1BC54FA-A662-42DF-92B0-201A85E5BBC1}" presName="Name0" presStyleCnt="0">
        <dgm:presLayoutVars>
          <dgm:chMax val="1"/>
          <dgm:dir/>
          <dgm:animLvl val="ctr"/>
          <dgm:resizeHandles val="exact"/>
        </dgm:presLayoutVars>
      </dgm:prSet>
      <dgm:spPr/>
      <dgm:t>
        <a:bodyPr/>
        <a:lstStyle/>
        <a:p>
          <a:endParaRPr lang="es-PE"/>
        </a:p>
      </dgm:t>
    </dgm:pt>
    <dgm:pt modelId="{EB6909E8-43E4-4EE8-A878-B64E20CF206D}" type="pres">
      <dgm:prSet presAssocID="{1EFA7D0D-99F6-4A87-8416-A0A207EDF42B}" presName="centerShape" presStyleLbl="node0" presStyleIdx="0" presStyleCnt="1" custScaleX="105131" custScaleY="103207"/>
      <dgm:spPr/>
      <dgm:t>
        <a:bodyPr/>
        <a:lstStyle/>
        <a:p>
          <a:endParaRPr lang="es-PE"/>
        </a:p>
      </dgm:t>
    </dgm:pt>
    <dgm:pt modelId="{81F193D3-B301-4A7D-ABC7-6B43F5ACD107}" type="pres">
      <dgm:prSet presAssocID="{194A1963-9A65-49FE-B26E-5323D1A0F243}" presName="node" presStyleLbl="node1" presStyleIdx="0" presStyleCnt="2" custScaleX="145561" custScaleY="141041">
        <dgm:presLayoutVars>
          <dgm:bulletEnabled val="1"/>
        </dgm:presLayoutVars>
      </dgm:prSet>
      <dgm:spPr/>
      <dgm:t>
        <a:bodyPr/>
        <a:lstStyle/>
        <a:p>
          <a:endParaRPr lang="es-PE"/>
        </a:p>
      </dgm:t>
    </dgm:pt>
    <dgm:pt modelId="{9ED42226-C0CB-4DF6-9C1F-195917DD4EC7}" type="pres">
      <dgm:prSet presAssocID="{194A1963-9A65-49FE-B26E-5323D1A0F243}" presName="dummy" presStyleCnt="0"/>
      <dgm:spPr/>
      <dgm:t>
        <a:bodyPr/>
        <a:lstStyle/>
        <a:p>
          <a:endParaRPr lang="es-PE"/>
        </a:p>
      </dgm:t>
    </dgm:pt>
    <dgm:pt modelId="{683DFE96-7A6E-4EB8-B5AA-60D26C61E1AE}" type="pres">
      <dgm:prSet presAssocID="{24F45ECF-BAB1-4A13-ABA2-9A0F499F63D4}" presName="sibTrans" presStyleLbl="sibTrans2D1" presStyleIdx="0" presStyleCnt="2"/>
      <dgm:spPr/>
      <dgm:t>
        <a:bodyPr/>
        <a:lstStyle/>
        <a:p>
          <a:endParaRPr lang="es-PE"/>
        </a:p>
      </dgm:t>
    </dgm:pt>
    <dgm:pt modelId="{E24D496D-CBB2-4CC3-BA5C-4EB8DE625BE4}" type="pres">
      <dgm:prSet presAssocID="{9EB408BA-3BAF-426C-BF3A-5E54675EA80F}" presName="node" presStyleLbl="node1" presStyleIdx="1" presStyleCnt="2" custScaleX="141480" custScaleY="137837" custRadScaleRad="101446" custRadScaleInc="3463">
        <dgm:presLayoutVars>
          <dgm:bulletEnabled val="1"/>
        </dgm:presLayoutVars>
      </dgm:prSet>
      <dgm:spPr/>
      <dgm:t>
        <a:bodyPr/>
        <a:lstStyle/>
        <a:p>
          <a:endParaRPr lang="es-PE"/>
        </a:p>
      </dgm:t>
    </dgm:pt>
    <dgm:pt modelId="{02F74FD2-34DD-46EA-9B32-0E19E247C1D8}" type="pres">
      <dgm:prSet presAssocID="{9EB408BA-3BAF-426C-BF3A-5E54675EA80F}" presName="dummy" presStyleCnt="0"/>
      <dgm:spPr/>
      <dgm:t>
        <a:bodyPr/>
        <a:lstStyle/>
        <a:p>
          <a:endParaRPr lang="es-PE"/>
        </a:p>
      </dgm:t>
    </dgm:pt>
    <dgm:pt modelId="{67A10E5D-78D6-4683-B0D5-12E3D54CA402}" type="pres">
      <dgm:prSet presAssocID="{7F6231C8-EA79-47A5-832A-1614D2EF0A7E}" presName="sibTrans" presStyleLbl="sibTrans2D1" presStyleIdx="1" presStyleCnt="2"/>
      <dgm:spPr/>
      <dgm:t>
        <a:bodyPr/>
        <a:lstStyle/>
        <a:p>
          <a:endParaRPr lang="es-PE"/>
        </a:p>
      </dgm:t>
    </dgm:pt>
  </dgm:ptLst>
  <dgm:cxnLst>
    <dgm:cxn modelId="{02DB7762-DE1B-486C-9A90-0EA13303C037}" srcId="{1EFA7D0D-99F6-4A87-8416-A0A207EDF42B}" destId="{9EB408BA-3BAF-426C-BF3A-5E54675EA80F}" srcOrd="1" destOrd="0" parTransId="{FA71439B-CE3B-4040-AE31-B7F680204E85}" sibTransId="{7F6231C8-EA79-47A5-832A-1614D2EF0A7E}"/>
    <dgm:cxn modelId="{2757ACE7-0449-4168-923E-DAEA14AEA7C5}" srcId="{1EFA7D0D-99F6-4A87-8416-A0A207EDF42B}" destId="{194A1963-9A65-49FE-B26E-5323D1A0F243}" srcOrd="0" destOrd="0" parTransId="{703579B5-1DD1-47F8-B1C3-E4968DD0E785}" sibTransId="{24F45ECF-BAB1-4A13-ABA2-9A0F499F63D4}"/>
    <dgm:cxn modelId="{6906878F-4833-4CED-8736-732020A9EA79}" type="presOf" srcId="{194A1963-9A65-49FE-B26E-5323D1A0F243}" destId="{81F193D3-B301-4A7D-ABC7-6B43F5ACD107}" srcOrd="0" destOrd="0" presId="urn:microsoft.com/office/officeart/2005/8/layout/radial6"/>
    <dgm:cxn modelId="{E04AC48E-8B38-47F4-AF8A-524165A2DEF3}" type="presOf" srcId="{9EB408BA-3BAF-426C-BF3A-5E54675EA80F}" destId="{E24D496D-CBB2-4CC3-BA5C-4EB8DE625BE4}" srcOrd="0" destOrd="0" presId="urn:microsoft.com/office/officeart/2005/8/layout/radial6"/>
    <dgm:cxn modelId="{B13CF0E7-0CE1-493E-8FB0-48616CFD5EF0}" type="presOf" srcId="{1EFA7D0D-99F6-4A87-8416-A0A207EDF42B}" destId="{EB6909E8-43E4-4EE8-A878-B64E20CF206D}" srcOrd="0" destOrd="0" presId="urn:microsoft.com/office/officeart/2005/8/layout/radial6"/>
    <dgm:cxn modelId="{FD06ABB5-A330-4833-9185-61037ABA17BE}" type="presOf" srcId="{7F6231C8-EA79-47A5-832A-1614D2EF0A7E}" destId="{67A10E5D-78D6-4683-B0D5-12E3D54CA402}" srcOrd="0" destOrd="0" presId="urn:microsoft.com/office/officeart/2005/8/layout/radial6"/>
    <dgm:cxn modelId="{68EB7544-B095-4143-AA72-C836299C7663}" type="presOf" srcId="{E1BC54FA-A662-42DF-92B0-201A85E5BBC1}" destId="{5ECBA1D9-66BF-4758-8747-F5DDE0746E24}" srcOrd="0" destOrd="0" presId="urn:microsoft.com/office/officeart/2005/8/layout/radial6"/>
    <dgm:cxn modelId="{77CA4111-EF45-42EB-94A5-20BDAE5AC385}" srcId="{E1BC54FA-A662-42DF-92B0-201A85E5BBC1}" destId="{1EFA7D0D-99F6-4A87-8416-A0A207EDF42B}" srcOrd="0" destOrd="0" parTransId="{51A76A7E-A052-49F9-BED8-EC860482604D}" sibTransId="{12FF070D-F0A4-41B2-AD97-46CBBBDC1650}"/>
    <dgm:cxn modelId="{08BFDC68-24EB-4829-9139-467DB61B0A21}" type="presOf" srcId="{24F45ECF-BAB1-4A13-ABA2-9A0F499F63D4}" destId="{683DFE96-7A6E-4EB8-B5AA-60D26C61E1AE}" srcOrd="0" destOrd="0" presId="urn:microsoft.com/office/officeart/2005/8/layout/radial6"/>
    <dgm:cxn modelId="{6DE3A44A-070E-42BE-B48F-FD92C8E5DFAD}" type="presParOf" srcId="{5ECBA1D9-66BF-4758-8747-F5DDE0746E24}" destId="{EB6909E8-43E4-4EE8-A878-B64E20CF206D}" srcOrd="0" destOrd="0" presId="urn:microsoft.com/office/officeart/2005/8/layout/radial6"/>
    <dgm:cxn modelId="{26886186-DA04-473D-B58A-29044B949985}" type="presParOf" srcId="{5ECBA1D9-66BF-4758-8747-F5DDE0746E24}" destId="{81F193D3-B301-4A7D-ABC7-6B43F5ACD107}" srcOrd="1" destOrd="0" presId="urn:microsoft.com/office/officeart/2005/8/layout/radial6"/>
    <dgm:cxn modelId="{E40FFAE9-2657-4133-8D1A-3CA53C2A5AB7}" type="presParOf" srcId="{5ECBA1D9-66BF-4758-8747-F5DDE0746E24}" destId="{9ED42226-C0CB-4DF6-9C1F-195917DD4EC7}" srcOrd="2" destOrd="0" presId="urn:microsoft.com/office/officeart/2005/8/layout/radial6"/>
    <dgm:cxn modelId="{7EE77D1A-DF16-472E-B526-F3664DB748A9}" type="presParOf" srcId="{5ECBA1D9-66BF-4758-8747-F5DDE0746E24}" destId="{683DFE96-7A6E-4EB8-B5AA-60D26C61E1AE}" srcOrd="3" destOrd="0" presId="urn:microsoft.com/office/officeart/2005/8/layout/radial6"/>
    <dgm:cxn modelId="{87DA291D-94C4-4191-8666-B85B7BDC1A60}" type="presParOf" srcId="{5ECBA1D9-66BF-4758-8747-F5DDE0746E24}" destId="{E24D496D-CBB2-4CC3-BA5C-4EB8DE625BE4}" srcOrd="4" destOrd="0" presId="urn:microsoft.com/office/officeart/2005/8/layout/radial6"/>
    <dgm:cxn modelId="{A2B343F1-22E7-4AF2-A8D2-0A8EE40A38C6}" type="presParOf" srcId="{5ECBA1D9-66BF-4758-8747-F5DDE0746E24}" destId="{02F74FD2-34DD-46EA-9B32-0E19E247C1D8}" srcOrd="5" destOrd="0" presId="urn:microsoft.com/office/officeart/2005/8/layout/radial6"/>
    <dgm:cxn modelId="{0BA9B67C-5E4D-4E86-A414-F96EF1D05CD0}" type="presParOf" srcId="{5ECBA1D9-66BF-4758-8747-F5DDE0746E24}" destId="{67A10E5D-78D6-4683-B0D5-12E3D54CA402}" srcOrd="6"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1BC54FA-A662-42DF-92B0-201A85E5BBC1}"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s-PE"/>
        </a:p>
      </dgm:t>
    </dgm:pt>
    <dgm:pt modelId="{1EFA7D0D-99F6-4A87-8416-A0A207EDF42B}">
      <dgm:prSet phldrT="[Texto]" custT="1"/>
      <dgm:spPr>
        <a:solidFill>
          <a:srgbClr val="008397"/>
        </a:solidFill>
        <a:ln>
          <a:solidFill>
            <a:srgbClr val="00A5C0"/>
          </a:solidFill>
        </a:ln>
      </dgm:spPr>
      <dgm:t>
        <a:bodyPr/>
        <a:lstStyle/>
        <a:p>
          <a:r>
            <a:rPr lang="es-PE" sz="1050" b="1" dirty="0">
              <a:latin typeface="Arial Narrow" panose="020B0606020202030204" pitchFamily="34" charset="0"/>
            </a:rPr>
            <a:t>OBJETIVO. ESTRATÉGICO 6:</a:t>
          </a:r>
        </a:p>
        <a:p>
          <a:r>
            <a:rPr lang="es-PE" sz="1050" b="1" dirty="0">
              <a:latin typeface="Arial Narrow" panose="020B0606020202030204" pitchFamily="34" charset="0"/>
            </a:rPr>
            <a:t>Fortalecer la participación de la población y sociedad organizada para el desarrollo de una cultura de </a:t>
          </a:r>
          <a:r>
            <a:rPr lang="es-PE" sz="1050" b="1" dirty="0" smtClean="0">
              <a:latin typeface="Arial Narrow" panose="020B0606020202030204" pitchFamily="34" charset="0"/>
            </a:rPr>
            <a:t>prevención</a:t>
          </a:r>
          <a:endParaRPr lang="es-PE" sz="1050" b="1" dirty="0">
            <a:latin typeface="Arial Narrow" panose="020B0606020202030204" pitchFamily="34" charset="0"/>
          </a:endParaRPr>
        </a:p>
      </dgm:t>
    </dgm:pt>
    <dgm:pt modelId="{12FF070D-F0A4-41B2-AD97-46CBBBDC1650}" type="sibTrans" cxnId="{77CA4111-EF45-42EB-94A5-20BDAE5AC385}">
      <dgm:prSet/>
      <dgm:spPr/>
      <dgm:t>
        <a:bodyPr/>
        <a:lstStyle/>
        <a:p>
          <a:endParaRPr lang="es-PE" sz="1050" b="1">
            <a:latin typeface="Arial Narrow" panose="020B0606020202030204" pitchFamily="34" charset="0"/>
          </a:endParaRPr>
        </a:p>
      </dgm:t>
    </dgm:pt>
    <dgm:pt modelId="{51A76A7E-A052-49F9-BED8-EC860482604D}" type="parTrans" cxnId="{77CA4111-EF45-42EB-94A5-20BDAE5AC385}">
      <dgm:prSet/>
      <dgm:spPr/>
      <dgm:t>
        <a:bodyPr/>
        <a:lstStyle/>
        <a:p>
          <a:endParaRPr lang="es-PE" sz="1050" b="1">
            <a:latin typeface="Arial Narrow" panose="020B0606020202030204" pitchFamily="34" charset="0"/>
          </a:endParaRPr>
        </a:p>
      </dgm:t>
    </dgm:pt>
    <dgm:pt modelId="{194A1963-9A65-49FE-B26E-5323D1A0F243}">
      <dgm:prSet phldrT="[Texto]" custT="1"/>
      <dgm:spPr>
        <a:solidFill>
          <a:schemeClr val="accent2"/>
        </a:solidFill>
      </dgm:spPr>
      <dgm:t>
        <a:bodyPr/>
        <a:lstStyle/>
        <a:p>
          <a:r>
            <a:rPr lang="es-PE" sz="1050" b="1" dirty="0">
              <a:latin typeface="Arial Narrow" panose="020B0606020202030204" pitchFamily="34" charset="0"/>
            </a:rPr>
            <a:t>OBJETIVO ESPECÍFICO 6.1:</a:t>
          </a:r>
        </a:p>
        <a:p>
          <a:r>
            <a:rPr lang="es-PE" sz="1050" b="1" dirty="0">
              <a:latin typeface="Arial Narrow" panose="020B0606020202030204" pitchFamily="34" charset="0"/>
            </a:rPr>
            <a:t>Fortalecer la cultura de prevención en la población</a:t>
          </a:r>
        </a:p>
      </dgm:t>
    </dgm:pt>
    <dgm:pt modelId="{703579B5-1DD1-47F8-B1C3-E4968DD0E785}" type="parTrans" cxnId="{2757ACE7-0449-4168-923E-DAEA14AEA7C5}">
      <dgm:prSet/>
      <dgm:spPr/>
      <dgm:t>
        <a:bodyPr/>
        <a:lstStyle/>
        <a:p>
          <a:endParaRPr lang="es-PE" sz="1050" b="1">
            <a:latin typeface="Arial Narrow" panose="020B0606020202030204" pitchFamily="34" charset="0"/>
          </a:endParaRPr>
        </a:p>
      </dgm:t>
    </dgm:pt>
    <dgm:pt modelId="{24F45ECF-BAB1-4A13-ABA2-9A0F499F63D4}" type="sibTrans" cxnId="{2757ACE7-0449-4168-923E-DAEA14AEA7C5}">
      <dgm:prSet/>
      <dgm:spPr/>
      <dgm:t>
        <a:bodyPr/>
        <a:lstStyle/>
        <a:p>
          <a:endParaRPr lang="es-PE" sz="1050" b="1">
            <a:latin typeface="Arial Narrow" panose="020B0606020202030204" pitchFamily="34" charset="0"/>
          </a:endParaRPr>
        </a:p>
      </dgm:t>
    </dgm:pt>
    <dgm:pt modelId="{9EB408BA-3BAF-426C-BF3A-5E54675EA80F}">
      <dgm:prSet phldrT="[Texto]" custT="1"/>
      <dgm:spPr>
        <a:solidFill>
          <a:srgbClr val="6AA442"/>
        </a:solidFill>
      </dgm:spPr>
      <dgm:t>
        <a:bodyPr/>
        <a:lstStyle/>
        <a:p>
          <a:r>
            <a:rPr lang="es-PE" sz="1050" b="1" dirty="0">
              <a:latin typeface="Arial Narrow" panose="020B0606020202030204" pitchFamily="34" charset="0"/>
            </a:rPr>
            <a:t>OBJETIVO ESPECÍFICO 6.2:</a:t>
          </a:r>
        </a:p>
        <a:p>
          <a:r>
            <a:rPr lang="es-PE" sz="1050" b="1" dirty="0">
              <a:latin typeface="Arial Narrow" panose="020B0606020202030204" pitchFamily="34" charset="0"/>
            </a:rPr>
            <a:t>Promover la participación de la sociedad organizada en GRD</a:t>
          </a:r>
        </a:p>
      </dgm:t>
    </dgm:pt>
    <dgm:pt modelId="{FA71439B-CE3B-4040-AE31-B7F680204E85}" type="parTrans" cxnId="{02DB7762-DE1B-486C-9A90-0EA13303C037}">
      <dgm:prSet/>
      <dgm:spPr/>
      <dgm:t>
        <a:bodyPr/>
        <a:lstStyle/>
        <a:p>
          <a:endParaRPr lang="es-PE" sz="1050" b="1">
            <a:latin typeface="Arial Narrow" panose="020B0606020202030204" pitchFamily="34" charset="0"/>
          </a:endParaRPr>
        </a:p>
      </dgm:t>
    </dgm:pt>
    <dgm:pt modelId="{7F6231C8-EA79-47A5-832A-1614D2EF0A7E}" type="sibTrans" cxnId="{02DB7762-DE1B-486C-9A90-0EA13303C037}">
      <dgm:prSet/>
      <dgm:spPr/>
      <dgm:t>
        <a:bodyPr/>
        <a:lstStyle/>
        <a:p>
          <a:endParaRPr lang="es-PE" sz="1050" b="1">
            <a:latin typeface="Arial Narrow" panose="020B0606020202030204" pitchFamily="34" charset="0"/>
          </a:endParaRPr>
        </a:p>
      </dgm:t>
    </dgm:pt>
    <dgm:pt modelId="{5ECBA1D9-66BF-4758-8747-F5DDE0746E24}" type="pres">
      <dgm:prSet presAssocID="{E1BC54FA-A662-42DF-92B0-201A85E5BBC1}" presName="Name0" presStyleCnt="0">
        <dgm:presLayoutVars>
          <dgm:chMax val="1"/>
          <dgm:dir/>
          <dgm:animLvl val="ctr"/>
          <dgm:resizeHandles val="exact"/>
        </dgm:presLayoutVars>
      </dgm:prSet>
      <dgm:spPr/>
      <dgm:t>
        <a:bodyPr/>
        <a:lstStyle/>
        <a:p>
          <a:endParaRPr lang="es-PE"/>
        </a:p>
      </dgm:t>
    </dgm:pt>
    <dgm:pt modelId="{EB6909E8-43E4-4EE8-A878-B64E20CF206D}" type="pres">
      <dgm:prSet presAssocID="{1EFA7D0D-99F6-4A87-8416-A0A207EDF42B}" presName="centerShape" presStyleLbl="node0" presStyleIdx="0" presStyleCnt="1" custScaleX="116361" custScaleY="105469"/>
      <dgm:spPr/>
      <dgm:t>
        <a:bodyPr/>
        <a:lstStyle/>
        <a:p>
          <a:endParaRPr lang="es-PE"/>
        </a:p>
      </dgm:t>
    </dgm:pt>
    <dgm:pt modelId="{81F193D3-B301-4A7D-ABC7-6B43F5ACD107}" type="pres">
      <dgm:prSet presAssocID="{194A1963-9A65-49FE-B26E-5323D1A0F243}" presName="node" presStyleLbl="node1" presStyleIdx="0" presStyleCnt="2" custScaleX="145561" custScaleY="141041">
        <dgm:presLayoutVars>
          <dgm:bulletEnabled val="1"/>
        </dgm:presLayoutVars>
      </dgm:prSet>
      <dgm:spPr/>
      <dgm:t>
        <a:bodyPr/>
        <a:lstStyle/>
        <a:p>
          <a:endParaRPr lang="es-PE"/>
        </a:p>
      </dgm:t>
    </dgm:pt>
    <dgm:pt modelId="{9ED42226-C0CB-4DF6-9C1F-195917DD4EC7}" type="pres">
      <dgm:prSet presAssocID="{194A1963-9A65-49FE-B26E-5323D1A0F243}" presName="dummy" presStyleCnt="0"/>
      <dgm:spPr/>
      <dgm:t>
        <a:bodyPr/>
        <a:lstStyle/>
        <a:p>
          <a:endParaRPr lang="es-PE"/>
        </a:p>
      </dgm:t>
    </dgm:pt>
    <dgm:pt modelId="{683DFE96-7A6E-4EB8-B5AA-60D26C61E1AE}" type="pres">
      <dgm:prSet presAssocID="{24F45ECF-BAB1-4A13-ABA2-9A0F499F63D4}" presName="sibTrans" presStyleLbl="sibTrans2D1" presStyleIdx="0" presStyleCnt="2"/>
      <dgm:spPr/>
      <dgm:t>
        <a:bodyPr/>
        <a:lstStyle/>
        <a:p>
          <a:endParaRPr lang="es-PE"/>
        </a:p>
      </dgm:t>
    </dgm:pt>
    <dgm:pt modelId="{E24D496D-CBB2-4CC3-BA5C-4EB8DE625BE4}" type="pres">
      <dgm:prSet presAssocID="{9EB408BA-3BAF-426C-BF3A-5E54675EA80F}" presName="node" presStyleLbl="node1" presStyleIdx="1" presStyleCnt="2" custScaleX="141480" custScaleY="137837" custRadScaleRad="101446" custRadScaleInc="3463">
        <dgm:presLayoutVars>
          <dgm:bulletEnabled val="1"/>
        </dgm:presLayoutVars>
      </dgm:prSet>
      <dgm:spPr/>
      <dgm:t>
        <a:bodyPr/>
        <a:lstStyle/>
        <a:p>
          <a:endParaRPr lang="es-PE"/>
        </a:p>
      </dgm:t>
    </dgm:pt>
    <dgm:pt modelId="{02F74FD2-34DD-46EA-9B32-0E19E247C1D8}" type="pres">
      <dgm:prSet presAssocID="{9EB408BA-3BAF-426C-BF3A-5E54675EA80F}" presName="dummy" presStyleCnt="0"/>
      <dgm:spPr/>
      <dgm:t>
        <a:bodyPr/>
        <a:lstStyle/>
        <a:p>
          <a:endParaRPr lang="es-PE"/>
        </a:p>
      </dgm:t>
    </dgm:pt>
    <dgm:pt modelId="{67A10E5D-78D6-4683-B0D5-12E3D54CA402}" type="pres">
      <dgm:prSet presAssocID="{7F6231C8-EA79-47A5-832A-1614D2EF0A7E}" presName="sibTrans" presStyleLbl="sibTrans2D1" presStyleIdx="1" presStyleCnt="2"/>
      <dgm:spPr/>
      <dgm:t>
        <a:bodyPr/>
        <a:lstStyle/>
        <a:p>
          <a:endParaRPr lang="es-PE"/>
        </a:p>
      </dgm:t>
    </dgm:pt>
  </dgm:ptLst>
  <dgm:cxnLst>
    <dgm:cxn modelId="{F5089A4F-83B6-448A-AC77-2DEB6231CD96}" type="presOf" srcId="{9EB408BA-3BAF-426C-BF3A-5E54675EA80F}" destId="{E24D496D-CBB2-4CC3-BA5C-4EB8DE625BE4}" srcOrd="0" destOrd="0" presId="urn:microsoft.com/office/officeart/2005/8/layout/radial6"/>
    <dgm:cxn modelId="{02DB7762-DE1B-486C-9A90-0EA13303C037}" srcId="{1EFA7D0D-99F6-4A87-8416-A0A207EDF42B}" destId="{9EB408BA-3BAF-426C-BF3A-5E54675EA80F}" srcOrd="1" destOrd="0" parTransId="{FA71439B-CE3B-4040-AE31-B7F680204E85}" sibTransId="{7F6231C8-EA79-47A5-832A-1614D2EF0A7E}"/>
    <dgm:cxn modelId="{894186E1-42B9-499A-B29C-F58463C98565}" type="presOf" srcId="{24F45ECF-BAB1-4A13-ABA2-9A0F499F63D4}" destId="{683DFE96-7A6E-4EB8-B5AA-60D26C61E1AE}" srcOrd="0" destOrd="0" presId="urn:microsoft.com/office/officeart/2005/8/layout/radial6"/>
    <dgm:cxn modelId="{2757ACE7-0449-4168-923E-DAEA14AEA7C5}" srcId="{1EFA7D0D-99F6-4A87-8416-A0A207EDF42B}" destId="{194A1963-9A65-49FE-B26E-5323D1A0F243}" srcOrd="0" destOrd="0" parTransId="{703579B5-1DD1-47F8-B1C3-E4968DD0E785}" sibTransId="{24F45ECF-BAB1-4A13-ABA2-9A0F499F63D4}"/>
    <dgm:cxn modelId="{1087B1F6-4DF0-482C-9691-8A146923C1F7}" type="presOf" srcId="{1EFA7D0D-99F6-4A87-8416-A0A207EDF42B}" destId="{EB6909E8-43E4-4EE8-A878-B64E20CF206D}" srcOrd="0" destOrd="0" presId="urn:microsoft.com/office/officeart/2005/8/layout/radial6"/>
    <dgm:cxn modelId="{77CA4111-EF45-42EB-94A5-20BDAE5AC385}" srcId="{E1BC54FA-A662-42DF-92B0-201A85E5BBC1}" destId="{1EFA7D0D-99F6-4A87-8416-A0A207EDF42B}" srcOrd="0" destOrd="0" parTransId="{51A76A7E-A052-49F9-BED8-EC860482604D}" sibTransId="{12FF070D-F0A4-41B2-AD97-46CBBBDC1650}"/>
    <dgm:cxn modelId="{2DB3BB65-7256-4D14-A737-6EB5197342A7}" type="presOf" srcId="{E1BC54FA-A662-42DF-92B0-201A85E5BBC1}" destId="{5ECBA1D9-66BF-4758-8747-F5DDE0746E24}" srcOrd="0" destOrd="0" presId="urn:microsoft.com/office/officeart/2005/8/layout/radial6"/>
    <dgm:cxn modelId="{F00A229C-681F-4B9E-BE25-634C1A7DDA48}" type="presOf" srcId="{194A1963-9A65-49FE-B26E-5323D1A0F243}" destId="{81F193D3-B301-4A7D-ABC7-6B43F5ACD107}" srcOrd="0" destOrd="0" presId="urn:microsoft.com/office/officeart/2005/8/layout/radial6"/>
    <dgm:cxn modelId="{845C6F66-0409-411E-BC84-55070FF43E2C}" type="presOf" srcId="{7F6231C8-EA79-47A5-832A-1614D2EF0A7E}" destId="{67A10E5D-78D6-4683-B0D5-12E3D54CA402}" srcOrd="0" destOrd="0" presId="urn:microsoft.com/office/officeart/2005/8/layout/radial6"/>
    <dgm:cxn modelId="{4EE8041F-0850-481E-8692-0940749365C3}" type="presParOf" srcId="{5ECBA1D9-66BF-4758-8747-F5DDE0746E24}" destId="{EB6909E8-43E4-4EE8-A878-B64E20CF206D}" srcOrd="0" destOrd="0" presId="urn:microsoft.com/office/officeart/2005/8/layout/radial6"/>
    <dgm:cxn modelId="{7BD4AA88-3C54-420F-A228-2FBFBACB32A8}" type="presParOf" srcId="{5ECBA1D9-66BF-4758-8747-F5DDE0746E24}" destId="{81F193D3-B301-4A7D-ABC7-6B43F5ACD107}" srcOrd="1" destOrd="0" presId="urn:microsoft.com/office/officeart/2005/8/layout/radial6"/>
    <dgm:cxn modelId="{0475C99A-08C3-4BCB-8D5E-D6D8ECEC4617}" type="presParOf" srcId="{5ECBA1D9-66BF-4758-8747-F5DDE0746E24}" destId="{9ED42226-C0CB-4DF6-9C1F-195917DD4EC7}" srcOrd="2" destOrd="0" presId="urn:microsoft.com/office/officeart/2005/8/layout/radial6"/>
    <dgm:cxn modelId="{0D3D1105-1C69-49C1-8E07-F5F73029282C}" type="presParOf" srcId="{5ECBA1D9-66BF-4758-8747-F5DDE0746E24}" destId="{683DFE96-7A6E-4EB8-B5AA-60D26C61E1AE}" srcOrd="3" destOrd="0" presId="urn:microsoft.com/office/officeart/2005/8/layout/radial6"/>
    <dgm:cxn modelId="{26680508-C89D-469C-A7D0-4B45D31DD37F}" type="presParOf" srcId="{5ECBA1D9-66BF-4758-8747-F5DDE0746E24}" destId="{E24D496D-CBB2-4CC3-BA5C-4EB8DE625BE4}" srcOrd="4" destOrd="0" presId="urn:microsoft.com/office/officeart/2005/8/layout/radial6"/>
    <dgm:cxn modelId="{40D060AE-146D-4BF8-AC71-D61AE2415895}" type="presParOf" srcId="{5ECBA1D9-66BF-4758-8747-F5DDE0746E24}" destId="{02F74FD2-34DD-46EA-9B32-0E19E247C1D8}" srcOrd="5" destOrd="0" presId="urn:microsoft.com/office/officeart/2005/8/layout/radial6"/>
    <dgm:cxn modelId="{71F76887-0922-4B88-BFF3-E10825FF83CE}" type="presParOf" srcId="{5ECBA1D9-66BF-4758-8747-F5DDE0746E24}" destId="{67A10E5D-78D6-4683-B0D5-12E3D54CA402}" srcOrd="6"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0.72318</cdr:x>
      <cdr:y>0.33239</cdr:y>
    </cdr:from>
    <cdr:to>
      <cdr:x>0.79585</cdr:x>
      <cdr:y>0.36496</cdr:y>
    </cdr:to>
    <cdr:sp macro="" textlink="">
      <cdr:nvSpPr>
        <cdr:cNvPr id="2" name="CuadroTexto 1"/>
        <cdr:cNvSpPr txBox="1"/>
      </cdr:nvSpPr>
      <cdr:spPr>
        <a:xfrm xmlns:a="http://schemas.openxmlformats.org/drawingml/2006/main">
          <a:off x="9100457" y="2222137"/>
          <a:ext cx="914400" cy="21771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s-PE" sz="1100" dirty="0"/>
        </a:p>
      </cdr:txBody>
    </cdr:sp>
  </cdr:relSizeAnchor>
  <cdr:relSizeAnchor xmlns:cdr="http://schemas.openxmlformats.org/drawingml/2006/chartDrawing">
    <cdr:from>
      <cdr:x>0.71085</cdr:x>
      <cdr:y>0.29735</cdr:y>
    </cdr:from>
    <cdr:to>
      <cdr:x>0.81744</cdr:x>
      <cdr:y>0.35327</cdr:y>
    </cdr:to>
    <cdr:sp macro="" textlink="">
      <cdr:nvSpPr>
        <cdr:cNvPr id="3" name="CuadroTexto 2"/>
        <cdr:cNvSpPr txBox="1"/>
      </cdr:nvSpPr>
      <cdr:spPr>
        <a:xfrm xmlns:a="http://schemas.openxmlformats.org/drawingml/2006/main">
          <a:off x="6708949" y="1490890"/>
          <a:ext cx="1005937" cy="280389"/>
        </a:xfrm>
        <a:prstGeom xmlns:a="http://schemas.openxmlformats.org/drawingml/2006/main" prst="rect">
          <a:avLst/>
        </a:prstGeom>
        <a:solidFill xmlns:a="http://schemas.openxmlformats.org/drawingml/2006/main">
          <a:srgbClr val="297E96"/>
        </a:solidFill>
      </cdr:spPr>
      <cdr:txBody>
        <a:bodyPr xmlns:a="http://schemas.openxmlformats.org/drawingml/2006/main" vertOverflow="clip" wrap="none" rtlCol="0"/>
        <a:lstStyle xmlns:a="http://schemas.openxmlformats.org/drawingml/2006/main"/>
        <a:p xmlns:a="http://schemas.openxmlformats.org/drawingml/2006/main">
          <a:pPr algn="ctr"/>
          <a:r>
            <a:rPr lang="es-ES" sz="1200" dirty="0">
              <a:solidFill>
                <a:schemeClr val="bg1"/>
              </a:solidFill>
            </a:rPr>
            <a:t>1057 Entidades</a:t>
          </a:r>
          <a:endParaRPr lang="es-PE" sz="1200" dirty="0">
            <a:solidFill>
              <a:schemeClr val="bg1"/>
            </a:solidFill>
          </a:endParaRPr>
        </a:p>
      </cdr:txBody>
    </cdr:sp>
  </cdr:relSizeAnchor>
  <cdr:relSizeAnchor xmlns:cdr="http://schemas.openxmlformats.org/drawingml/2006/chartDrawing">
    <cdr:from>
      <cdr:x>0.54613</cdr:x>
      <cdr:y>0.07394</cdr:y>
    </cdr:from>
    <cdr:to>
      <cdr:x>0.65499</cdr:x>
      <cdr:y>0.12197</cdr:y>
    </cdr:to>
    <cdr:sp macro="" textlink="">
      <cdr:nvSpPr>
        <cdr:cNvPr id="4" name="CuadroTexto 1"/>
        <cdr:cNvSpPr txBox="1"/>
      </cdr:nvSpPr>
      <cdr:spPr>
        <a:xfrm xmlns:a="http://schemas.openxmlformats.org/drawingml/2006/main">
          <a:off x="5154314" y="370747"/>
          <a:ext cx="1027445" cy="240804"/>
        </a:xfrm>
        <a:prstGeom xmlns:a="http://schemas.openxmlformats.org/drawingml/2006/main" prst="rect">
          <a:avLst/>
        </a:prstGeom>
        <a:solidFill xmlns:a="http://schemas.openxmlformats.org/drawingml/2006/main">
          <a:srgbClr val="297E96"/>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ES" sz="1200" dirty="0">
              <a:solidFill>
                <a:schemeClr val="bg1"/>
              </a:solidFill>
            </a:rPr>
            <a:t>1251 Entidades</a:t>
          </a:r>
          <a:endParaRPr lang="es-PE" sz="1200" dirty="0">
            <a:solidFill>
              <a:schemeClr val="bg1"/>
            </a:solidFill>
          </a:endParaRPr>
        </a:p>
      </cdr:txBody>
    </cdr:sp>
  </cdr:relSizeAnchor>
  <cdr:relSizeAnchor xmlns:cdr="http://schemas.openxmlformats.org/drawingml/2006/chartDrawing">
    <cdr:from>
      <cdr:x>0.20841</cdr:x>
      <cdr:y>0.31037</cdr:y>
    </cdr:from>
    <cdr:to>
      <cdr:x>0.315</cdr:x>
      <cdr:y>0.35623</cdr:y>
    </cdr:to>
    <cdr:sp macro="" textlink="">
      <cdr:nvSpPr>
        <cdr:cNvPr id="5" name="CuadroTexto 1"/>
        <cdr:cNvSpPr txBox="1"/>
      </cdr:nvSpPr>
      <cdr:spPr>
        <a:xfrm xmlns:a="http://schemas.openxmlformats.org/drawingml/2006/main">
          <a:off x="1966924" y="1556171"/>
          <a:ext cx="1006049" cy="229975"/>
        </a:xfrm>
        <a:prstGeom xmlns:a="http://schemas.openxmlformats.org/drawingml/2006/main" prst="rect">
          <a:avLst/>
        </a:prstGeom>
        <a:solidFill xmlns:a="http://schemas.openxmlformats.org/drawingml/2006/main">
          <a:srgbClr val="297E96"/>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ES" sz="1200" dirty="0">
              <a:solidFill>
                <a:schemeClr val="bg1"/>
              </a:solidFill>
            </a:rPr>
            <a:t>376 Entidades</a:t>
          </a:r>
          <a:endParaRPr lang="es-PE" sz="1200" dirty="0">
            <a:solidFill>
              <a:schemeClr val="bg1"/>
            </a:solidFill>
          </a:endParaRPr>
        </a:p>
      </cdr:txBody>
    </cdr:sp>
  </cdr:relSizeAnchor>
  <cdr:relSizeAnchor xmlns:cdr="http://schemas.openxmlformats.org/drawingml/2006/chartDrawing">
    <cdr:from>
      <cdr:x>0.71649</cdr:x>
      <cdr:y>0.71072</cdr:y>
    </cdr:from>
    <cdr:to>
      <cdr:x>0.82307</cdr:x>
      <cdr:y>0.76249</cdr:y>
    </cdr:to>
    <cdr:sp macro="" textlink="">
      <cdr:nvSpPr>
        <cdr:cNvPr id="6" name="CuadroTexto 1"/>
        <cdr:cNvSpPr txBox="1"/>
      </cdr:nvSpPr>
      <cdr:spPr>
        <a:xfrm xmlns:a="http://schemas.openxmlformats.org/drawingml/2006/main">
          <a:off x="6762157" y="3563528"/>
          <a:ext cx="1005937" cy="259574"/>
        </a:xfrm>
        <a:prstGeom xmlns:a="http://schemas.openxmlformats.org/drawingml/2006/main" prst="rect">
          <a:avLst/>
        </a:prstGeom>
        <a:solidFill xmlns:a="http://schemas.openxmlformats.org/drawingml/2006/main">
          <a:srgbClr val="297E96"/>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ES" sz="1200" dirty="0">
              <a:solidFill>
                <a:schemeClr val="bg1"/>
              </a:solidFill>
            </a:rPr>
            <a:t>587 Entidades</a:t>
          </a:r>
          <a:endParaRPr lang="es-PE" sz="1200" dirty="0">
            <a:solidFill>
              <a:schemeClr val="bg1"/>
            </a:solidFill>
          </a:endParaRPr>
        </a:p>
      </cdr:txBody>
    </cdr:sp>
  </cdr:relSizeAnchor>
  <cdr:relSizeAnchor xmlns:cdr="http://schemas.openxmlformats.org/drawingml/2006/chartDrawing">
    <cdr:from>
      <cdr:x>0.18709</cdr:x>
      <cdr:y>0.71206</cdr:y>
    </cdr:from>
    <cdr:to>
      <cdr:x>0.29368</cdr:x>
      <cdr:y>0.76885</cdr:y>
    </cdr:to>
    <cdr:sp macro="" textlink="">
      <cdr:nvSpPr>
        <cdr:cNvPr id="7" name="CuadroTexto 1"/>
        <cdr:cNvSpPr txBox="1"/>
      </cdr:nvSpPr>
      <cdr:spPr>
        <a:xfrm xmlns:a="http://schemas.openxmlformats.org/drawingml/2006/main">
          <a:off x="1765768" y="3570265"/>
          <a:ext cx="1005937" cy="284743"/>
        </a:xfrm>
        <a:prstGeom xmlns:a="http://schemas.openxmlformats.org/drawingml/2006/main" prst="rect">
          <a:avLst/>
        </a:prstGeom>
        <a:solidFill xmlns:a="http://schemas.openxmlformats.org/drawingml/2006/main">
          <a:srgbClr val="297E96"/>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ES" sz="1200" dirty="0">
              <a:solidFill>
                <a:schemeClr val="bg1"/>
              </a:solidFill>
            </a:rPr>
            <a:t>619 Entidades</a:t>
          </a:r>
          <a:endParaRPr lang="es-PE" sz="1200" dirty="0">
            <a:solidFill>
              <a:schemeClr val="bg1"/>
            </a:solidFill>
          </a:endParaRPr>
        </a:p>
      </cdr:txBody>
    </cdr:sp>
  </cdr:relSizeAnchor>
  <cdr:relSizeAnchor xmlns:cdr="http://schemas.openxmlformats.org/drawingml/2006/chartDrawing">
    <cdr:from>
      <cdr:x>0.43917</cdr:x>
      <cdr:y>0.94867</cdr:y>
    </cdr:from>
    <cdr:to>
      <cdr:x>0.54576</cdr:x>
      <cdr:y>1</cdr:y>
    </cdr:to>
    <cdr:sp macro="" textlink="">
      <cdr:nvSpPr>
        <cdr:cNvPr id="8" name="CuadroTexto 1"/>
        <cdr:cNvSpPr txBox="1"/>
      </cdr:nvSpPr>
      <cdr:spPr>
        <a:xfrm xmlns:a="http://schemas.openxmlformats.org/drawingml/2006/main">
          <a:off x="4144802" y="4756572"/>
          <a:ext cx="1006049" cy="257388"/>
        </a:xfrm>
        <a:prstGeom xmlns:a="http://schemas.openxmlformats.org/drawingml/2006/main" prst="rect">
          <a:avLst/>
        </a:prstGeom>
        <a:solidFill xmlns:a="http://schemas.openxmlformats.org/drawingml/2006/main">
          <a:srgbClr val="297E96"/>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ES" sz="1200" dirty="0">
              <a:solidFill>
                <a:schemeClr val="bg1"/>
              </a:solidFill>
            </a:rPr>
            <a:t>1120 Entidades</a:t>
          </a:r>
          <a:endParaRPr lang="es-PE" sz="1200" dirty="0">
            <a:solidFill>
              <a:schemeClr val="bg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0.72318</cdr:x>
      <cdr:y>0.33239</cdr:y>
    </cdr:from>
    <cdr:to>
      <cdr:x>0.79585</cdr:x>
      <cdr:y>0.36496</cdr:y>
    </cdr:to>
    <cdr:sp macro="" textlink="">
      <cdr:nvSpPr>
        <cdr:cNvPr id="2" name="CuadroTexto 1"/>
        <cdr:cNvSpPr txBox="1"/>
      </cdr:nvSpPr>
      <cdr:spPr>
        <a:xfrm xmlns:a="http://schemas.openxmlformats.org/drawingml/2006/main">
          <a:off x="9100457" y="2222137"/>
          <a:ext cx="914400" cy="21771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s-PE" sz="1100" dirty="0"/>
        </a:p>
      </cdr:txBody>
    </cdr:sp>
  </cdr:relSizeAnchor>
  <cdr:relSizeAnchor xmlns:cdr="http://schemas.openxmlformats.org/drawingml/2006/chartDrawing">
    <cdr:from>
      <cdr:x>0.71566</cdr:x>
      <cdr:y>0.27659</cdr:y>
    </cdr:from>
    <cdr:to>
      <cdr:x>0.80562</cdr:x>
      <cdr:y>0.31132</cdr:y>
    </cdr:to>
    <cdr:sp macro="" textlink="">
      <cdr:nvSpPr>
        <cdr:cNvPr id="3" name="CuadroTexto 2"/>
        <cdr:cNvSpPr txBox="1"/>
      </cdr:nvSpPr>
      <cdr:spPr>
        <a:xfrm xmlns:a="http://schemas.openxmlformats.org/drawingml/2006/main">
          <a:off x="6754312" y="1386794"/>
          <a:ext cx="849035" cy="17413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s-ES" sz="1200" dirty="0">
              <a:solidFill>
                <a:schemeClr val="tx1"/>
              </a:solidFill>
            </a:rPr>
            <a:t>1057 Entidades</a:t>
          </a:r>
          <a:endParaRPr lang="es-PE" sz="1200" dirty="0">
            <a:solidFill>
              <a:schemeClr val="tx1"/>
            </a:solidFill>
          </a:endParaRPr>
        </a:p>
      </cdr:txBody>
    </cdr:sp>
  </cdr:relSizeAnchor>
  <cdr:relSizeAnchor xmlns:cdr="http://schemas.openxmlformats.org/drawingml/2006/chartDrawing">
    <cdr:from>
      <cdr:x>0.52171</cdr:x>
      <cdr:y>0.05022</cdr:y>
    </cdr:from>
    <cdr:to>
      <cdr:x>0.61168</cdr:x>
      <cdr:y>0.08495</cdr:y>
    </cdr:to>
    <cdr:sp macro="" textlink="">
      <cdr:nvSpPr>
        <cdr:cNvPr id="4" name="CuadroTexto 1"/>
        <cdr:cNvSpPr txBox="1"/>
      </cdr:nvSpPr>
      <cdr:spPr>
        <a:xfrm xmlns:a="http://schemas.openxmlformats.org/drawingml/2006/main">
          <a:off x="4923831" y="251805"/>
          <a:ext cx="849130" cy="17413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ES" sz="1200" dirty="0">
              <a:solidFill>
                <a:schemeClr val="tx1"/>
              </a:solidFill>
            </a:rPr>
            <a:t>1251 Entidades</a:t>
          </a:r>
          <a:endParaRPr lang="es-PE" sz="1200" dirty="0">
            <a:solidFill>
              <a:schemeClr val="tx1"/>
            </a:solidFill>
          </a:endParaRPr>
        </a:p>
      </cdr:txBody>
    </cdr:sp>
  </cdr:relSizeAnchor>
  <cdr:relSizeAnchor xmlns:cdr="http://schemas.openxmlformats.org/drawingml/2006/chartDrawing">
    <cdr:from>
      <cdr:x>0.22267</cdr:x>
      <cdr:y>0.28961</cdr:y>
    </cdr:from>
    <cdr:to>
      <cdr:x>0.31264</cdr:x>
      <cdr:y>0.32435</cdr:y>
    </cdr:to>
    <cdr:sp macro="" textlink="">
      <cdr:nvSpPr>
        <cdr:cNvPr id="5" name="CuadroTexto 1"/>
        <cdr:cNvSpPr txBox="1"/>
      </cdr:nvSpPr>
      <cdr:spPr>
        <a:xfrm xmlns:a="http://schemas.openxmlformats.org/drawingml/2006/main">
          <a:off x="2101562" y="1452076"/>
          <a:ext cx="849129" cy="17418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ES" sz="1200" dirty="0">
              <a:solidFill>
                <a:schemeClr val="tx1"/>
              </a:solidFill>
            </a:rPr>
            <a:t>376 Entidades</a:t>
          </a:r>
          <a:endParaRPr lang="es-PE" sz="1200" dirty="0">
            <a:solidFill>
              <a:schemeClr val="tx1"/>
            </a:solidFill>
          </a:endParaRPr>
        </a:p>
      </cdr:txBody>
    </cdr:sp>
  </cdr:relSizeAnchor>
  <cdr:relSizeAnchor xmlns:cdr="http://schemas.openxmlformats.org/drawingml/2006/chartDrawing">
    <cdr:from>
      <cdr:x>0.72051</cdr:x>
      <cdr:y>0.69886</cdr:y>
    </cdr:from>
    <cdr:to>
      <cdr:x>0.81047</cdr:x>
      <cdr:y>0.7336</cdr:y>
    </cdr:to>
    <cdr:sp macro="" textlink="">
      <cdr:nvSpPr>
        <cdr:cNvPr id="6" name="CuadroTexto 1"/>
        <cdr:cNvSpPr txBox="1"/>
      </cdr:nvSpPr>
      <cdr:spPr>
        <a:xfrm xmlns:a="http://schemas.openxmlformats.org/drawingml/2006/main">
          <a:off x="6800091" y="3504040"/>
          <a:ext cx="849035" cy="17418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ES" sz="1200" dirty="0">
              <a:solidFill>
                <a:schemeClr val="tx1"/>
              </a:solidFill>
            </a:rPr>
            <a:t>587 Entidades</a:t>
          </a:r>
          <a:endParaRPr lang="es-PE" sz="1200" dirty="0">
            <a:solidFill>
              <a:schemeClr val="tx1"/>
            </a:solidFill>
          </a:endParaRPr>
        </a:p>
      </cdr:txBody>
    </cdr:sp>
  </cdr:relSizeAnchor>
  <cdr:relSizeAnchor xmlns:cdr="http://schemas.openxmlformats.org/drawingml/2006/chartDrawing">
    <cdr:from>
      <cdr:x>0.20293</cdr:x>
      <cdr:y>0.69279</cdr:y>
    </cdr:from>
    <cdr:to>
      <cdr:x>0.29289</cdr:x>
      <cdr:y>0.72752</cdr:y>
    </cdr:to>
    <cdr:sp macro="" textlink="">
      <cdr:nvSpPr>
        <cdr:cNvPr id="7" name="CuadroTexto 1"/>
        <cdr:cNvSpPr txBox="1"/>
      </cdr:nvSpPr>
      <cdr:spPr>
        <a:xfrm xmlns:a="http://schemas.openxmlformats.org/drawingml/2006/main">
          <a:off x="1915251" y="3473646"/>
          <a:ext cx="849035" cy="17413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ES" sz="1200" dirty="0">
              <a:solidFill>
                <a:schemeClr val="tx1"/>
              </a:solidFill>
            </a:rPr>
            <a:t>619 Entidades</a:t>
          </a:r>
          <a:endParaRPr lang="es-PE" sz="1200" dirty="0">
            <a:solidFill>
              <a:schemeClr val="tx1"/>
            </a:solidFill>
          </a:endParaRPr>
        </a:p>
      </cdr:txBody>
    </cdr:sp>
  </cdr:relSizeAnchor>
  <cdr:relSizeAnchor xmlns:cdr="http://schemas.openxmlformats.org/drawingml/2006/chartDrawing">
    <cdr:from>
      <cdr:x>0.45973</cdr:x>
      <cdr:y>0.92763</cdr:y>
    </cdr:from>
    <cdr:to>
      <cdr:x>0.5497</cdr:x>
      <cdr:y>0.96237</cdr:y>
    </cdr:to>
    <cdr:sp macro="" textlink="">
      <cdr:nvSpPr>
        <cdr:cNvPr id="8" name="CuadroTexto 1"/>
        <cdr:cNvSpPr txBox="1"/>
      </cdr:nvSpPr>
      <cdr:spPr>
        <a:xfrm xmlns:a="http://schemas.openxmlformats.org/drawingml/2006/main">
          <a:off x="4338852" y="4651097"/>
          <a:ext cx="849129" cy="17418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ES" sz="1200" dirty="0">
              <a:solidFill>
                <a:schemeClr val="tx1"/>
              </a:solidFill>
            </a:rPr>
            <a:t>1120 Entidades</a:t>
          </a:r>
          <a:endParaRPr lang="es-PE" sz="1200" dirty="0">
            <a:solidFill>
              <a:schemeClr val="tx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EF528739-4978-44D5-9F7F-31BD1141D5D7}" type="datetimeFigureOut">
              <a:rPr lang="es-PE" smtClean="0"/>
              <a:t>27/11/2019</a:t>
            </a:fld>
            <a:endParaRPr lang="es-PE"/>
          </a:p>
        </p:txBody>
      </p:sp>
      <p:sp>
        <p:nvSpPr>
          <p:cNvPr id="4" name="Marcador de pie de página 3"/>
          <p:cNvSpPr>
            <a:spLocks noGrp="1"/>
          </p:cNvSpPr>
          <p:nvPr>
            <p:ph type="ftr" sz="quarter" idx="2"/>
          </p:nvPr>
        </p:nvSpPr>
        <p:spPr>
          <a:xfrm>
            <a:off x="0" y="9429751"/>
            <a:ext cx="2946400" cy="496888"/>
          </a:xfrm>
          <a:prstGeom prst="rect">
            <a:avLst/>
          </a:prstGeom>
        </p:spPr>
        <p:txBody>
          <a:bodyPr vert="horz" lIns="91440" tIns="45720" rIns="91440" bIns="45720" rtlCol="0" anchor="b"/>
          <a:lstStyle>
            <a:lvl1pPr algn="l">
              <a:defRPr sz="1200"/>
            </a:lvl1pPr>
          </a:lstStyle>
          <a:p>
            <a:endParaRPr lang="es-PE"/>
          </a:p>
        </p:txBody>
      </p:sp>
      <p:sp>
        <p:nvSpPr>
          <p:cNvPr id="5" name="Marcador de número de diapositiva 4"/>
          <p:cNvSpPr>
            <a:spLocks noGrp="1"/>
          </p:cNvSpPr>
          <p:nvPr>
            <p:ph type="sldNum" sz="quarter" idx="3"/>
          </p:nvPr>
        </p:nvSpPr>
        <p:spPr>
          <a:xfrm>
            <a:off x="3849688" y="9429751"/>
            <a:ext cx="2946400" cy="496888"/>
          </a:xfrm>
          <a:prstGeom prst="rect">
            <a:avLst/>
          </a:prstGeom>
        </p:spPr>
        <p:txBody>
          <a:bodyPr vert="horz" lIns="91440" tIns="45720" rIns="91440" bIns="45720" rtlCol="0" anchor="b"/>
          <a:lstStyle>
            <a:lvl1pPr algn="r">
              <a:defRPr sz="1200"/>
            </a:lvl1pPr>
          </a:lstStyle>
          <a:p>
            <a:fld id="{9D687DC2-0178-4D6B-AD66-ACD642CCC722}" type="slidenum">
              <a:rPr lang="es-PE" smtClean="0"/>
              <a:t>‹Nº›</a:t>
            </a:fld>
            <a:endParaRPr lang="es-PE"/>
          </a:p>
        </p:txBody>
      </p:sp>
    </p:spTree>
    <p:extLst>
      <p:ext uri="{BB962C8B-B14F-4D97-AF65-F5344CB8AC3E}">
        <p14:creationId xmlns:p14="http://schemas.microsoft.com/office/powerpoint/2010/main" val="32390054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2" y="0"/>
            <a:ext cx="2945659" cy="498056"/>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50445" y="0"/>
            <a:ext cx="2945659" cy="498056"/>
          </a:xfrm>
          <a:prstGeom prst="rect">
            <a:avLst/>
          </a:prstGeom>
        </p:spPr>
        <p:txBody>
          <a:bodyPr vert="horz" lIns="91440" tIns="45720" rIns="91440" bIns="45720" rtlCol="0"/>
          <a:lstStyle>
            <a:lvl1pPr algn="r">
              <a:defRPr sz="1200"/>
            </a:lvl1pPr>
          </a:lstStyle>
          <a:p>
            <a:fld id="{D361A53B-387D-4514-A901-1F8078C22FCB}" type="datetimeFigureOut">
              <a:rPr lang="es-ES" smtClean="0"/>
              <a:pPr/>
              <a:t>27/11/2019</a:t>
            </a:fld>
            <a:endParaRPr lang="es-ES"/>
          </a:p>
        </p:txBody>
      </p:sp>
      <p:sp>
        <p:nvSpPr>
          <p:cNvPr id="4" name="Marcador de imagen de diapositiva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2" y="9428585"/>
            <a:ext cx="2945659" cy="498055"/>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50445" y="9428585"/>
            <a:ext cx="2945659" cy="498055"/>
          </a:xfrm>
          <a:prstGeom prst="rect">
            <a:avLst/>
          </a:prstGeom>
        </p:spPr>
        <p:txBody>
          <a:bodyPr vert="horz" lIns="91440" tIns="45720" rIns="91440" bIns="45720" rtlCol="0" anchor="b"/>
          <a:lstStyle>
            <a:lvl1pPr algn="r">
              <a:defRPr sz="1200"/>
            </a:lvl1pPr>
          </a:lstStyle>
          <a:p>
            <a:fld id="{B094D591-20EE-4A28-924E-049029789356}" type="slidenum">
              <a:rPr lang="es-ES" smtClean="0"/>
              <a:pPr/>
              <a:t>‹Nº›</a:t>
            </a:fld>
            <a:endParaRPr lang="es-ES"/>
          </a:p>
        </p:txBody>
      </p:sp>
    </p:spTree>
    <p:extLst>
      <p:ext uri="{BB962C8B-B14F-4D97-AF65-F5344CB8AC3E}">
        <p14:creationId xmlns:p14="http://schemas.microsoft.com/office/powerpoint/2010/main" val="1420151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05A0B9C6-B4D7-43AA-A20F-B8C9C9D74FDF}" type="slidenum">
              <a:rPr lang="es-ES" smtClean="0">
                <a:solidFill>
                  <a:prstClr val="black"/>
                </a:solidFill>
              </a:rPr>
              <a:pPr/>
              <a:t>19</a:t>
            </a:fld>
            <a:endParaRPr lang="es-ES">
              <a:solidFill>
                <a:prstClr val="black"/>
              </a:solidFill>
            </a:endParaRPr>
          </a:p>
        </p:txBody>
      </p:sp>
    </p:spTree>
    <p:extLst>
      <p:ext uri="{BB962C8B-B14F-4D97-AF65-F5344CB8AC3E}">
        <p14:creationId xmlns:p14="http://schemas.microsoft.com/office/powerpoint/2010/main" val="1134309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05F7286-A253-4C7C-A92B-901B16BC7B56}" type="slidenum">
              <a:rPr lang="es-PE" smtClean="0">
                <a:solidFill>
                  <a:prstClr val="black"/>
                </a:solidFill>
              </a:rPr>
              <a:pPr/>
              <a:t>32</a:t>
            </a:fld>
            <a:endParaRPr lang="es-PE">
              <a:solidFill>
                <a:prstClr val="black"/>
              </a:solidFill>
            </a:endParaRPr>
          </a:p>
        </p:txBody>
      </p:sp>
    </p:spTree>
    <p:extLst>
      <p:ext uri="{BB962C8B-B14F-4D97-AF65-F5344CB8AC3E}">
        <p14:creationId xmlns:p14="http://schemas.microsoft.com/office/powerpoint/2010/main" val="3581755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05F7286-A253-4C7C-A92B-901B16BC7B56}" type="slidenum">
              <a:rPr lang="es-PE" smtClean="0">
                <a:solidFill>
                  <a:prstClr val="black"/>
                </a:solidFill>
              </a:rPr>
              <a:pPr/>
              <a:t>44</a:t>
            </a:fld>
            <a:endParaRPr lang="es-PE">
              <a:solidFill>
                <a:prstClr val="black"/>
              </a:solidFill>
            </a:endParaRPr>
          </a:p>
        </p:txBody>
      </p:sp>
    </p:spTree>
    <p:extLst>
      <p:ext uri="{BB962C8B-B14F-4D97-AF65-F5344CB8AC3E}">
        <p14:creationId xmlns:p14="http://schemas.microsoft.com/office/powerpoint/2010/main" val="2743349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05F7286-A253-4C7C-A92B-901B16BC7B56}" type="slidenum">
              <a:rPr lang="es-PE" smtClean="0">
                <a:solidFill>
                  <a:prstClr val="black"/>
                </a:solidFill>
              </a:rPr>
              <a:pPr/>
              <a:t>47</a:t>
            </a:fld>
            <a:endParaRPr lang="es-PE">
              <a:solidFill>
                <a:prstClr val="black"/>
              </a:solidFill>
            </a:endParaRPr>
          </a:p>
        </p:txBody>
      </p:sp>
    </p:spTree>
    <p:extLst>
      <p:ext uri="{BB962C8B-B14F-4D97-AF65-F5344CB8AC3E}">
        <p14:creationId xmlns:p14="http://schemas.microsoft.com/office/powerpoint/2010/main" val="4040549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05F7286-A253-4C7C-A92B-901B16BC7B56}" type="slidenum">
              <a:rPr lang="es-PE" smtClean="0">
                <a:solidFill>
                  <a:prstClr val="black"/>
                </a:solidFill>
              </a:rPr>
              <a:pPr/>
              <a:t>48</a:t>
            </a:fld>
            <a:endParaRPr lang="es-PE">
              <a:solidFill>
                <a:prstClr val="black"/>
              </a:solidFill>
            </a:endParaRPr>
          </a:p>
        </p:txBody>
      </p:sp>
    </p:spTree>
    <p:extLst>
      <p:ext uri="{BB962C8B-B14F-4D97-AF65-F5344CB8AC3E}">
        <p14:creationId xmlns:p14="http://schemas.microsoft.com/office/powerpoint/2010/main" val="1473984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05F7286-A253-4C7C-A92B-901B16BC7B56}" type="slidenum">
              <a:rPr lang="es-PE" smtClean="0">
                <a:solidFill>
                  <a:prstClr val="black"/>
                </a:solidFill>
              </a:rPr>
              <a:pPr/>
              <a:t>49</a:t>
            </a:fld>
            <a:endParaRPr lang="es-PE">
              <a:solidFill>
                <a:prstClr val="black"/>
              </a:solidFill>
            </a:endParaRPr>
          </a:p>
        </p:txBody>
      </p:sp>
    </p:spTree>
    <p:extLst>
      <p:ext uri="{BB962C8B-B14F-4D97-AF65-F5344CB8AC3E}">
        <p14:creationId xmlns:p14="http://schemas.microsoft.com/office/powerpoint/2010/main" val="2873635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05F7286-A253-4C7C-A92B-901B16BC7B56}" type="slidenum">
              <a:rPr lang="es-PE" smtClean="0">
                <a:solidFill>
                  <a:prstClr val="black"/>
                </a:solidFill>
              </a:rPr>
              <a:pPr/>
              <a:t>50</a:t>
            </a:fld>
            <a:endParaRPr lang="es-PE">
              <a:solidFill>
                <a:prstClr val="black"/>
              </a:solidFill>
            </a:endParaRPr>
          </a:p>
        </p:txBody>
      </p:sp>
    </p:spTree>
    <p:extLst>
      <p:ext uri="{BB962C8B-B14F-4D97-AF65-F5344CB8AC3E}">
        <p14:creationId xmlns:p14="http://schemas.microsoft.com/office/powerpoint/2010/main" val="12666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05F7286-A253-4C7C-A92B-901B16BC7B56}" type="slidenum">
              <a:rPr lang="es-PE" smtClean="0">
                <a:solidFill>
                  <a:prstClr val="black"/>
                </a:solidFill>
              </a:rPr>
              <a:pPr/>
              <a:t>51</a:t>
            </a:fld>
            <a:endParaRPr lang="es-PE">
              <a:solidFill>
                <a:prstClr val="black"/>
              </a:solidFill>
            </a:endParaRPr>
          </a:p>
        </p:txBody>
      </p:sp>
    </p:spTree>
    <p:extLst>
      <p:ext uri="{BB962C8B-B14F-4D97-AF65-F5344CB8AC3E}">
        <p14:creationId xmlns:p14="http://schemas.microsoft.com/office/powerpoint/2010/main" val="3085487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05F7286-A253-4C7C-A92B-901B16BC7B56}" type="slidenum">
              <a:rPr lang="es-PE" smtClean="0">
                <a:solidFill>
                  <a:prstClr val="black"/>
                </a:solidFill>
              </a:rPr>
              <a:pPr/>
              <a:t>53</a:t>
            </a:fld>
            <a:endParaRPr lang="es-PE">
              <a:solidFill>
                <a:prstClr val="black"/>
              </a:solidFill>
            </a:endParaRPr>
          </a:p>
        </p:txBody>
      </p:sp>
    </p:spTree>
    <p:extLst>
      <p:ext uri="{BB962C8B-B14F-4D97-AF65-F5344CB8AC3E}">
        <p14:creationId xmlns:p14="http://schemas.microsoft.com/office/powerpoint/2010/main" val="1793869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05F7286-A253-4C7C-A92B-901B16BC7B56}" type="slidenum">
              <a:rPr lang="es-PE" smtClean="0">
                <a:solidFill>
                  <a:prstClr val="black"/>
                </a:solidFill>
              </a:rPr>
              <a:pPr/>
              <a:t>54</a:t>
            </a:fld>
            <a:endParaRPr lang="es-PE">
              <a:solidFill>
                <a:prstClr val="black"/>
              </a:solidFill>
            </a:endParaRPr>
          </a:p>
        </p:txBody>
      </p:sp>
    </p:spTree>
    <p:extLst>
      <p:ext uri="{BB962C8B-B14F-4D97-AF65-F5344CB8AC3E}">
        <p14:creationId xmlns:p14="http://schemas.microsoft.com/office/powerpoint/2010/main" val="2058380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05F7286-A253-4C7C-A92B-901B16BC7B56}" type="slidenum">
              <a:rPr lang="es-PE" smtClean="0">
                <a:solidFill>
                  <a:prstClr val="black"/>
                </a:solidFill>
              </a:rPr>
              <a:pPr/>
              <a:t>55</a:t>
            </a:fld>
            <a:endParaRPr lang="es-PE">
              <a:solidFill>
                <a:prstClr val="black"/>
              </a:solidFill>
            </a:endParaRPr>
          </a:p>
        </p:txBody>
      </p:sp>
    </p:spTree>
    <p:extLst>
      <p:ext uri="{BB962C8B-B14F-4D97-AF65-F5344CB8AC3E}">
        <p14:creationId xmlns:p14="http://schemas.microsoft.com/office/powerpoint/2010/main" val="3354833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05F7286-A253-4C7C-A92B-901B16BC7B56}" type="slidenum">
              <a:rPr lang="es-PE" smtClean="0">
                <a:solidFill>
                  <a:prstClr val="black"/>
                </a:solidFill>
              </a:rPr>
              <a:pPr/>
              <a:t>24</a:t>
            </a:fld>
            <a:endParaRPr lang="es-PE">
              <a:solidFill>
                <a:prstClr val="black"/>
              </a:solidFill>
            </a:endParaRPr>
          </a:p>
        </p:txBody>
      </p:sp>
    </p:spTree>
    <p:extLst>
      <p:ext uri="{BB962C8B-B14F-4D97-AF65-F5344CB8AC3E}">
        <p14:creationId xmlns:p14="http://schemas.microsoft.com/office/powerpoint/2010/main" val="1502832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05F7286-A253-4C7C-A92B-901B16BC7B56}" type="slidenum">
              <a:rPr lang="es-PE" smtClean="0">
                <a:solidFill>
                  <a:prstClr val="black"/>
                </a:solidFill>
              </a:rPr>
              <a:pPr/>
              <a:t>56</a:t>
            </a:fld>
            <a:endParaRPr lang="es-PE">
              <a:solidFill>
                <a:prstClr val="black"/>
              </a:solidFill>
            </a:endParaRPr>
          </a:p>
        </p:txBody>
      </p:sp>
    </p:spTree>
    <p:extLst>
      <p:ext uri="{BB962C8B-B14F-4D97-AF65-F5344CB8AC3E}">
        <p14:creationId xmlns:p14="http://schemas.microsoft.com/office/powerpoint/2010/main" val="14933234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05F7286-A253-4C7C-A92B-901B16BC7B56}" type="slidenum">
              <a:rPr lang="es-PE" smtClean="0">
                <a:solidFill>
                  <a:prstClr val="black"/>
                </a:solidFill>
              </a:rPr>
              <a:pPr/>
              <a:t>58</a:t>
            </a:fld>
            <a:endParaRPr lang="es-PE">
              <a:solidFill>
                <a:prstClr val="black"/>
              </a:solidFill>
            </a:endParaRPr>
          </a:p>
        </p:txBody>
      </p:sp>
    </p:spTree>
    <p:extLst>
      <p:ext uri="{BB962C8B-B14F-4D97-AF65-F5344CB8AC3E}">
        <p14:creationId xmlns:p14="http://schemas.microsoft.com/office/powerpoint/2010/main" val="1240766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05F7286-A253-4C7C-A92B-901B16BC7B56}" type="slidenum">
              <a:rPr lang="es-PE" smtClean="0">
                <a:solidFill>
                  <a:prstClr val="black"/>
                </a:solidFill>
              </a:rPr>
              <a:pPr/>
              <a:t>59</a:t>
            </a:fld>
            <a:endParaRPr lang="es-PE">
              <a:solidFill>
                <a:prstClr val="black"/>
              </a:solidFill>
            </a:endParaRPr>
          </a:p>
        </p:txBody>
      </p:sp>
    </p:spTree>
    <p:extLst>
      <p:ext uri="{BB962C8B-B14F-4D97-AF65-F5344CB8AC3E}">
        <p14:creationId xmlns:p14="http://schemas.microsoft.com/office/powerpoint/2010/main" val="21234726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05F7286-A253-4C7C-A92B-901B16BC7B56}" type="slidenum">
              <a:rPr lang="es-PE" smtClean="0">
                <a:solidFill>
                  <a:prstClr val="black"/>
                </a:solidFill>
              </a:rPr>
              <a:pPr/>
              <a:t>60</a:t>
            </a:fld>
            <a:endParaRPr lang="es-PE">
              <a:solidFill>
                <a:prstClr val="black"/>
              </a:solidFill>
            </a:endParaRPr>
          </a:p>
        </p:txBody>
      </p:sp>
    </p:spTree>
    <p:extLst>
      <p:ext uri="{BB962C8B-B14F-4D97-AF65-F5344CB8AC3E}">
        <p14:creationId xmlns:p14="http://schemas.microsoft.com/office/powerpoint/2010/main" val="25727003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05F7286-A253-4C7C-A92B-901B16BC7B56}" type="slidenum">
              <a:rPr lang="es-PE" smtClean="0">
                <a:solidFill>
                  <a:prstClr val="black"/>
                </a:solidFill>
              </a:rPr>
              <a:pPr/>
              <a:t>62</a:t>
            </a:fld>
            <a:endParaRPr lang="es-PE">
              <a:solidFill>
                <a:prstClr val="black"/>
              </a:solidFill>
            </a:endParaRPr>
          </a:p>
        </p:txBody>
      </p:sp>
    </p:spTree>
    <p:extLst>
      <p:ext uri="{BB962C8B-B14F-4D97-AF65-F5344CB8AC3E}">
        <p14:creationId xmlns:p14="http://schemas.microsoft.com/office/powerpoint/2010/main" val="13204403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05F7286-A253-4C7C-A92B-901B16BC7B56}" type="slidenum">
              <a:rPr lang="es-PE" smtClean="0">
                <a:solidFill>
                  <a:prstClr val="black"/>
                </a:solidFill>
              </a:rPr>
              <a:pPr/>
              <a:t>64</a:t>
            </a:fld>
            <a:endParaRPr lang="es-PE">
              <a:solidFill>
                <a:prstClr val="black"/>
              </a:solidFill>
            </a:endParaRPr>
          </a:p>
        </p:txBody>
      </p:sp>
    </p:spTree>
    <p:extLst>
      <p:ext uri="{BB962C8B-B14F-4D97-AF65-F5344CB8AC3E}">
        <p14:creationId xmlns:p14="http://schemas.microsoft.com/office/powerpoint/2010/main" val="581189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05F7286-A253-4C7C-A92B-901B16BC7B56}" type="slidenum">
              <a:rPr lang="es-PE" smtClean="0">
                <a:solidFill>
                  <a:prstClr val="black"/>
                </a:solidFill>
              </a:rPr>
              <a:pPr/>
              <a:t>65</a:t>
            </a:fld>
            <a:endParaRPr lang="es-PE">
              <a:solidFill>
                <a:prstClr val="black"/>
              </a:solidFill>
            </a:endParaRPr>
          </a:p>
        </p:txBody>
      </p:sp>
    </p:spTree>
    <p:extLst>
      <p:ext uri="{BB962C8B-B14F-4D97-AF65-F5344CB8AC3E}">
        <p14:creationId xmlns:p14="http://schemas.microsoft.com/office/powerpoint/2010/main" val="962576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05F7286-A253-4C7C-A92B-901B16BC7B56}" type="slidenum">
              <a:rPr lang="es-PE" smtClean="0">
                <a:solidFill>
                  <a:prstClr val="black"/>
                </a:solidFill>
              </a:rPr>
              <a:pPr/>
              <a:t>67</a:t>
            </a:fld>
            <a:endParaRPr lang="es-PE">
              <a:solidFill>
                <a:prstClr val="black"/>
              </a:solidFill>
            </a:endParaRPr>
          </a:p>
        </p:txBody>
      </p:sp>
    </p:spTree>
    <p:extLst>
      <p:ext uri="{BB962C8B-B14F-4D97-AF65-F5344CB8AC3E}">
        <p14:creationId xmlns:p14="http://schemas.microsoft.com/office/powerpoint/2010/main" val="3175285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05F7286-A253-4C7C-A92B-901B16BC7B56}" type="slidenum">
              <a:rPr lang="es-PE" smtClean="0">
                <a:solidFill>
                  <a:prstClr val="black"/>
                </a:solidFill>
              </a:rPr>
              <a:pPr/>
              <a:t>25</a:t>
            </a:fld>
            <a:endParaRPr lang="es-PE">
              <a:solidFill>
                <a:prstClr val="black"/>
              </a:solidFill>
            </a:endParaRPr>
          </a:p>
        </p:txBody>
      </p:sp>
    </p:spTree>
    <p:extLst>
      <p:ext uri="{BB962C8B-B14F-4D97-AF65-F5344CB8AC3E}">
        <p14:creationId xmlns:p14="http://schemas.microsoft.com/office/powerpoint/2010/main" val="13999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05F7286-A253-4C7C-A92B-901B16BC7B56}" type="slidenum">
              <a:rPr lang="es-PE" smtClean="0">
                <a:solidFill>
                  <a:prstClr val="black"/>
                </a:solidFill>
              </a:rPr>
              <a:pPr/>
              <a:t>26</a:t>
            </a:fld>
            <a:endParaRPr lang="es-PE">
              <a:solidFill>
                <a:prstClr val="black"/>
              </a:solidFill>
            </a:endParaRPr>
          </a:p>
        </p:txBody>
      </p:sp>
    </p:spTree>
    <p:extLst>
      <p:ext uri="{BB962C8B-B14F-4D97-AF65-F5344CB8AC3E}">
        <p14:creationId xmlns:p14="http://schemas.microsoft.com/office/powerpoint/2010/main" val="2713218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05F7286-A253-4C7C-A92B-901B16BC7B56}" type="slidenum">
              <a:rPr lang="es-PE" smtClean="0">
                <a:solidFill>
                  <a:prstClr val="black"/>
                </a:solidFill>
              </a:rPr>
              <a:pPr/>
              <a:t>27</a:t>
            </a:fld>
            <a:endParaRPr lang="es-PE">
              <a:solidFill>
                <a:prstClr val="black"/>
              </a:solidFill>
            </a:endParaRPr>
          </a:p>
        </p:txBody>
      </p:sp>
    </p:spTree>
    <p:extLst>
      <p:ext uri="{BB962C8B-B14F-4D97-AF65-F5344CB8AC3E}">
        <p14:creationId xmlns:p14="http://schemas.microsoft.com/office/powerpoint/2010/main" val="182523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05F7286-A253-4C7C-A92B-901B16BC7B56}" type="slidenum">
              <a:rPr lang="es-PE" smtClean="0">
                <a:solidFill>
                  <a:prstClr val="black"/>
                </a:solidFill>
              </a:rPr>
              <a:pPr/>
              <a:t>28</a:t>
            </a:fld>
            <a:endParaRPr lang="es-PE">
              <a:solidFill>
                <a:prstClr val="black"/>
              </a:solidFill>
            </a:endParaRPr>
          </a:p>
        </p:txBody>
      </p:sp>
    </p:spTree>
    <p:extLst>
      <p:ext uri="{BB962C8B-B14F-4D97-AF65-F5344CB8AC3E}">
        <p14:creationId xmlns:p14="http://schemas.microsoft.com/office/powerpoint/2010/main" val="2967525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05F7286-A253-4C7C-A92B-901B16BC7B56}" type="slidenum">
              <a:rPr lang="es-PE" smtClean="0">
                <a:solidFill>
                  <a:prstClr val="black"/>
                </a:solidFill>
              </a:rPr>
              <a:pPr/>
              <a:t>29</a:t>
            </a:fld>
            <a:endParaRPr lang="es-PE">
              <a:solidFill>
                <a:prstClr val="black"/>
              </a:solidFill>
            </a:endParaRPr>
          </a:p>
        </p:txBody>
      </p:sp>
    </p:spTree>
    <p:extLst>
      <p:ext uri="{BB962C8B-B14F-4D97-AF65-F5344CB8AC3E}">
        <p14:creationId xmlns:p14="http://schemas.microsoft.com/office/powerpoint/2010/main" val="2642786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05F7286-A253-4C7C-A92B-901B16BC7B56}" type="slidenum">
              <a:rPr lang="es-PE" smtClean="0">
                <a:solidFill>
                  <a:prstClr val="black"/>
                </a:solidFill>
              </a:rPr>
              <a:pPr/>
              <a:t>30</a:t>
            </a:fld>
            <a:endParaRPr lang="es-PE">
              <a:solidFill>
                <a:prstClr val="black"/>
              </a:solidFill>
            </a:endParaRPr>
          </a:p>
        </p:txBody>
      </p:sp>
    </p:spTree>
    <p:extLst>
      <p:ext uri="{BB962C8B-B14F-4D97-AF65-F5344CB8AC3E}">
        <p14:creationId xmlns:p14="http://schemas.microsoft.com/office/powerpoint/2010/main" val="3503062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05F7286-A253-4C7C-A92B-901B16BC7B56}" type="slidenum">
              <a:rPr lang="es-PE" smtClean="0">
                <a:solidFill>
                  <a:prstClr val="black"/>
                </a:solidFill>
              </a:rPr>
              <a:pPr/>
              <a:t>31</a:t>
            </a:fld>
            <a:endParaRPr lang="es-PE">
              <a:solidFill>
                <a:prstClr val="black"/>
              </a:solidFill>
            </a:endParaRPr>
          </a:p>
        </p:txBody>
      </p:sp>
    </p:spTree>
    <p:extLst>
      <p:ext uri="{BB962C8B-B14F-4D97-AF65-F5344CB8AC3E}">
        <p14:creationId xmlns:p14="http://schemas.microsoft.com/office/powerpoint/2010/main" val="234465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8F250D8E-BDD5-4FCA-AF65-5D7D467B81A5}" type="datetimeFigureOut">
              <a:rPr lang="es-ES" smtClean="0"/>
              <a:pPr/>
              <a:t>27/11/2019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4926022-19DB-4A30-B559-6D94506F9994}" type="slidenum">
              <a:rPr lang="es-ES" smtClean="0"/>
              <a:pPr/>
              <a:t>‹Nº›</a:t>
            </a:fld>
            <a:endParaRPr lang="es-ES"/>
          </a:p>
        </p:txBody>
      </p:sp>
    </p:spTree>
    <p:extLst>
      <p:ext uri="{BB962C8B-B14F-4D97-AF65-F5344CB8AC3E}">
        <p14:creationId xmlns:p14="http://schemas.microsoft.com/office/powerpoint/2010/main" val="1098439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F250D8E-BDD5-4FCA-AF65-5D7D467B81A5}" type="datetimeFigureOut">
              <a:rPr lang="es-ES" smtClean="0"/>
              <a:pPr/>
              <a:t>27/11/2019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4926022-19DB-4A30-B559-6D94506F9994}" type="slidenum">
              <a:rPr lang="es-ES" smtClean="0"/>
              <a:pPr/>
              <a:t>‹Nº›</a:t>
            </a:fld>
            <a:endParaRPr lang="es-ES"/>
          </a:p>
        </p:txBody>
      </p:sp>
    </p:spTree>
    <p:extLst>
      <p:ext uri="{BB962C8B-B14F-4D97-AF65-F5344CB8AC3E}">
        <p14:creationId xmlns:p14="http://schemas.microsoft.com/office/powerpoint/2010/main" val="1929817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F250D8E-BDD5-4FCA-AF65-5D7D467B81A5}" type="datetimeFigureOut">
              <a:rPr lang="es-ES" smtClean="0"/>
              <a:pPr/>
              <a:t>27/11/2019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4926022-19DB-4A30-B559-6D94506F9994}" type="slidenum">
              <a:rPr lang="es-ES" smtClean="0"/>
              <a:pPr/>
              <a:t>‹Nº›</a:t>
            </a:fld>
            <a:endParaRPr lang="es-ES"/>
          </a:p>
        </p:txBody>
      </p:sp>
    </p:spTree>
    <p:extLst>
      <p:ext uri="{BB962C8B-B14F-4D97-AF65-F5344CB8AC3E}">
        <p14:creationId xmlns:p14="http://schemas.microsoft.com/office/powerpoint/2010/main" val="2490553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892"/>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9"/>
            <a:ext cx="6858000" cy="1655762"/>
          </a:xfrm>
        </p:spPr>
        <p:txBody>
          <a:bodyPr/>
          <a:lstStyle>
            <a:lvl1pPr marL="0" indent="0" algn="ctr">
              <a:buNone/>
              <a:defRPr sz="2357"/>
            </a:lvl1pPr>
            <a:lvl2pPr marL="448970" indent="0" algn="ctr">
              <a:buNone/>
              <a:defRPr sz="1964"/>
            </a:lvl2pPr>
            <a:lvl3pPr marL="897941" indent="0" algn="ctr">
              <a:buNone/>
              <a:defRPr sz="1768"/>
            </a:lvl3pPr>
            <a:lvl4pPr marL="1346911" indent="0" algn="ctr">
              <a:buNone/>
              <a:defRPr sz="1571"/>
            </a:lvl4pPr>
            <a:lvl5pPr marL="1795882" indent="0" algn="ctr">
              <a:buNone/>
              <a:defRPr sz="1571"/>
            </a:lvl5pPr>
            <a:lvl6pPr marL="2244852" indent="0" algn="ctr">
              <a:buNone/>
              <a:defRPr sz="1571"/>
            </a:lvl6pPr>
            <a:lvl7pPr marL="2693822" indent="0" algn="ctr">
              <a:buNone/>
              <a:defRPr sz="1571"/>
            </a:lvl7pPr>
            <a:lvl8pPr marL="3142793" indent="0" algn="ctr">
              <a:buNone/>
              <a:defRPr sz="1571"/>
            </a:lvl8pPr>
            <a:lvl9pPr marL="3591763" indent="0" algn="ctr">
              <a:buNone/>
              <a:defRPr sz="1571"/>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628650" y="6356352"/>
            <a:ext cx="2057400" cy="365125"/>
          </a:xfrm>
          <a:prstGeom prst="rect">
            <a:avLst/>
          </a:prstGeom>
        </p:spPr>
        <p:txBody>
          <a:bodyPr/>
          <a:lstStyle/>
          <a:p>
            <a:pPr eaLnBrk="0" fontAlgn="base" hangingPunct="0">
              <a:spcBef>
                <a:spcPct val="0"/>
              </a:spcBef>
              <a:spcAft>
                <a:spcPct val="0"/>
              </a:spcAft>
            </a:pPr>
            <a:fld id="{2B46B86D-1AAE-4195-A06E-E8FEF04D5022}" type="datetimeFigureOut">
              <a:rPr lang="es-PE" smtClean="0">
                <a:solidFill>
                  <a:prstClr val="black">
                    <a:tint val="75000"/>
                  </a:prstClr>
                </a:solidFill>
              </a:rPr>
              <a:pPr eaLnBrk="0" fontAlgn="base" hangingPunct="0">
                <a:spcBef>
                  <a:spcPct val="0"/>
                </a:spcBef>
                <a:spcAft>
                  <a:spcPct val="0"/>
                </a:spcAft>
              </a:pPr>
              <a:t>27/11/2019</a:t>
            </a:fld>
            <a:endParaRPr lang="es-PE">
              <a:solidFill>
                <a:prstClr val="black">
                  <a:tint val="75000"/>
                </a:prstClr>
              </a:solidFill>
            </a:endParaRPr>
          </a:p>
        </p:txBody>
      </p:sp>
      <p:sp>
        <p:nvSpPr>
          <p:cNvPr id="5" name="Footer Placeholder 4"/>
          <p:cNvSpPr>
            <a:spLocks noGrp="1"/>
          </p:cNvSpPr>
          <p:nvPr>
            <p:ph type="ftr" sz="quarter" idx="11"/>
          </p:nvPr>
        </p:nvSpPr>
        <p:spPr>
          <a:xfrm>
            <a:off x="3028950" y="6356352"/>
            <a:ext cx="3086100" cy="365125"/>
          </a:xfrm>
          <a:prstGeom prst="rect">
            <a:avLst/>
          </a:prstGeom>
        </p:spPr>
        <p:txBody>
          <a:bodyPr/>
          <a:lstStyle/>
          <a:p>
            <a:pPr eaLnBrk="0" fontAlgn="base" hangingPunct="0">
              <a:spcBef>
                <a:spcPct val="0"/>
              </a:spcBef>
              <a:spcAft>
                <a:spcPct val="0"/>
              </a:spcAft>
            </a:pPr>
            <a:endParaRPr lang="es-PE">
              <a:solidFill>
                <a:prstClr val="black">
                  <a:tint val="75000"/>
                </a:prstClr>
              </a:solidFill>
            </a:endParaRPr>
          </a:p>
        </p:txBody>
      </p:sp>
      <p:sp>
        <p:nvSpPr>
          <p:cNvPr id="6" name="Slide Number Placeholder 5"/>
          <p:cNvSpPr>
            <a:spLocks noGrp="1"/>
          </p:cNvSpPr>
          <p:nvPr>
            <p:ph type="sldNum" sz="quarter" idx="12"/>
          </p:nvPr>
        </p:nvSpPr>
        <p:spPr>
          <a:xfrm>
            <a:off x="6457950" y="6356352"/>
            <a:ext cx="2057400" cy="365125"/>
          </a:xfrm>
          <a:prstGeom prst="rect">
            <a:avLst/>
          </a:prstGeom>
        </p:spPr>
        <p:txBody>
          <a:bodyPr/>
          <a:lstStyle/>
          <a:p>
            <a:pPr eaLnBrk="0" fontAlgn="base" hangingPunct="0">
              <a:spcBef>
                <a:spcPct val="0"/>
              </a:spcBef>
              <a:spcAft>
                <a:spcPct val="0"/>
              </a:spcAft>
            </a:pPr>
            <a:fld id="{E5B581D5-CCA8-4840-8ABD-6D304A8EC09F}" type="slidenum">
              <a:rPr lang="es-PE" smtClean="0">
                <a:solidFill>
                  <a:prstClr val="black">
                    <a:tint val="75000"/>
                  </a:prstClr>
                </a:solidFill>
              </a:rPr>
              <a:pPr eaLnBrk="0" fontAlgn="base" hangingPunct="0">
                <a:spcBef>
                  <a:spcPct val="0"/>
                </a:spcBef>
                <a:spcAft>
                  <a:spcPct val="0"/>
                </a:spcAft>
              </a:pPr>
              <a:t>‹Nº›</a:t>
            </a:fld>
            <a:endParaRPr lang="es-PE">
              <a:solidFill>
                <a:prstClr val="black">
                  <a:tint val="75000"/>
                </a:prstClr>
              </a:solidFill>
            </a:endParaRPr>
          </a:p>
        </p:txBody>
      </p:sp>
    </p:spTree>
    <p:extLst>
      <p:ext uri="{BB962C8B-B14F-4D97-AF65-F5344CB8AC3E}">
        <p14:creationId xmlns:p14="http://schemas.microsoft.com/office/powerpoint/2010/main" val="441301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628650" y="6356352"/>
            <a:ext cx="2057400" cy="365125"/>
          </a:xfrm>
          <a:prstGeom prst="rect">
            <a:avLst/>
          </a:prstGeom>
        </p:spPr>
        <p:txBody>
          <a:bodyPr/>
          <a:lstStyle/>
          <a:p>
            <a:pPr eaLnBrk="0" fontAlgn="base" hangingPunct="0">
              <a:spcBef>
                <a:spcPct val="0"/>
              </a:spcBef>
              <a:spcAft>
                <a:spcPct val="0"/>
              </a:spcAft>
            </a:pPr>
            <a:fld id="{2B46B86D-1AAE-4195-A06E-E8FEF04D5022}" type="datetimeFigureOut">
              <a:rPr lang="es-PE" smtClean="0">
                <a:solidFill>
                  <a:prstClr val="black">
                    <a:tint val="75000"/>
                  </a:prstClr>
                </a:solidFill>
              </a:rPr>
              <a:pPr eaLnBrk="0" fontAlgn="base" hangingPunct="0">
                <a:spcBef>
                  <a:spcPct val="0"/>
                </a:spcBef>
                <a:spcAft>
                  <a:spcPct val="0"/>
                </a:spcAft>
              </a:pPr>
              <a:t>27/11/2019</a:t>
            </a:fld>
            <a:endParaRPr lang="es-PE">
              <a:solidFill>
                <a:prstClr val="black">
                  <a:tint val="75000"/>
                </a:prstClr>
              </a:solidFill>
            </a:endParaRPr>
          </a:p>
        </p:txBody>
      </p:sp>
      <p:sp>
        <p:nvSpPr>
          <p:cNvPr id="5" name="Footer Placeholder 4"/>
          <p:cNvSpPr>
            <a:spLocks noGrp="1"/>
          </p:cNvSpPr>
          <p:nvPr>
            <p:ph type="ftr" sz="quarter" idx="11"/>
          </p:nvPr>
        </p:nvSpPr>
        <p:spPr>
          <a:xfrm>
            <a:off x="3028950" y="6356352"/>
            <a:ext cx="3086100" cy="365125"/>
          </a:xfrm>
          <a:prstGeom prst="rect">
            <a:avLst/>
          </a:prstGeom>
        </p:spPr>
        <p:txBody>
          <a:bodyPr/>
          <a:lstStyle/>
          <a:p>
            <a:pPr eaLnBrk="0" fontAlgn="base" hangingPunct="0">
              <a:spcBef>
                <a:spcPct val="0"/>
              </a:spcBef>
              <a:spcAft>
                <a:spcPct val="0"/>
              </a:spcAft>
            </a:pPr>
            <a:endParaRPr lang="es-PE">
              <a:solidFill>
                <a:prstClr val="black">
                  <a:tint val="75000"/>
                </a:prstClr>
              </a:solidFill>
            </a:endParaRPr>
          </a:p>
        </p:txBody>
      </p:sp>
      <p:sp>
        <p:nvSpPr>
          <p:cNvPr id="6" name="Slide Number Placeholder 5"/>
          <p:cNvSpPr>
            <a:spLocks noGrp="1"/>
          </p:cNvSpPr>
          <p:nvPr>
            <p:ph type="sldNum" sz="quarter" idx="12"/>
          </p:nvPr>
        </p:nvSpPr>
        <p:spPr>
          <a:xfrm>
            <a:off x="6457950" y="6356352"/>
            <a:ext cx="2057400" cy="365125"/>
          </a:xfrm>
          <a:prstGeom prst="rect">
            <a:avLst/>
          </a:prstGeom>
        </p:spPr>
        <p:txBody>
          <a:bodyPr/>
          <a:lstStyle/>
          <a:p>
            <a:pPr eaLnBrk="0" fontAlgn="base" hangingPunct="0">
              <a:spcBef>
                <a:spcPct val="0"/>
              </a:spcBef>
              <a:spcAft>
                <a:spcPct val="0"/>
              </a:spcAft>
            </a:pPr>
            <a:fld id="{E5B581D5-CCA8-4840-8ABD-6D304A8EC09F}" type="slidenum">
              <a:rPr lang="es-PE" smtClean="0">
                <a:solidFill>
                  <a:prstClr val="black">
                    <a:tint val="75000"/>
                  </a:prstClr>
                </a:solidFill>
              </a:rPr>
              <a:pPr eaLnBrk="0" fontAlgn="base" hangingPunct="0">
                <a:spcBef>
                  <a:spcPct val="0"/>
                </a:spcBef>
                <a:spcAft>
                  <a:spcPct val="0"/>
                </a:spcAft>
              </a:pPr>
              <a:t>‹Nº›</a:t>
            </a:fld>
            <a:endParaRPr lang="es-PE">
              <a:solidFill>
                <a:prstClr val="black">
                  <a:tint val="75000"/>
                </a:prstClr>
              </a:solidFill>
            </a:endParaRPr>
          </a:p>
        </p:txBody>
      </p:sp>
    </p:spTree>
    <p:extLst>
      <p:ext uri="{BB962C8B-B14F-4D97-AF65-F5344CB8AC3E}">
        <p14:creationId xmlns:p14="http://schemas.microsoft.com/office/powerpoint/2010/main" val="2629702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5892"/>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357">
                <a:solidFill>
                  <a:schemeClr val="tx1"/>
                </a:solidFill>
              </a:defRPr>
            </a:lvl1pPr>
            <a:lvl2pPr marL="448970" indent="0">
              <a:buNone/>
              <a:defRPr sz="1964">
                <a:solidFill>
                  <a:schemeClr val="tx1">
                    <a:tint val="75000"/>
                  </a:schemeClr>
                </a:solidFill>
              </a:defRPr>
            </a:lvl2pPr>
            <a:lvl3pPr marL="897941" indent="0">
              <a:buNone/>
              <a:defRPr sz="1768">
                <a:solidFill>
                  <a:schemeClr val="tx1">
                    <a:tint val="75000"/>
                  </a:schemeClr>
                </a:solidFill>
              </a:defRPr>
            </a:lvl3pPr>
            <a:lvl4pPr marL="1346911" indent="0">
              <a:buNone/>
              <a:defRPr sz="1571">
                <a:solidFill>
                  <a:schemeClr val="tx1">
                    <a:tint val="75000"/>
                  </a:schemeClr>
                </a:solidFill>
              </a:defRPr>
            </a:lvl4pPr>
            <a:lvl5pPr marL="1795882" indent="0">
              <a:buNone/>
              <a:defRPr sz="1571">
                <a:solidFill>
                  <a:schemeClr val="tx1">
                    <a:tint val="75000"/>
                  </a:schemeClr>
                </a:solidFill>
              </a:defRPr>
            </a:lvl5pPr>
            <a:lvl6pPr marL="2244852" indent="0">
              <a:buNone/>
              <a:defRPr sz="1571">
                <a:solidFill>
                  <a:schemeClr val="tx1">
                    <a:tint val="75000"/>
                  </a:schemeClr>
                </a:solidFill>
              </a:defRPr>
            </a:lvl6pPr>
            <a:lvl7pPr marL="2693822" indent="0">
              <a:buNone/>
              <a:defRPr sz="1571">
                <a:solidFill>
                  <a:schemeClr val="tx1">
                    <a:tint val="75000"/>
                  </a:schemeClr>
                </a:solidFill>
              </a:defRPr>
            </a:lvl7pPr>
            <a:lvl8pPr marL="3142793" indent="0">
              <a:buNone/>
              <a:defRPr sz="1571">
                <a:solidFill>
                  <a:schemeClr val="tx1">
                    <a:tint val="75000"/>
                  </a:schemeClr>
                </a:solidFill>
              </a:defRPr>
            </a:lvl8pPr>
            <a:lvl9pPr marL="3591763" indent="0">
              <a:buNone/>
              <a:defRPr sz="1571">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a:xfrm>
            <a:off x="628650" y="6356352"/>
            <a:ext cx="2057400" cy="365125"/>
          </a:xfrm>
          <a:prstGeom prst="rect">
            <a:avLst/>
          </a:prstGeom>
        </p:spPr>
        <p:txBody>
          <a:bodyPr/>
          <a:lstStyle/>
          <a:p>
            <a:pPr eaLnBrk="0" fontAlgn="base" hangingPunct="0">
              <a:spcBef>
                <a:spcPct val="0"/>
              </a:spcBef>
              <a:spcAft>
                <a:spcPct val="0"/>
              </a:spcAft>
            </a:pPr>
            <a:fld id="{2B46B86D-1AAE-4195-A06E-E8FEF04D5022}" type="datetimeFigureOut">
              <a:rPr lang="es-PE" smtClean="0">
                <a:solidFill>
                  <a:prstClr val="black">
                    <a:tint val="75000"/>
                  </a:prstClr>
                </a:solidFill>
              </a:rPr>
              <a:pPr eaLnBrk="0" fontAlgn="base" hangingPunct="0">
                <a:spcBef>
                  <a:spcPct val="0"/>
                </a:spcBef>
                <a:spcAft>
                  <a:spcPct val="0"/>
                </a:spcAft>
              </a:pPr>
              <a:t>27/11/2019</a:t>
            </a:fld>
            <a:endParaRPr lang="es-PE">
              <a:solidFill>
                <a:prstClr val="black">
                  <a:tint val="75000"/>
                </a:prstClr>
              </a:solidFill>
            </a:endParaRPr>
          </a:p>
        </p:txBody>
      </p:sp>
      <p:sp>
        <p:nvSpPr>
          <p:cNvPr id="5" name="Footer Placeholder 4"/>
          <p:cNvSpPr>
            <a:spLocks noGrp="1"/>
          </p:cNvSpPr>
          <p:nvPr>
            <p:ph type="ftr" sz="quarter" idx="11"/>
          </p:nvPr>
        </p:nvSpPr>
        <p:spPr>
          <a:xfrm>
            <a:off x="3028950" y="6356352"/>
            <a:ext cx="3086100" cy="365125"/>
          </a:xfrm>
          <a:prstGeom prst="rect">
            <a:avLst/>
          </a:prstGeom>
        </p:spPr>
        <p:txBody>
          <a:bodyPr/>
          <a:lstStyle/>
          <a:p>
            <a:pPr eaLnBrk="0" fontAlgn="base" hangingPunct="0">
              <a:spcBef>
                <a:spcPct val="0"/>
              </a:spcBef>
              <a:spcAft>
                <a:spcPct val="0"/>
              </a:spcAft>
            </a:pPr>
            <a:endParaRPr lang="es-PE">
              <a:solidFill>
                <a:prstClr val="black">
                  <a:tint val="75000"/>
                </a:prstClr>
              </a:solidFill>
            </a:endParaRPr>
          </a:p>
        </p:txBody>
      </p:sp>
      <p:sp>
        <p:nvSpPr>
          <p:cNvPr id="6" name="Slide Number Placeholder 5"/>
          <p:cNvSpPr>
            <a:spLocks noGrp="1"/>
          </p:cNvSpPr>
          <p:nvPr>
            <p:ph type="sldNum" sz="quarter" idx="12"/>
          </p:nvPr>
        </p:nvSpPr>
        <p:spPr>
          <a:xfrm>
            <a:off x="6457950" y="6356352"/>
            <a:ext cx="2057400" cy="365125"/>
          </a:xfrm>
          <a:prstGeom prst="rect">
            <a:avLst/>
          </a:prstGeom>
        </p:spPr>
        <p:txBody>
          <a:bodyPr/>
          <a:lstStyle/>
          <a:p>
            <a:pPr eaLnBrk="0" fontAlgn="base" hangingPunct="0">
              <a:spcBef>
                <a:spcPct val="0"/>
              </a:spcBef>
              <a:spcAft>
                <a:spcPct val="0"/>
              </a:spcAft>
            </a:pPr>
            <a:fld id="{E5B581D5-CCA8-4840-8ABD-6D304A8EC09F}" type="slidenum">
              <a:rPr lang="es-PE" smtClean="0">
                <a:solidFill>
                  <a:prstClr val="black">
                    <a:tint val="75000"/>
                  </a:prstClr>
                </a:solidFill>
              </a:rPr>
              <a:pPr eaLnBrk="0" fontAlgn="base" hangingPunct="0">
                <a:spcBef>
                  <a:spcPct val="0"/>
                </a:spcBef>
                <a:spcAft>
                  <a:spcPct val="0"/>
                </a:spcAft>
              </a:pPr>
              <a:t>‹Nº›</a:t>
            </a:fld>
            <a:endParaRPr lang="es-PE">
              <a:solidFill>
                <a:prstClr val="black">
                  <a:tint val="75000"/>
                </a:prstClr>
              </a:solidFill>
            </a:endParaRPr>
          </a:p>
        </p:txBody>
      </p:sp>
    </p:spTree>
    <p:extLst>
      <p:ext uri="{BB962C8B-B14F-4D97-AF65-F5344CB8AC3E}">
        <p14:creationId xmlns:p14="http://schemas.microsoft.com/office/powerpoint/2010/main" val="1430576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6"/>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6"/>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a:xfrm>
            <a:off x="628650" y="6356352"/>
            <a:ext cx="2057400" cy="365125"/>
          </a:xfrm>
          <a:prstGeom prst="rect">
            <a:avLst/>
          </a:prstGeom>
        </p:spPr>
        <p:txBody>
          <a:bodyPr/>
          <a:lstStyle/>
          <a:p>
            <a:pPr eaLnBrk="0" fontAlgn="base" hangingPunct="0">
              <a:spcBef>
                <a:spcPct val="0"/>
              </a:spcBef>
              <a:spcAft>
                <a:spcPct val="0"/>
              </a:spcAft>
            </a:pPr>
            <a:fld id="{2B46B86D-1AAE-4195-A06E-E8FEF04D5022}" type="datetimeFigureOut">
              <a:rPr lang="es-PE" smtClean="0">
                <a:solidFill>
                  <a:prstClr val="black">
                    <a:tint val="75000"/>
                  </a:prstClr>
                </a:solidFill>
              </a:rPr>
              <a:pPr eaLnBrk="0" fontAlgn="base" hangingPunct="0">
                <a:spcBef>
                  <a:spcPct val="0"/>
                </a:spcBef>
                <a:spcAft>
                  <a:spcPct val="0"/>
                </a:spcAft>
              </a:pPr>
              <a:t>27/11/2019</a:t>
            </a:fld>
            <a:endParaRPr lang="es-PE">
              <a:solidFill>
                <a:prstClr val="black">
                  <a:tint val="75000"/>
                </a:prstClr>
              </a:solidFill>
            </a:endParaRPr>
          </a:p>
        </p:txBody>
      </p:sp>
      <p:sp>
        <p:nvSpPr>
          <p:cNvPr id="6" name="Footer Placeholder 5"/>
          <p:cNvSpPr>
            <a:spLocks noGrp="1"/>
          </p:cNvSpPr>
          <p:nvPr>
            <p:ph type="ftr" sz="quarter" idx="11"/>
          </p:nvPr>
        </p:nvSpPr>
        <p:spPr>
          <a:xfrm>
            <a:off x="3028950" y="6356352"/>
            <a:ext cx="3086100" cy="365125"/>
          </a:xfrm>
          <a:prstGeom prst="rect">
            <a:avLst/>
          </a:prstGeom>
        </p:spPr>
        <p:txBody>
          <a:bodyPr/>
          <a:lstStyle/>
          <a:p>
            <a:pPr eaLnBrk="0" fontAlgn="base" hangingPunct="0">
              <a:spcBef>
                <a:spcPct val="0"/>
              </a:spcBef>
              <a:spcAft>
                <a:spcPct val="0"/>
              </a:spcAft>
            </a:pPr>
            <a:endParaRPr lang="es-PE">
              <a:solidFill>
                <a:prstClr val="black">
                  <a:tint val="75000"/>
                </a:prstClr>
              </a:solidFill>
            </a:endParaRPr>
          </a:p>
        </p:txBody>
      </p:sp>
      <p:sp>
        <p:nvSpPr>
          <p:cNvPr id="7" name="Slide Number Placeholder 6"/>
          <p:cNvSpPr>
            <a:spLocks noGrp="1"/>
          </p:cNvSpPr>
          <p:nvPr>
            <p:ph type="sldNum" sz="quarter" idx="12"/>
          </p:nvPr>
        </p:nvSpPr>
        <p:spPr>
          <a:xfrm>
            <a:off x="6457950" y="6356352"/>
            <a:ext cx="2057400" cy="365125"/>
          </a:xfrm>
          <a:prstGeom prst="rect">
            <a:avLst/>
          </a:prstGeom>
        </p:spPr>
        <p:txBody>
          <a:bodyPr/>
          <a:lstStyle/>
          <a:p>
            <a:pPr eaLnBrk="0" fontAlgn="base" hangingPunct="0">
              <a:spcBef>
                <a:spcPct val="0"/>
              </a:spcBef>
              <a:spcAft>
                <a:spcPct val="0"/>
              </a:spcAft>
            </a:pPr>
            <a:fld id="{E5B581D5-CCA8-4840-8ABD-6D304A8EC09F}" type="slidenum">
              <a:rPr lang="es-PE" smtClean="0">
                <a:solidFill>
                  <a:prstClr val="black">
                    <a:tint val="75000"/>
                  </a:prstClr>
                </a:solidFill>
              </a:rPr>
              <a:pPr eaLnBrk="0" fontAlgn="base" hangingPunct="0">
                <a:spcBef>
                  <a:spcPct val="0"/>
                </a:spcBef>
                <a:spcAft>
                  <a:spcPct val="0"/>
                </a:spcAft>
              </a:pPr>
              <a:t>‹Nº›</a:t>
            </a:fld>
            <a:endParaRPr lang="es-PE">
              <a:solidFill>
                <a:prstClr val="black">
                  <a:tint val="75000"/>
                </a:prstClr>
              </a:solidFill>
            </a:endParaRPr>
          </a:p>
        </p:txBody>
      </p:sp>
    </p:spTree>
    <p:extLst>
      <p:ext uri="{BB962C8B-B14F-4D97-AF65-F5344CB8AC3E}">
        <p14:creationId xmlns:p14="http://schemas.microsoft.com/office/powerpoint/2010/main" val="40208301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4"/>
            <a:ext cx="3868340" cy="823912"/>
          </a:xfrm>
        </p:spPr>
        <p:txBody>
          <a:bodyPr anchor="b"/>
          <a:lstStyle>
            <a:lvl1pPr marL="0" indent="0">
              <a:buNone/>
              <a:defRPr sz="2357" b="1"/>
            </a:lvl1pPr>
            <a:lvl2pPr marL="448970" indent="0">
              <a:buNone/>
              <a:defRPr sz="1964" b="1"/>
            </a:lvl2pPr>
            <a:lvl3pPr marL="897941" indent="0">
              <a:buNone/>
              <a:defRPr sz="1768" b="1"/>
            </a:lvl3pPr>
            <a:lvl4pPr marL="1346911" indent="0">
              <a:buNone/>
              <a:defRPr sz="1571" b="1"/>
            </a:lvl4pPr>
            <a:lvl5pPr marL="1795882" indent="0">
              <a:buNone/>
              <a:defRPr sz="1571" b="1"/>
            </a:lvl5pPr>
            <a:lvl6pPr marL="2244852" indent="0">
              <a:buNone/>
              <a:defRPr sz="1571" b="1"/>
            </a:lvl6pPr>
            <a:lvl7pPr marL="2693822" indent="0">
              <a:buNone/>
              <a:defRPr sz="1571" b="1"/>
            </a:lvl7pPr>
            <a:lvl8pPr marL="3142793" indent="0">
              <a:buNone/>
              <a:defRPr sz="1571" b="1"/>
            </a:lvl8pPr>
            <a:lvl9pPr marL="3591763" indent="0">
              <a:buNone/>
              <a:defRPr sz="1571" b="1"/>
            </a:lvl9pPr>
          </a:lstStyle>
          <a:p>
            <a:pPr lvl="0"/>
            <a:r>
              <a:rPr lang="es-ES"/>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2" y="1681164"/>
            <a:ext cx="3887391" cy="823912"/>
          </a:xfrm>
        </p:spPr>
        <p:txBody>
          <a:bodyPr anchor="b"/>
          <a:lstStyle>
            <a:lvl1pPr marL="0" indent="0">
              <a:buNone/>
              <a:defRPr sz="2357" b="1"/>
            </a:lvl1pPr>
            <a:lvl2pPr marL="448970" indent="0">
              <a:buNone/>
              <a:defRPr sz="1964" b="1"/>
            </a:lvl2pPr>
            <a:lvl3pPr marL="897941" indent="0">
              <a:buNone/>
              <a:defRPr sz="1768" b="1"/>
            </a:lvl3pPr>
            <a:lvl4pPr marL="1346911" indent="0">
              <a:buNone/>
              <a:defRPr sz="1571" b="1"/>
            </a:lvl4pPr>
            <a:lvl5pPr marL="1795882" indent="0">
              <a:buNone/>
              <a:defRPr sz="1571" b="1"/>
            </a:lvl5pPr>
            <a:lvl6pPr marL="2244852" indent="0">
              <a:buNone/>
              <a:defRPr sz="1571" b="1"/>
            </a:lvl6pPr>
            <a:lvl7pPr marL="2693822" indent="0">
              <a:buNone/>
              <a:defRPr sz="1571" b="1"/>
            </a:lvl7pPr>
            <a:lvl8pPr marL="3142793" indent="0">
              <a:buNone/>
              <a:defRPr sz="1571" b="1"/>
            </a:lvl8pPr>
            <a:lvl9pPr marL="3591763" indent="0">
              <a:buNone/>
              <a:defRPr sz="1571" b="1"/>
            </a:lvl9pPr>
          </a:lstStyle>
          <a:p>
            <a:pPr lvl="0"/>
            <a:r>
              <a:rPr lang="es-ES"/>
              <a:t>Haga clic para modificar el estilo de texto del patrón</a:t>
            </a:r>
          </a:p>
        </p:txBody>
      </p:sp>
      <p:sp>
        <p:nvSpPr>
          <p:cNvPr id="6" name="Content Placeholder 5"/>
          <p:cNvSpPr>
            <a:spLocks noGrp="1"/>
          </p:cNvSpPr>
          <p:nvPr>
            <p:ph sz="quarter" idx="4"/>
          </p:nvPr>
        </p:nvSpPr>
        <p:spPr>
          <a:xfrm>
            <a:off x="4629152" y="2505075"/>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a:xfrm>
            <a:off x="628650" y="6356352"/>
            <a:ext cx="2057400" cy="365125"/>
          </a:xfrm>
          <a:prstGeom prst="rect">
            <a:avLst/>
          </a:prstGeom>
        </p:spPr>
        <p:txBody>
          <a:bodyPr/>
          <a:lstStyle/>
          <a:p>
            <a:pPr eaLnBrk="0" fontAlgn="base" hangingPunct="0">
              <a:spcBef>
                <a:spcPct val="0"/>
              </a:spcBef>
              <a:spcAft>
                <a:spcPct val="0"/>
              </a:spcAft>
            </a:pPr>
            <a:fld id="{2B46B86D-1AAE-4195-A06E-E8FEF04D5022}" type="datetimeFigureOut">
              <a:rPr lang="es-PE" smtClean="0">
                <a:solidFill>
                  <a:prstClr val="black">
                    <a:tint val="75000"/>
                  </a:prstClr>
                </a:solidFill>
              </a:rPr>
              <a:pPr eaLnBrk="0" fontAlgn="base" hangingPunct="0">
                <a:spcBef>
                  <a:spcPct val="0"/>
                </a:spcBef>
                <a:spcAft>
                  <a:spcPct val="0"/>
                </a:spcAft>
              </a:pPr>
              <a:t>27/11/2019</a:t>
            </a:fld>
            <a:endParaRPr lang="es-PE">
              <a:solidFill>
                <a:prstClr val="black">
                  <a:tint val="75000"/>
                </a:prstClr>
              </a:solidFill>
            </a:endParaRPr>
          </a:p>
        </p:txBody>
      </p:sp>
      <p:sp>
        <p:nvSpPr>
          <p:cNvPr id="8" name="Footer Placeholder 7"/>
          <p:cNvSpPr>
            <a:spLocks noGrp="1"/>
          </p:cNvSpPr>
          <p:nvPr>
            <p:ph type="ftr" sz="quarter" idx="11"/>
          </p:nvPr>
        </p:nvSpPr>
        <p:spPr>
          <a:xfrm>
            <a:off x="3028950" y="6356352"/>
            <a:ext cx="3086100" cy="365125"/>
          </a:xfrm>
          <a:prstGeom prst="rect">
            <a:avLst/>
          </a:prstGeom>
        </p:spPr>
        <p:txBody>
          <a:bodyPr/>
          <a:lstStyle/>
          <a:p>
            <a:pPr eaLnBrk="0" fontAlgn="base" hangingPunct="0">
              <a:spcBef>
                <a:spcPct val="0"/>
              </a:spcBef>
              <a:spcAft>
                <a:spcPct val="0"/>
              </a:spcAft>
            </a:pPr>
            <a:endParaRPr lang="es-PE">
              <a:solidFill>
                <a:prstClr val="black">
                  <a:tint val="75000"/>
                </a:prstClr>
              </a:solidFill>
            </a:endParaRPr>
          </a:p>
        </p:txBody>
      </p:sp>
      <p:sp>
        <p:nvSpPr>
          <p:cNvPr id="9" name="Slide Number Placeholder 8"/>
          <p:cNvSpPr>
            <a:spLocks noGrp="1"/>
          </p:cNvSpPr>
          <p:nvPr>
            <p:ph type="sldNum" sz="quarter" idx="12"/>
          </p:nvPr>
        </p:nvSpPr>
        <p:spPr>
          <a:xfrm>
            <a:off x="6457950" y="6356352"/>
            <a:ext cx="2057400" cy="365125"/>
          </a:xfrm>
          <a:prstGeom prst="rect">
            <a:avLst/>
          </a:prstGeom>
        </p:spPr>
        <p:txBody>
          <a:bodyPr/>
          <a:lstStyle/>
          <a:p>
            <a:pPr eaLnBrk="0" fontAlgn="base" hangingPunct="0">
              <a:spcBef>
                <a:spcPct val="0"/>
              </a:spcBef>
              <a:spcAft>
                <a:spcPct val="0"/>
              </a:spcAft>
            </a:pPr>
            <a:fld id="{E5B581D5-CCA8-4840-8ABD-6D304A8EC09F}" type="slidenum">
              <a:rPr lang="es-PE" smtClean="0">
                <a:solidFill>
                  <a:prstClr val="black">
                    <a:tint val="75000"/>
                  </a:prstClr>
                </a:solidFill>
              </a:rPr>
              <a:pPr eaLnBrk="0" fontAlgn="base" hangingPunct="0">
                <a:spcBef>
                  <a:spcPct val="0"/>
                </a:spcBef>
                <a:spcAft>
                  <a:spcPct val="0"/>
                </a:spcAft>
              </a:pPr>
              <a:t>‹Nº›</a:t>
            </a:fld>
            <a:endParaRPr lang="es-PE">
              <a:solidFill>
                <a:prstClr val="black">
                  <a:tint val="75000"/>
                </a:prstClr>
              </a:solidFill>
            </a:endParaRPr>
          </a:p>
        </p:txBody>
      </p:sp>
    </p:spTree>
    <p:extLst>
      <p:ext uri="{BB962C8B-B14F-4D97-AF65-F5344CB8AC3E}">
        <p14:creationId xmlns:p14="http://schemas.microsoft.com/office/powerpoint/2010/main" val="1104465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a:xfrm>
            <a:off x="628650" y="6356352"/>
            <a:ext cx="2057400" cy="365125"/>
          </a:xfrm>
          <a:prstGeom prst="rect">
            <a:avLst/>
          </a:prstGeom>
        </p:spPr>
        <p:txBody>
          <a:bodyPr/>
          <a:lstStyle/>
          <a:p>
            <a:pPr eaLnBrk="0" fontAlgn="base" hangingPunct="0">
              <a:spcBef>
                <a:spcPct val="0"/>
              </a:spcBef>
              <a:spcAft>
                <a:spcPct val="0"/>
              </a:spcAft>
            </a:pPr>
            <a:fld id="{2B46B86D-1AAE-4195-A06E-E8FEF04D5022}" type="datetimeFigureOut">
              <a:rPr lang="es-PE" smtClean="0">
                <a:solidFill>
                  <a:prstClr val="black">
                    <a:tint val="75000"/>
                  </a:prstClr>
                </a:solidFill>
              </a:rPr>
              <a:pPr eaLnBrk="0" fontAlgn="base" hangingPunct="0">
                <a:spcBef>
                  <a:spcPct val="0"/>
                </a:spcBef>
                <a:spcAft>
                  <a:spcPct val="0"/>
                </a:spcAft>
              </a:pPr>
              <a:t>27/11/2019</a:t>
            </a:fld>
            <a:endParaRPr lang="es-PE">
              <a:solidFill>
                <a:prstClr val="black">
                  <a:tint val="75000"/>
                </a:prstClr>
              </a:solidFill>
            </a:endParaRPr>
          </a:p>
        </p:txBody>
      </p:sp>
      <p:sp>
        <p:nvSpPr>
          <p:cNvPr id="4" name="Footer Placeholder 3"/>
          <p:cNvSpPr>
            <a:spLocks noGrp="1"/>
          </p:cNvSpPr>
          <p:nvPr>
            <p:ph type="ftr" sz="quarter" idx="11"/>
          </p:nvPr>
        </p:nvSpPr>
        <p:spPr>
          <a:xfrm>
            <a:off x="3028950" y="6356352"/>
            <a:ext cx="3086100" cy="365125"/>
          </a:xfrm>
          <a:prstGeom prst="rect">
            <a:avLst/>
          </a:prstGeom>
        </p:spPr>
        <p:txBody>
          <a:bodyPr/>
          <a:lstStyle/>
          <a:p>
            <a:pPr eaLnBrk="0" fontAlgn="base" hangingPunct="0">
              <a:spcBef>
                <a:spcPct val="0"/>
              </a:spcBef>
              <a:spcAft>
                <a:spcPct val="0"/>
              </a:spcAft>
            </a:pPr>
            <a:endParaRPr lang="es-PE">
              <a:solidFill>
                <a:prstClr val="black">
                  <a:tint val="75000"/>
                </a:prstClr>
              </a:solidFill>
            </a:endParaRPr>
          </a:p>
        </p:txBody>
      </p:sp>
      <p:sp>
        <p:nvSpPr>
          <p:cNvPr id="5" name="Slide Number Placeholder 4"/>
          <p:cNvSpPr>
            <a:spLocks noGrp="1"/>
          </p:cNvSpPr>
          <p:nvPr>
            <p:ph type="sldNum" sz="quarter" idx="12"/>
          </p:nvPr>
        </p:nvSpPr>
        <p:spPr>
          <a:xfrm>
            <a:off x="6457950" y="6356352"/>
            <a:ext cx="2057400" cy="365125"/>
          </a:xfrm>
          <a:prstGeom prst="rect">
            <a:avLst/>
          </a:prstGeom>
        </p:spPr>
        <p:txBody>
          <a:bodyPr/>
          <a:lstStyle/>
          <a:p>
            <a:pPr eaLnBrk="0" fontAlgn="base" hangingPunct="0">
              <a:spcBef>
                <a:spcPct val="0"/>
              </a:spcBef>
              <a:spcAft>
                <a:spcPct val="0"/>
              </a:spcAft>
            </a:pPr>
            <a:fld id="{E5B581D5-CCA8-4840-8ABD-6D304A8EC09F}" type="slidenum">
              <a:rPr lang="es-PE" smtClean="0">
                <a:solidFill>
                  <a:prstClr val="black">
                    <a:tint val="75000"/>
                  </a:prstClr>
                </a:solidFill>
              </a:rPr>
              <a:pPr eaLnBrk="0" fontAlgn="base" hangingPunct="0">
                <a:spcBef>
                  <a:spcPct val="0"/>
                </a:spcBef>
                <a:spcAft>
                  <a:spcPct val="0"/>
                </a:spcAft>
              </a:pPr>
              <a:t>‹Nº›</a:t>
            </a:fld>
            <a:endParaRPr lang="es-PE">
              <a:solidFill>
                <a:prstClr val="black">
                  <a:tint val="75000"/>
                </a:prstClr>
              </a:solidFill>
            </a:endParaRPr>
          </a:p>
        </p:txBody>
      </p:sp>
    </p:spTree>
    <p:extLst>
      <p:ext uri="{BB962C8B-B14F-4D97-AF65-F5344CB8AC3E}">
        <p14:creationId xmlns:p14="http://schemas.microsoft.com/office/powerpoint/2010/main" val="229289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2"/>
            <a:ext cx="2057400" cy="365125"/>
          </a:xfrm>
          <a:prstGeom prst="rect">
            <a:avLst/>
          </a:prstGeom>
        </p:spPr>
        <p:txBody>
          <a:bodyPr/>
          <a:lstStyle/>
          <a:p>
            <a:pPr eaLnBrk="0" fontAlgn="base" hangingPunct="0">
              <a:spcBef>
                <a:spcPct val="0"/>
              </a:spcBef>
              <a:spcAft>
                <a:spcPct val="0"/>
              </a:spcAft>
            </a:pPr>
            <a:fld id="{2B46B86D-1AAE-4195-A06E-E8FEF04D5022}" type="datetimeFigureOut">
              <a:rPr lang="es-PE" smtClean="0">
                <a:solidFill>
                  <a:prstClr val="black">
                    <a:tint val="75000"/>
                  </a:prstClr>
                </a:solidFill>
              </a:rPr>
              <a:pPr eaLnBrk="0" fontAlgn="base" hangingPunct="0">
                <a:spcBef>
                  <a:spcPct val="0"/>
                </a:spcBef>
                <a:spcAft>
                  <a:spcPct val="0"/>
                </a:spcAft>
              </a:pPr>
              <a:t>27/11/2019</a:t>
            </a:fld>
            <a:endParaRPr lang="es-PE">
              <a:solidFill>
                <a:prstClr val="black">
                  <a:tint val="75000"/>
                </a:prstClr>
              </a:solidFill>
            </a:endParaRPr>
          </a:p>
        </p:txBody>
      </p:sp>
      <p:sp>
        <p:nvSpPr>
          <p:cNvPr id="3" name="Footer Placeholder 2"/>
          <p:cNvSpPr>
            <a:spLocks noGrp="1"/>
          </p:cNvSpPr>
          <p:nvPr>
            <p:ph type="ftr" sz="quarter" idx="11"/>
          </p:nvPr>
        </p:nvSpPr>
        <p:spPr>
          <a:xfrm>
            <a:off x="3028950" y="6356352"/>
            <a:ext cx="3086100" cy="365125"/>
          </a:xfrm>
          <a:prstGeom prst="rect">
            <a:avLst/>
          </a:prstGeom>
        </p:spPr>
        <p:txBody>
          <a:bodyPr/>
          <a:lstStyle/>
          <a:p>
            <a:pPr eaLnBrk="0" fontAlgn="base" hangingPunct="0">
              <a:spcBef>
                <a:spcPct val="0"/>
              </a:spcBef>
              <a:spcAft>
                <a:spcPct val="0"/>
              </a:spcAft>
            </a:pPr>
            <a:endParaRPr lang="es-PE">
              <a:solidFill>
                <a:prstClr val="black">
                  <a:tint val="75000"/>
                </a:prstClr>
              </a:solidFill>
            </a:endParaRPr>
          </a:p>
        </p:txBody>
      </p:sp>
      <p:sp>
        <p:nvSpPr>
          <p:cNvPr id="4" name="Slide Number Placeholder 3"/>
          <p:cNvSpPr>
            <a:spLocks noGrp="1"/>
          </p:cNvSpPr>
          <p:nvPr>
            <p:ph type="sldNum" sz="quarter" idx="12"/>
          </p:nvPr>
        </p:nvSpPr>
        <p:spPr>
          <a:xfrm>
            <a:off x="6457950" y="6356352"/>
            <a:ext cx="2057400" cy="365125"/>
          </a:xfrm>
          <a:prstGeom prst="rect">
            <a:avLst/>
          </a:prstGeom>
        </p:spPr>
        <p:txBody>
          <a:bodyPr/>
          <a:lstStyle/>
          <a:p>
            <a:pPr eaLnBrk="0" fontAlgn="base" hangingPunct="0">
              <a:spcBef>
                <a:spcPct val="0"/>
              </a:spcBef>
              <a:spcAft>
                <a:spcPct val="0"/>
              </a:spcAft>
            </a:pPr>
            <a:fld id="{E5B581D5-CCA8-4840-8ABD-6D304A8EC09F}" type="slidenum">
              <a:rPr lang="es-PE" smtClean="0">
                <a:solidFill>
                  <a:prstClr val="black">
                    <a:tint val="75000"/>
                  </a:prstClr>
                </a:solidFill>
              </a:rPr>
              <a:pPr eaLnBrk="0" fontAlgn="base" hangingPunct="0">
                <a:spcBef>
                  <a:spcPct val="0"/>
                </a:spcBef>
                <a:spcAft>
                  <a:spcPct val="0"/>
                </a:spcAft>
              </a:pPr>
              <a:t>‹Nº›</a:t>
            </a:fld>
            <a:endParaRPr lang="es-PE">
              <a:solidFill>
                <a:prstClr val="black">
                  <a:tint val="75000"/>
                </a:prstClr>
              </a:solidFill>
            </a:endParaRPr>
          </a:p>
        </p:txBody>
      </p:sp>
    </p:spTree>
    <p:extLst>
      <p:ext uri="{BB962C8B-B14F-4D97-AF65-F5344CB8AC3E}">
        <p14:creationId xmlns:p14="http://schemas.microsoft.com/office/powerpoint/2010/main" val="2924204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1"/>
            <a:ext cx="2949178" cy="1600200"/>
          </a:xfrm>
        </p:spPr>
        <p:txBody>
          <a:bodyPr anchor="b"/>
          <a:lstStyle>
            <a:lvl1pPr>
              <a:defRPr sz="3142"/>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142"/>
            </a:lvl1pPr>
            <a:lvl2pPr>
              <a:defRPr sz="2750"/>
            </a:lvl2pPr>
            <a:lvl3pPr>
              <a:defRPr sz="2357"/>
            </a:lvl3pPr>
            <a:lvl4pPr>
              <a:defRPr sz="1964"/>
            </a:lvl4pPr>
            <a:lvl5pPr>
              <a:defRPr sz="1964"/>
            </a:lvl5pPr>
            <a:lvl6pPr>
              <a:defRPr sz="1964"/>
            </a:lvl6pPr>
            <a:lvl7pPr>
              <a:defRPr sz="1964"/>
            </a:lvl7pPr>
            <a:lvl8pPr>
              <a:defRPr sz="1964"/>
            </a:lvl8pPr>
            <a:lvl9pPr>
              <a:defRPr sz="1964"/>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571"/>
            </a:lvl1pPr>
            <a:lvl2pPr marL="448970" indent="0">
              <a:buNone/>
              <a:defRPr sz="1375"/>
            </a:lvl2pPr>
            <a:lvl3pPr marL="897941" indent="0">
              <a:buNone/>
              <a:defRPr sz="1178"/>
            </a:lvl3pPr>
            <a:lvl4pPr marL="1346911" indent="0">
              <a:buNone/>
              <a:defRPr sz="982"/>
            </a:lvl4pPr>
            <a:lvl5pPr marL="1795882" indent="0">
              <a:buNone/>
              <a:defRPr sz="982"/>
            </a:lvl5pPr>
            <a:lvl6pPr marL="2244852" indent="0">
              <a:buNone/>
              <a:defRPr sz="982"/>
            </a:lvl6pPr>
            <a:lvl7pPr marL="2693822" indent="0">
              <a:buNone/>
              <a:defRPr sz="982"/>
            </a:lvl7pPr>
            <a:lvl8pPr marL="3142793" indent="0">
              <a:buNone/>
              <a:defRPr sz="982"/>
            </a:lvl8pPr>
            <a:lvl9pPr marL="3591763" indent="0">
              <a:buNone/>
              <a:defRPr sz="982"/>
            </a:lvl9pPr>
          </a:lstStyle>
          <a:p>
            <a:pPr lvl="0"/>
            <a:r>
              <a:rPr lang="es-ES"/>
              <a:t>Haga clic para modificar el estilo de texto del patrón</a:t>
            </a:r>
          </a:p>
        </p:txBody>
      </p:sp>
      <p:sp>
        <p:nvSpPr>
          <p:cNvPr id="5" name="Date Placeholder 4"/>
          <p:cNvSpPr>
            <a:spLocks noGrp="1"/>
          </p:cNvSpPr>
          <p:nvPr>
            <p:ph type="dt" sz="half" idx="10"/>
          </p:nvPr>
        </p:nvSpPr>
        <p:spPr>
          <a:xfrm>
            <a:off x="628650" y="6356352"/>
            <a:ext cx="2057400" cy="365125"/>
          </a:xfrm>
          <a:prstGeom prst="rect">
            <a:avLst/>
          </a:prstGeom>
        </p:spPr>
        <p:txBody>
          <a:bodyPr/>
          <a:lstStyle/>
          <a:p>
            <a:pPr eaLnBrk="0" fontAlgn="base" hangingPunct="0">
              <a:spcBef>
                <a:spcPct val="0"/>
              </a:spcBef>
              <a:spcAft>
                <a:spcPct val="0"/>
              </a:spcAft>
            </a:pPr>
            <a:fld id="{2B46B86D-1AAE-4195-A06E-E8FEF04D5022}" type="datetimeFigureOut">
              <a:rPr lang="es-PE" smtClean="0">
                <a:solidFill>
                  <a:prstClr val="black">
                    <a:tint val="75000"/>
                  </a:prstClr>
                </a:solidFill>
              </a:rPr>
              <a:pPr eaLnBrk="0" fontAlgn="base" hangingPunct="0">
                <a:spcBef>
                  <a:spcPct val="0"/>
                </a:spcBef>
                <a:spcAft>
                  <a:spcPct val="0"/>
                </a:spcAft>
              </a:pPr>
              <a:t>27/11/2019</a:t>
            </a:fld>
            <a:endParaRPr lang="es-PE">
              <a:solidFill>
                <a:prstClr val="black">
                  <a:tint val="75000"/>
                </a:prstClr>
              </a:solidFill>
            </a:endParaRPr>
          </a:p>
        </p:txBody>
      </p:sp>
      <p:sp>
        <p:nvSpPr>
          <p:cNvPr id="6" name="Footer Placeholder 5"/>
          <p:cNvSpPr>
            <a:spLocks noGrp="1"/>
          </p:cNvSpPr>
          <p:nvPr>
            <p:ph type="ftr" sz="quarter" idx="11"/>
          </p:nvPr>
        </p:nvSpPr>
        <p:spPr>
          <a:xfrm>
            <a:off x="3028950" y="6356352"/>
            <a:ext cx="3086100" cy="365125"/>
          </a:xfrm>
          <a:prstGeom prst="rect">
            <a:avLst/>
          </a:prstGeom>
        </p:spPr>
        <p:txBody>
          <a:bodyPr/>
          <a:lstStyle/>
          <a:p>
            <a:pPr eaLnBrk="0" fontAlgn="base" hangingPunct="0">
              <a:spcBef>
                <a:spcPct val="0"/>
              </a:spcBef>
              <a:spcAft>
                <a:spcPct val="0"/>
              </a:spcAft>
            </a:pPr>
            <a:endParaRPr lang="es-PE">
              <a:solidFill>
                <a:prstClr val="black">
                  <a:tint val="75000"/>
                </a:prstClr>
              </a:solidFill>
            </a:endParaRPr>
          </a:p>
        </p:txBody>
      </p:sp>
      <p:sp>
        <p:nvSpPr>
          <p:cNvPr id="7" name="Slide Number Placeholder 6"/>
          <p:cNvSpPr>
            <a:spLocks noGrp="1"/>
          </p:cNvSpPr>
          <p:nvPr>
            <p:ph type="sldNum" sz="quarter" idx="12"/>
          </p:nvPr>
        </p:nvSpPr>
        <p:spPr>
          <a:xfrm>
            <a:off x="6457950" y="6356352"/>
            <a:ext cx="2057400" cy="365125"/>
          </a:xfrm>
          <a:prstGeom prst="rect">
            <a:avLst/>
          </a:prstGeom>
        </p:spPr>
        <p:txBody>
          <a:bodyPr/>
          <a:lstStyle/>
          <a:p>
            <a:pPr eaLnBrk="0" fontAlgn="base" hangingPunct="0">
              <a:spcBef>
                <a:spcPct val="0"/>
              </a:spcBef>
              <a:spcAft>
                <a:spcPct val="0"/>
              </a:spcAft>
            </a:pPr>
            <a:fld id="{E5B581D5-CCA8-4840-8ABD-6D304A8EC09F}" type="slidenum">
              <a:rPr lang="es-PE" smtClean="0">
                <a:solidFill>
                  <a:prstClr val="black">
                    <a:tint val="75000"/>
                  </a:prstClr>
                </a:solidFill>
              </a:rPr>
              <a:pPr eaLnBrk="0" fontAlgn="base" hangingPunct="0">
                <a:spcBef>
                  <a:spcPct val="0"/>
                </a:spcBef>
                <a:spcAft>
                  <a:spcPct val="0"/>
                </a:spcAft>
              </a:pPr>
              <a:t>‹Nº›</a:t>
            </a:fld>
            <a:endParaRPr lang="es-PE">
              <a:solidFill>
                <a:prstClr val="black">
                  <a:tint val="75000"/>
                </a:prstClr>
              </a:solidFill>
            </a:endParaRPr>
          </a:p>
        </p:txBody>
      </p:sp>
    </p:spTree>
    <p:extLst>
      <p:ext uri="{BB962C8B-B14F-4D97-AF65-F5344CB8AC3E}">
        <p14:creationId xmlns:p14="http://schemas.microsoft.com/office/powerpoint/2010/main" val="4233510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F250D8E-BDD5-4FCA-AF65-5D7D467B81A5}" type="datetimeFigureOut">
              <a:rPr lang="es-ES" smtClean="0"/>
              <a:pPr/>
              <a:t>27/11/2019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4926022-19DB-4A30-B559-6D94506F9994}" type="slidenum">
              <a:rPr lang="es-ES" smtClean="0"/>
              <a:pPr/>
              <a:t>‹Nº›</a:t>
            </a:fld>
            <a:endParaRPr lang="es-ES"/>
          </a:p>
        </p:txBody>
      </p:sp>
    </p:spTree>
    <p:extLst>
      <p:ext uri="{BB962C8B-B14F-4D97-AF65-F5344CB8AC3E}">
        <p14:creationId xmlns:p14="http://schemas.microsoft.com/office/powerpoint/2010/main" val="1819790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1"/>
            <a:ext cx="2949178" cy="1600200"/>
          </a:xfrm>
        </p:spPr>
        <p:txBody>
          <a:bodyPr anchor="b"/>
          <a:lstStyle>
            <a:lvl1pPr>
              <a:defRPr sz="3142"/>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142"/>
            </a:lvl1pPr>
            <a:lvl2pPr marL="448970" indent="0">
              <a:buNone/>
              <a:defRPr sz="2750"/>
            </a:lvl2pPr>
            <a:lvl3pPr marL="897941" indent="0">
              <a:buNone/>
              <a:defRPr sz="2357"/>
            </a:lvl3pPr>
            <a:lvl4pPr marL="1346911" indent="0">
              <a:buNone/>
              <a:defRPr sz="1964"/>
            </a:lvl4pPr>
            <a:lvl5pPr marL="1795882" indent="0">
              <a:buNone/>
              <a:defRPr sz="1964"/>
            </a:lvl5pPr>
            <a:lvl6pPr marL="2244852" indent="0">
              <a:buNone/>
              <a:defRPr sz="1964"/>
            </a:lvl6pPr>
            <a:lvl7pPr marL="2693822" indent="0">
              <a:buNone/>
              <a:defRPr sz="1964"/>
            </a:lvl7pPr>
            <a:lvl8pPr marL="3142793" indent="0">
              <a:buNone/>
              <a:defRPr sz="1964"/>
            </a:lvl8pPr>
            <a:lvl9pPr marL="3591763" indent="0">
              <a:buNone/>
              <a:defRPr sz="1964"/>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571"/>
            </a:lvl1pPr>
            <a:lvl2pPr marL="448970" indent="0">
              <a:buNone/>
              <a:defRPr sz="1375"/>
            </a:lvl2pPr>
            <a:lvl3pPr marL="897941" indent="0">
              <a:buNone/>
              <a:defRPr sz="1178"/>
            </a:lvl3pPr>
            <a:lvl4pPr marL="1346911" indent="0">
              <a:buNone/>
              <a:defRPr sz="982"/>
            </a:lvl4pPr>
            <a:lvl5pPr marL="1795882" indent="0">
              <a:buNone/>
              <a:defRPr sz="982"/>
            </a:lvl5pPr>
            <a:lvl6pPr marL="2244852" indent="0">
              <a:buNone/>
              <a:defRPr sz="982"/>
            </a:lvl6pPr>
            <a:lvl7pPr marL="2693822" indent="0">
              <a:buNone/>
              <a:defRPr sz="982"/>
            </a:lvl7pPr>
            <a:lvl8pPr marL="3142793" indent="0">
              <a:buNone/>
              <a:defRPr sz="982"/>
            </a:lvl8pPr>
            <a:lvl9pPr marL="3591763" indent="0">
              <a:buNone/>
              <a:defRPr sz="982"/>
            </a:lvl9pPr>
          </a:lstStyle>
          <a:p>
            <a:pPr lvl="0"/>
            <a:r>
              <a:rPr lang="es-ES"/>
              <a:t>Haga clic para modificar el estilo de texto del patrón</a:t>
            </a:r>
          </a:p>
        </p:txBody>
      </p:sp>
      <p:sp>
        <p:nvSpPr>
          <p:cNvPr id="5" name="Date Placeholder 4"/>
          <p:cNvSpPr>
            <a:spLocks noGrp="1"/>
          </p:cNvSpPr>
          <p:nvPr>
            <p:ph type="dt" sz="half" idx="10"/>
          </p:nvPr>
        </p:nvSpPr>
        <p:spPr>
          <a:xfrm>
            <a:off x="628650" y="6356352"/>
            <a:ext cx="2057400" cy="365125"/>
          </a:xfrm>
          <a:prstGeom prst="rect">
            <a:avLst/>
          </a:prstGeom>
        </p:spPr>
        <p:txBody>
          <a:bodyPr/>
          <a:lstStyle/>
          <a:p>
            <a:pPr eaLnBrk="0" fontAlgn="base" hangingPunct="0">
              <a:spcBef>
                <a:spcPct val="0"/>
              </a:spcBef>
              <a:spcAft>
                <a:spcPct val="0"/>
              </a:spcAft>
            </a:pPr>
            <a:fld id="{2B46B86D-1AAE-4195-A06E-E8FEF04D5022}" type="datetimeFigureOut">
              <a:rPr lang="es-PE" smtClean="0">
                <a:solidFill>
                  <a:prstClr val="black">
                    <a:tint val="75000"/>
                  </a:prstClr>
                </a:solidFill>
              </a:rPr>
              <a:pPr eaLnBrk="0" fontAlgn="base" hangingPunct="0">
                <a:spcBef>
                  <a:spcPct val="0"/>
                </a:spcBef>
                <a:spcAft>
                  <a:spcPct val="0"/>
                </a:spcAft>
              </a:pPr>
              <a:t>27/11/2019</a:t>
            </a:fld>
            <a:endParaRPr lang="es-PE">
              <a:solidFill>
                <a:prstClr val="black">
                  <a:tint val="75000"/>
                </a:prstClr>
              </a:solidFill>
            </a:endParaRPr>
          </a:p>
        </p:txBody>
      </p:sp>
      <p:sp>
        <p:nvSpPr>
          <p:cNvPr id="6" name="Footer Placeholder 5"/>
          <p:cNvSpPr>
            <a:spLocks noGrp="1"/>
          </p:cNvSpPr>
          <p:nvPr>
            <p:ph type="ftr" sz="quarter" idx="11"/>
          </p:nvPr>
        </p:nvSpPr>
        <p:spPr>
          <a:xfrm>
            <a:off x="3028950" y="6356352"/>
            <a:ext cx="3086100" cy="365125"/>
          </a:xfrm>
          <a:prstGeom prst="rect">
            <a:avLst/>
          </a:prstGeom>
        </p:spPr>
        <p:txBody>
          <a:bodyPr/>
          <a:lstStyle/>
          <a:p>
            <a:pPr eaLnBrk="0" fontAlgn="base" hangingPunct="0">
              <a:spcBef>
                <a:spcPct val="0"/>
              </a:spcBef>
              <a:spcAft>
                <a:spcPct val="0"/>
              </a:spcAft>
            </a:pPr>
            <a:endParaRPr lang="es-PE">
              <a:solidFill>
                <a:prstClr val="black">
                  <a:tint val="75000"/>
                </a:prstClr>
              </a:solidFill>
            </a:endParaRPr>
          </a:p>
        </p:txBody>
      </p:sp>
      <p:sp>
        <p:nvSpPr>
          <p:cNvPr id="7" name="Slide Number Placeholder 6"/>
          <p:cNvSpPr>
            <a:spLocks noGrp="1"/>
          </p:cNvSpPr>
          <p:nvPr>
            <p:ph type="sldNum" sz="quarter" idx="12"/>
          </p:nvPr>
        </p:nvSpPr>
        <p:spPr>
          <a:xfrm>
            <a:off x="6457950" y="6356352"/>
            <a:ext cx="2057400" cy="365125"/>
          </a:xfrm>
          <a:prstGeom prst="rect">
            <a:avLst/>
          </a:prstGeom>
        </p:spPr>
        <p:txBody>
          <a:bodyPr/>
          <a:lstStyle/>
          <a:p>
            <a:pPr eaLnBrk="0" fontAlgn="base" hangingPunct="0">
              <a:spcBef>
                <a:spcPct val="0"/>
              </a:spcBef>
              <a:spcAft>
                <a:spcPct val="0"/>
              </a:spcAft>
            </a:pPr>
            <a:fld id="{E5B581D5-CCA8-4840-8ABD-6D304A8EC09F}" type="slidenum">
              <a:rPr lang="es-PE" smtClean="0">
                <a:solidFill>
                  <a:prstClr val="black">
                    <a:tint val="75000"/>
                  </a:prstClr>
                </a:solidFill>
              </a:rPr>
              <a:pPr eaLnBrk="0" fontAlgn="base" hangingPunct="0">
                <a:spcBef>
                  <a:spcPct val="0"/>
                </a:spcBef>
                <a:spcAft>
                  <a:spcPct val="0"/>
                </a:spcAft>
              </a:pPr>
              <a:t>‹Nº›</a:t>
            </a:fld>
            <a:endParaRPr lang="es-PE">
              <a:solidFill>
                <a:prstClr val="black">
                  <a:tint val="75000"/>
                </a:prstClr>
              </a:solidFill>
            </a:endParaRPr>
          </a:p>
        </p:txBody>
      </p:sp>
    </p:spTree>
    <p:extLst>
      <p:ext uri="{BB962C8B-B14F-4D97-AF65-F5344CB8AC3E}">
        <p14:creationId xmlns:p14="http://schemas.microsoft.com/office/powerpoint/2010/main" val="19477267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628650" y="6356352"/>
            <a:ext cx="2057400" cy="365125"/>
          </a:xfrm>
          <a:prstGeom prst="rect">
            <a:avLst/>
          </a:prstGeom>
        </p:spPr>
        <p:txBody>
          <a:bodyPr/>
          <a:lstStyle/>
          <a:p>
            <a:pPr eaLnBrk="0" fontAlgn="base" hangingPunct="0">
              <a:spcBef>
                <a:spcPct val="0"/>
              </a:spcBef>
              <a:spcAft>
                <a:spcPct val="0"/>
              </a:spcAft>
            </a:pPr>
            <a:fld id="{2B46B86D-1AAE-4195-A06E-E8FEF04D5022}" type="datetimeFigureOut">
              <a:rPr lang="es-PE" smtClean="0">
                <a:solidFill>
                  <a:prstClr val="black">
                    <a:tint val="75000"/>
                  </a:prstClr>
                </a:solidFill>
              </a:rPr>
              <a:pPr eaLnBrk="0" fontAlgn="base" hangingPunct="0">
                <a:spcBef>
                  <a:spcPct val="0"/>
                </a:spcBef>
                <a:spcAft>
                  <a:spcPct val="0"/>
                </a:spcAft>
              </a:pPr>
              <a:t>27/11/2019</a:t>
            </a:fld>
            <a:endParaRPr lang="es-PE">
              <a:solidFill>
                <a:prstClr val="black">
                  <a:tint val="75000"/>
                </a:prstClr>
              </a:solidFill>
            </a:endParaRPr>
          </a:p>
        </p:txBody>
      </p:sp>
      <p:sp>
        <p:nvSpPr>
          <p:cNvPr id="5" name="Footer Placeholder 4"/>
          <p:cNvSpPr>
            <a:spLocks noGrp="1"/>
          </p:cNvSpPr>
          <p:nvPr>
            <p:ph type="ftr" sz="quarter" idx="11"/>
          </p:nvPr>
        </p:nvSpPr>
        <p:spPr>
          <a:xfrm>
            <a:off x="3028950" y="6356352"/>
            <a:ext cx="3086100" cy="365125"/>
          </a:xfrm>
          <a:prstGeom prst="rect">
            <a:avLst/>
          </a:prstGeom>
        </p:spPr>
        <p:txBody>
          <a:bodyPr/>
          <a:lstStyle/>
          <a:p>
            <a:pPr eaLnBrk="0" fontAlgn="base" hangingPunct="0">
              <a:spcBef>
                <a:spcPct val="0"/>
              </a:spcBef>
              <a:spcAft>
                <a:spcPct val="0"/>
              </a:spcAft>
            </a:pPr>
            <a:endParaRPr lang="es-PE">
              <a:solidFill>
                <a:prstClr val="black">
                  <a:tint val="75000"/>
                </a:prstClr>
              </a:solidFill>
            </a:endParaRPr>
          </a:p>
        </p:txBody>
      </p:sp>
      <p:sp>
        <p:nvSpPr>
          <p:cNvPr id="6" name="Slide Number Placeholder 5"/>
          <p:cNvSpPr>
            <a:spLocks noGrp="1"/>
          </p:cNvSpPr>
          <p:nvPr>
            <p:ph type="sldNum" sz="quarter" idx="12"/>
          </p:nvPr>
        </p:nvSpPr>
        <p:spPr>
          <a:xfrm>
            <a:off x="6457950" y="6356352"/>
            <a:ext cx="2057400" cy="365125"/>
          </a:xfrm>
          <a:prstGeom prst="rect">
            <a:avLst/>
          </a:prstGeom>
        </p:spPr>
        <p:txBody>
          <a:bodyPr/>
          <a:lstStyle/>
          <a:p>
            <a:pPr eaLnBrk="0" fontAlgn="base" hangingPunct="0">
              <a:spcBef>
                <a:spcPct val="0"/>
              </a:spcBef>
              <a:spcAft>
                <a:spcPct val="0"/>
              </a:spcAft>
            </a:pPr>
            <a:fld id="{E5B581D5-CCA8-4840-8ABD-6D304A8EC09F}" type="slidenum">
              <a:rPr lang="es-PE" smtClean="0">
                <a:solidFill>
                  <a:prstClr val="black">
                    <a:tint val="75000"/>
                  </a:prstClr>
                </a:solidFill>
              </a:rPr>
              <a:pPr eaLnBrk="0" fontAlgn="base" hangingPunct="0">
                <a:spcBef>
                  <a:spcPct val="0"/>
                </a:spcBef>
                <a:spcAft>
                  <a:spcPct val="0"/>
                </a:spcAft>
              </a:pPr>
              <a:t>‹Nº›</a:t>
            </a:fld>
            <a:endParaRPr lang="es-PE">
              <a:solidFill>
                <a:prstClr val="black">
                  <a:tint val="75000"/>
                </a:prstClr>
              </a:solidFill>
            </a:endParaRPr>
          </a:p>
        </p:txBody>
      </p:sp>
    </p:spTree>
    <p:extLst>
      <p:ext uri="{BB962C8B-B14F-4D97-AF65-F5344CB8AC3E}">
        <p14:creationId xmlns:p14="http://schemas.microsoft.com/office/powerpoint/2010/main" val="42926006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628650" y="6356352"/>
            <a:ext cx="2057400" cy="365125"/>
          </a:xfrm>
          <a:prstGeom prst="rect">
            <a:avLst/>
          </a:prstGeom>
        </p:spPr>
        <p:txBody>
          <a:bodyPr/>
          <a:lstStyle/>
          <a:p>
            <a:pPr eaLnBrk="0" fontAlgn="base" hangingPunct="0">
              <a:spcBef>
                <a:spcPct val="0"/>
              </a:spcBef>
              <a:spcAft>
                <a:spcPct val="0"/>
              </a:spcAft>
            </a:pPr>
            <a:fld id="{2B46B86D-1AAE-4195-A06E-E8FEF04D5022}" type="datetimeFigureOut">
              <a:rPr lang="es-PE" smtClean="0">
                <a:solidFill>
                  <a:prstClr val="black">
                    <a:tint val="75000"/>
                  </a:prstClr>
                </a:solidFill>
              </a:rPr>
              <a:pPr eaLnBrk="0" fontAlgn="base" hangingPunct="0">
                <a:spcBef>
                  <a:spcPct val="0"/>
                </a:spcBef>
                <a:spcAft>
                  <a:spcPct val="0"/>
                </a:spcAft>
              </a:pPr>
              <a:t>27/11/2019</a:t>
            </a:fld>
            <a:endParaRPr lang="es-PE">
              <a:solidFill>
                <a:prstClr val="black">
                  <a:tint val="75000"/>
                </a:prstClr>
              </a:solidFill>
            </a:endParaRPr>
          </a:p>
        </p:txBody>
      </p:sp>
      <p:sp>
        <p:nvSpPr>
          <p:cNvPr id="5" name="Footer Placeholder 4"/>
          <p:cNvSpPr>
            <a:spLocks noGrp="1"/>
          </p:cNvSpPr>
          <p:nvPr>
            <p:ph type="ftr" sz="quarter" idx="11"/>
          </p:nvPr>
        </p:nvSpPr>
        <p:spPr>
          <a:xfrm>
            <a:off x="3028950" y="6356352"/>
            <a:ext cx="3086100" cy="365125"/>
          </a:xfrm>
          <a:prstGeom prst="rect">
            <a:avLst/>
          </a:prstGeom>
        </p:spPr>
        <p:txBody>
          <a:bodyPr/>
          <a:lstStyle/>
          <a:p>
            <a:pPr eaLnBrk="0" fontAlgn="base" hangingPunct="0">
              <a:spcBef>
                <a:spcPct val="0"/>
              </a:spcBef>
              <a:spcAft>
                <a:spcPct val="0"/>
              </a:spcAft>
            </a:pPr>
            <a:endParaRPr lang="es-PE">
              <a:solidFill>
                <a:prstClr val="black">
                  <a:tint val="75000"/>
                </a:prstClr>
              </a:solidFill>
            </a:endParaRPr>
          </a:p>
        </p:txBody>
      </p:sp>
      <p:sp>
        <p:nvSpPr>
          <p:cNvPr id="6" name="Slide Number Placeholder 5"/>
          <p:cNvSpPr>
            <a:spLocks noGrp="1"/>
          </p:cNvSpPr>
          <p:nvPr>
            <p:ph type="sldNum" sz="quarter" idx="12"/>
          </p:nvPr>
        </p:nvSpPr>
        <p:spPr>
          <a:xfrm>
            <a:off x="6457950" y="6356352"/>
            <a:ext cx="2057400" cy="365125"/>
          </a:xfrm>
          <a:prstGeom prst="rect">
            <a:avLst/>
          </a:prstGeom>
        </p:spPr>
        <p:txBody>
          <a:bodyPr/>
          <a:lstStyle/>
          <a:p>
            <a:pPr eaLnBrk="0" fontAlgn="base" hangingPunct="0">
              <a:spcBef>
                <a:spcPct val="0"/>
              </a:spcBef>
              <a:spcAft>
                <a:spcPct val="0"/>
              </a:spcAft>
            </a:pPr>
            <a:fld id="{E5B581D5-CCA8-4840-8ABD-6D304A8EC09F}" type="slidenum">
              <a:rPr lang="es-PE" smtClean="0">
                <a:solidFill>
                  <a:prstClr val="black">
                    <a:tint val="75000"/>
                  </a:prstClr>
                </a:solidFill>
              </a:rPr>
              <a:pPr eaLnBrk="0" fontAlgn="base" hangingPunct="0">
                <a:spcBef>
                  <a:spcPct val="0"/>
                </a:spcBef>
                <a:spcAft>
                  <a:spcPct val="0"/>
                </a:spcAft>
              </a:pPr>
              <a:t>‹Nº›</a:t>
            </a:fld>
            <a:endParaRPr lang="es-PE">
              <a:solidFill>
                <a:prstClr val="black">
                  <a:tint val="75000"/>
                </a:prstClr>
              </a:solidFill>
            </a:endParaRPr>
          </a:p>
        </p:txBody>
      </p:sp>
    </p:spTree>
    <p:extLst>
      <p:ext uri="{BB962C8B-B14F-4D97-AF65-F5344CB8AC3E}">
        <p14:creationId xmlns:p14="http://schemas.microsoft.com/office/powerpoint/2010/main" val="3922640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028950" y="6356351"/>
            <a:ext cx="3086100" cy="365125"/>
          </a:xfrm>
          <a:prstGeom prst="rect">
            <a:avLst/>
          </a:prstGeom>
        </p:spPr>
        <p:txBody>
          <a:bodyPr lIns="0" tIns="0" rIns="0" bIns="0"/>
          <a:lstStyle>
            <a:lvl1pPr algn="ctr">
              <a:defRPr>
                <a:solidFill>
                  <a:schemeClr val="tx1">
                    <a:tint val="75000"/>
                  </a:schemeClr>
                </a:solidFill>
              </a:defRPr>
            </a:lvl1pPr>
          </a:lstStyle>
          <a:p>
            <a:pPr defTabSz="1066299"/>
            <a:endParaRPr lang="es-PE" sz="2099">
              <a:solidFill>
                <a:prstClr val="black">
                  <a:tint val="75000"/>
                </a:prstClr>
              </a:solidFill>
            </a:endParaRPr>
          </a:p>
        </p:txBody>
      </p:sp>
      <p:sp>
        <p:nvSpPr>
          <p:cNvPr id="3" name="Holder 3"/>
          <p:cNvSpPr>
            <a:spLocks noGrp="1"/>
          </p:cNvSpPr>
          <p:nvPr>
            <p:ph type="dt" sz="half" idx="6"/>
          </p:nvPr>
        </p:nvSpPr>
        <p:spPr>
          <a:xfrm>
            <a:off x="628650" y="6356351"/>
            <a:ext cx="2057400" cy="365125"/>
          </a:xfrm>
          <a:prstGeom prst="rect">
            <a:avLst/>
          </a:prstGeom>
        </p:spPr>
        <p:txBody>
          <a:bodyPr lIns="0" tIns="0" rIns="0" bIns="0"/>
          <a:lstStyle>
            <a:lvl1pPr algn="l">
              <a:defRPr>
                <a:solidFill>
                  <a:schemeClr val="tx1">
                    <a:tint val="75000"/>
                  </a:schemeClr>
                </a:solidFill>
              </a:defRPr>
            </a:lvl1pPr>
          </a:lstStyle>
          <a:p>
            <a:pPr defTabSz="1066299"/>
            <a:fld id="{1D8BD707-D9CF-40AE-B4C6-C98DA3205C09}" type="datetimeFigureOut">
              <a:rPr lang="en-US" sz="2099" smtClean="0">
                <a:solidFill>
                  <a:prstClr val="black">
                    <a:tint val="75000"/>
                  </a:prstClr>
                </a:solidFill>
              </a:rPr>
              <a:pPr defTabSz="1066299"/>
              <a:t>11/27/2019</a:t>
            </a:fld>
            <a:endParaRPr lang="en-US" sz="2099">
              <a:solidFill>
                <a:prstClr val="black">
                  <a:tint val="75000"/>
                </a:prstClr>
              </a:solidFill>
            </a:endParaRPr>
          </a:p>
        </p:txBody>
      </p:sp>
      <p:sp>
        <p:nvSpPr>
          <p:cNvPr id="4" name="Holder 4"/>
          <p:cNvSpPr>
            <a:spLocks noGrp="1"/>
          </p:cNvSpPr>
          <p:nvPr>
            <p:ph type="sldNum" sz="quarter" idx="7"/>
          </p:nvPr>
        </p:nvSpPr>
        <p:spPr>
          <a:xfrm>
            <a:off x="6457950" y="6356351"/>
            <a:ext cx="2057400" cy="365125"/>
          </a:xfrm>
          <a:prstGeom prst="rect">
            <a:avLst/>
          </a:prstGeom>
        </p:spPr>
        <p:txBody>
          <a:bodyPr lIns="0" tIns="0" rIns="0" bIns="0"/>
          <a:lstStyle>
            <a:lvl1pPr algn="r">
              <a:defRPr>
                <a:solidFill>
                  <a:schemeClr val="tx1">
                    <a:tint val="75000"/>
                  </a:schemeClr>
                </a:solidFill>
              </a:defRPr>
            </a:lvl1pPr>
          </a:lstStyle>
          <a:p>
            <a:pPr defTabSz="1066299"/>
            <a:fld id="{B6F15528-21DE-4FAA-801E-634DDDAF4B2B}" type="slidenum">
              <a:rPr lang="es-PE" sz="2099" smtClean="0">
                <a:solidFill>
                  <a:prstClr val="black">
                    <a:tint val="75000"/>
                  </a:prstClr>
                </a:solidFill>
              </a:rPr>
              <a:pPr defTabSz="1066299"/>
              <a:t>‹Nº›</a:t>
            </a:fld>
            <a:endParaRPr lang="es-PE" sz="2099">
              <a:solidFill>
                <a:prstClr val="black">
                  <a:tint val="75000"/>
                </a:prstClr>
              </a:solidFill>
            </a:endParaRPr>
          </a:p>
        </p:txBody>
      </p:sp>
    </p:spTree>
    <p:extLst>
      <p:ext uri="{BB962C8B-B14F-4D97-AF65-F5344CB8AC3E}">
        <p14:creationId xmlns:p14="http://schemas.microsoft.com/office/powerpoint/2010/main" val="21349913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892"/>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9"/>
            <a:ext cx="6858000" cy="1655762"/>
          </a:xfrm>
        </p:spPr>
        <p:txBody>
          <a:bodyPr/>
          <a:lstStyle>
            <a:lvl1pPr marL="0" indent="0" algn="ctr">
              <a:buNone/>
              <a:defRPr sz="2357"/>
            </a:lvl1pPr>
            <a:lvl2pPr marL="448970" indent="0" algn="ctr">
              <a:buNone/>
              <a:defRPr sz="1964"/>
            </a:lvl2pPr>
            <a:lvl3pPr marL="897941" indent="0" algn="ctr">
              <a:buNone/>
              <a:defRPr sz="1768"/>
            </a:lvl3pPr>
            <a:lvl4pPr marL="1346911" indent="0" algn="ctr">
              <a:buNone/>
              <a:defRPr sz="1571"/>
            </a:lvl4pPr>
            <a:lvl5pPr marL="1795882" indent="0" algn="ctr">
              <a:buNone/>
              <a:defRPr sz="1571"/>
            </a:lvl5pPr>
            <a:lvl6pPr marL="2244852" indent="0" algn="ctr">
              <a:buNone/>
              <a:defRPr sz="1571"/>
            </a:lvl6pPr>
            <a:lvl7pPr marL="2693822" indent="0" algn="ctr">
              <a:buNone/>
              <a:defRPr sz="1571"/>
            </a:lvl7pPr>
            <a:lvl8pPr marL="3142793" indent="0" algn="ctr">
              <a:buNone/>
              <a:defRPr sz="1571"/>
            </a:lvl8pPr>
            <a:lvl9pPr marL="3591763" indent="0" algn="ctr">
              <a:buNone/>
              <a:defRPr sz="1571"/>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628650" y="6356352"/>
            <a:ext cx="2057400" cy="365125"/>
          </a:xfrm>
          <a:prstGeom prst="rect">
            <a:avLst/>
          </a:prstGeom>
        </p:spPr>
        <p:txBody>
          <a:bodyPr/>
          <a:lstStyle/>
          <a:p>
            <a:pPr eaLnBrk="0" fontAlgn="base" hangingPunct="0">
              <a:spcBef>
                <a:spcPct val="0"/>
              </a:spcBef>
              <a:spcAft>
                <a:spcPct val="0"/>
              </a:spcAft>
            </a:pPr>
            <a:fld id="{2B46B86D-1AAE-4195-A06E-E8FEF04D5022}" type="datetimeFigureOut">
              <a:rPr lang="es-PE" smtClean="0">
                <a:solidFill>
                  <a:prstClr val="black">
                    <a:tint val="75000"/>
                  </a:prstClr>
                </a:solidFill>
              </a:rPr>
              <a:pPr eaLnBrk="0" fontAlgn="base" hangingPunct="0">
                <a:spcBef>
                  <a:spcPct val="0"/>
                </a:spcBef>
                <a:spcAft>
                  <a:spcPct val="0"/>
                </a:spcAft>
              </a:pPr>
              <a:t>27/11/2019</a:t>
            </a:fld>
            <a:endParaRPr lang="es-PE">
              <a:solidFill>
                <a:prstClr val="black">
                  <a:tint val="75000"/>
                </a:prstClr>
              </a:solidFill>
            </a:endParaRPr>
          </a:p>
        </p:txBody>
      </p:sp>
      <p:sp>
        <p:nvSpPr>
          <p:cNvPr id="5" name="Footer Placeholder 4"/>
          <p:cNvSpPr>
            <a:spLocks noGrp="1"/>
          </p:cNvSpPr>
          <p:nvPr>
            <p:ph type="ftr" sz="quarter" idx="11"/>
          </p:nvPr>
        </p:nvSpPr>
        <p:spPr>
          <a:xfrm>
            <a:off x="3028950" y="6356352"/>
            <a:ext cx="3086100" cy="365125"/>
          </a:xfrm>
          <a:prstGeom prst="rect">
            <a:avLst/>
          </a:prstGeom>
        </p:spPr>
        <p:txBody>
          <a:bodyPr/>
          <a:lstStyle/>
          <a:p>
            <a:pPr eaLnBrk="0" fontAlgn="base" hangingPunct="0">
              <a:spcBef>
                <a:spcPct val="0"/>
              </a:spcBef>
              <a:spcAft>
                <a:spcPct val="0"/>
              </a:spcAft>
            </a:pPr>
            <a:endParaRPr lang="es-PE">
              <a:solidFill>
                <a:prstClr val="black">
                  <a:tint val="75000"/>
                </a:prstClr>
              </a:solidFill>
            </a:endParaRPr>
          </a:p>
        </p:txBody>
      </p:sp>
      <p:sp>
        <p:nvSpPr>
          <p:cNvPr id="6" name="Slide Number Placeholder 5"/>
          <p:cNvSpPr>
            <a:spLocks noGrp="1"/>
          </p:cNvSpPr>
          <p:nvPr>
            <p:ph type="sldNum" sz="quarter" idx="12"/>
          </p:nvPr>
        </p:nvSpPr>
        <p:spPr>
          <a:xfrm>
            <a:off x="6457950" y="6356352"/>
            <a:ext cx="2057400" cy="365125"/>
          </a:xfrm>
          <a:prstGeom prst="rect">
            <a:avLst/>
          </a:prstGeom>
        </p:spPr>
        <p:txBody>
          <a:bodyPr/>
          <a:lstStyle/>
          <a:p>
            <a:pPr eaLnBrk="0" fontAlgn="base" hangingPunct="0">
              <a:spcBef>
                <a:spcPct val="0"/>
              </a:spcBef>
              <a:spcAft>
                <a:spcPct val="0"/>
              </a:spcAft>
            </a:pPr>
            <a:fld id="{E5B581D5-CCA8-4840-8ABD-6D304A8EC09F}" type="slidenum">
              <a:rPr lang="es-PE" smtClean="0">
                <a:solidFill>
                  <a:prstClr val="black">
                    <a:tint val="75000"/>
                  </a:prstClr>
                </a:solidFill>
              </a:rPr>
              <a:pPr eaLnBrk="0" fontAlgn="base" hangingPunct="0">
                <a:spcBef>
                  <a:spcPct val="0"/>
                </a:spcBef>
                <a:spcAft>
                  <a:spcPct val="0"/>
                </a:spcAft>
              </a:pPr>
              <a:t>‹Nº›</a:t>
            </a:fld>
            <a:endParaRPr lang="es-PE">
              <a:solidFill>
                <a:prstClr val="black">
                  <a:tint val="75000"/>
                </a:prstClr>
              </a:solidFill>
            </a:endParaRPr>
          </a:p>
        </p:txBody>
      </p:sp>
    </p:spTree>
    <p:extLst>
      <p:ext uri="{BB962C8B-B14F-4D97-AF65-F5344CB8AC3E}">
        <p14:creationId xmlns:p14="http://schemas.microsoft.com/office/powerpoint/2010/main" val="39900184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628650" y="6356352"/>
            <a:ext cx="2057400" cy="365125"/>
          </a:xfrm>
          <a:prstGeom prst="rect">
            <a:avLst/>
          </a:prstGeom>
        </p:spPr>
        <p:txBody>
          <a:bodyPr/>
          <a:lstStyle/>
          <a:p>
            <a:pPr eaLnBrk="0" fontAlgn="base" hangingPunct="0">
              <a:spcBef>
                <a:spcPct val="0"/>
              </a:spcBef>
              <a:spcAft>
                <a:spcPct val="0"/>
              </a:spcAft>
            </a:pPr>
            <a:fld id="{2B46B86D-1AAE-4195-A06E-E8FEF04D5022}" type="datetimeFigureOut">
              <a:rPr lang="es-PE" smtClean="0">
                <a:solidFill>
                  <a:prstClr val="black">
                    <a:tint val="75000"/>
                  </a:prstClr>
                </a:solidFill>
              </a:rPr>
              <a:pPr eaLnBrk="0" fontAlgn="base" hangingPunct="0">
                <a:spcBef>
                  <a:spcPct val="0"/>
                </a:spcBef>
                <a:spcAft>
                  <a:spcPct val="0"/>
                </a:spcAft>
              </a:pPr>
              <a:t>27/11/2019</a:t>
            </a:fld>
            <a:endParaRPr lang="es-PE">
              <a:solidFill>
                <a:prstClr val="black">
                  <a:tint val="75000"/>
                </a:prstClr>
              </a:solidFill>
            </a:endParaRPr>
          </a:p>
        </p:txBody>
      </p:sp>
      <p:sp>
        <p:nvSpPr>
          <p:cNvPr id="5" name="Footer Placeholder 4"/>
          <p:cNvSpPr>
            <a:spLocks noGrp="1"/>
          </p:cNvSpPr>
          <p:nvPr>
            <p:ph type="ftr" sz="quarter" idx="11"/>
          </p:nvPr>
        </p:nvSpPr>
        <p:spPr>
          <a:xfrm>
            <a:off x="3028950" y="6356352"/>
            <a:ext cx="3086100" cy="365125"/>
          </a:xfrm>
          <a:prstGeom prst="rect">
            <a:avLst/>
          </a:prstGeom>
        </p:spPr>
        <p:txBody>
          <a:bodyPr/>
          <a:lstStyle/>
          <a:p>
            <a:pPr eaLnBrk="0" fontAlgn="base" hangingPunct="0">
              <a:spcBef>
                <a:spcPct val="0"/>
              </a:spcBef>
              <a:spcAft>
                <a:spcPct val="0"/>
              </a:spcAft>
            </a:pPr>
            <a:endParaRPr lang="es-PE">
              <a:solidFill>
                <a:prstClr val="black">
                  <a:tint val="75000"/>
                </a:prstClr>
              </a:solidFill>
            </a:endParaRPr>
          </a:p>
        </p:txBody>
      </p:sp>
      <p:sp>
        <p:nvSpPr>
          <p:cNvPr id="6" name="Slide Number Placeholder 5"/>
          <p:cNvSpPr>
            <a:spLocks noGrp="1"/>
          </p:cNvSpPr>
          <p:nvPr>
            <p:ph type="sldNum" sz="quarter" idx="12"/>
          </p:nvPr>
        </p:nvSpPr>
        <p:spPr>
          <a:xfrm>
            <a:off x="6457950" y="6356352"/>
            <a:ext cx="2057400" cy="365125"/>
          </a:xfrm>
          <a:prstGeom prst="rect">
            <a:avLst/>
          </a:prstGeom>
        </p:spPr>
        <p:txBody>
          <a:bodyPr/>
          <a:lstStyle/>
          <a:p>
            <a:pPr eaLnBrk="0" fontAlgn="base" hangingPunct="0">
              <a:spcBef>
                <a:spcPct val="0"/>
              </a:spcBef>
              <a:spcAft>
                <a:spcPct val="0"/>
              </a:spcAft>
            </a:pPr>
            <a:fld id="{E5B581D5-CCA8-4840-8ABD-6D304A8EC09F}" type="slidenum">
              <a:rPr lang="es-PE" smtClean="0">
                <a:solidFill>
                  <a:prstClr val="black">
                    <a:tint val="75000"/>
                  </a:prstClr>
                </a:solidFill>
              </a:rPr>
              <a:pPr eaLnBrk="0" fontAlgn="base" hangingPunct="0">
                <a:spcBef>
                  <a:spcPct val="0"/>
                </a:spcBef>
                <a:spcAft>
                  <a:spcPct val="0"/>
                </a:spcAft>
              </a:pPr>
              <a:t>‹Nº›</a:t>
            </a:fld>
            <a:endParaRPr lang="es-PE">
              <a:solidFill>
                <a:prstClr val="black">
                  <a:tint val="75000"/>
                </a:prstClr>
              </a:solidFill>
            </a:endParaRPr>
          </a:p>
        </p:txBody>
      </p:sp>
    </p:spTree>
    <p:extLst>
      <p:ext uri="{BB962C8B-B14F-4D97-AF65-F5344CB8AC3E}">
        <p14:creationId xmlns:p14="http://schemas.microsoft.com/office/powerpoint/2010/main" val="6029886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5892"/>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357">
                <a:solidFill>
                  <a:schemeClr val="tx1"/>
                </a:solidFill>
              </a:defRPr>
            </a:lvl1pPr>
            <a:lvl2pPr marL="448970" indent="0">
              <a:buNone/>
              <a:defRPr sz="1964">
                <a:solidFill>
                  <a:schemeClr val="tx1">
                    <a:tint val="75000"/>
                  </a:schemeClr>
                </a:solidFill>
              </a:defRPr>
            </a:lvl2pPr>
            <a:lvl3pPr marL="897941" indent="0">
              <a:buNone/>
              <a:defRPr sz="1768">
                <a:solidFill>
                  <a:schemeClr val="tx1">
                    <a:tint val="75000"/>
                  </a:schemeClr>
                </a:solidFill>
              </a:defRPr>
            </a:lvl3pPr>
            <a:lvl4pPr marL="1346911" indent="0">
              <a:buNone/>
              <a:defRPr sz="1571">
                <a:solidFill>
                  <a:schemeClr val="tx1">
                    <a:tint val="75000"/>
                  </a:schemeClr>
                </a:solidFill>
              </a:defRPr>
            </a:lvl4pPr>
            <a:lvl5pPr marL="1795882" indent="0">
              <a:buNone/>
              <a:defRPr sz="1571">
                <a:solidFill>
                  <a:schemeClr val="tx1">
                    <a:tint val="75000"/>
                  </a:schemeClr>
                </a:solidFill>
              </a:defRPr>
            </a:lvl5pPr>
            <a:lvl6pPr marL="2244852" indent="0">
              <a:buNone/>
              <a:defRPr sz="1571">
                <a:solidFill>
                  <a:schemeClr val="tx1">
                    <a:tint val="75000"/>
                  </a:schemeClr>
                </a:solidFill>
              </a:defRPr>
            </a:lvl6pPr>
            <a:lvl7pPr marL="2693822" indent="0">
              <a:buNone/>
              <a:defRPr sz="1571">
                <a:solidFill>
                  <a:schemeClr val="tx1">
                    <a:tint val="75000"/>
                  </a:schemeClr>
                </a:solidFill>
              </a:defRPr>
            </a:lvl7pPr>
            <a:lvl8pPr marL="3142793" indent="0">
              <a:buNone/>
              <a:defRPr sz="1571">
                <a:solidFill>
                  <a:schemeClr val="tx1">
                    <a:tint val="75000"/>
                  </a:schemeClr>
                </a:solidFill>
              </a:defRPr>
            </a:lvl8pPr>
            <a:lvl9pPr marL="3591763" indent="0">
              <a:buNone/>
              <a:defRPr sz="1571">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a:xfrm>
            <a:off x="628650" y="6356352"/>
            <a:ext cx="2057400" cy="365125"/>
          </a:xfrm>
          <a:prstGeom prst="rect">
            <a:avLst/>
          </a:prstGeom>
        </p:spPr>
        <p:txBody>
          <a:bodyPr/>
          <a:lstStyle/>
          <a:p>
            <a:pPr eaLnBrk="0" fontAlgn="base" hangingPunct="0">
              <a:spcBef>
                <a:spcPct val="0"/>
              </a:spcBef>
              <a:spcAft>
                <a:spcPct val="0"/>
              </a:spcAft>
            </a:pPr>
            <a:fld id="{2B46B86D-1AAE-4195-A06E-E8FEF04D5022}" type="datetimeFigureOut">
              <a:rPr lang="es-PE" smtClean="0">
                <a:solidFill>
                  <a:prstClr val="black">
                    <a:tint val="75000"/>
                  </a:prstClr>
                </a:solidFill>
              </a:rPr>
              <a:pPr eaLnBrk="0" fontAlgn="base" hangingPunct="0">
                <a:spcBef>
                  <a:spcPct val="0"/>
                </a:spcBef>
                <a:spcAft>
                  <a:spcPct val="0"/>
                </a:spcAft>
              </a:pPr>
              <a:t>27/11/2019</a:t>
            </a:fld>
            <a:endParaRPr lang="es-PE">
              <a:solidFill>
                <a:prstClr val="black">
                  <a:tint val="75000"/>
                </a:prstClr>
              </a:solidFill>
            </a:endParaRPr>
          </a:p>
        </p:txBody>
      </p:sp>
      <p:sp>
        <p:nvSpPr>
          <p:cNvPr id="5" name="Footer Placeholder 4"/>
          <p:cNvSpPr>
            <a:spLocks noGrp="1"/>
          </p:cNvSpPr>
          <p:nvPr>
            <p:ph type="ftr" sz="quarter" idx="11"/>
          </p:nvPr>
        </p:nvSpPr>
        <p:spPr>
          <a:xfrm>
            <a:off x="3028950" y="6356352"/>
            <a:ext cx="3086100" cy="365125"/>
          </a:xfrm>
          <a:prstGeom prst="rect">
            <a:avLst/>
          </a:prstGeom>
        </p:spPr>
        <p:txBody>
          <a:bodyPr/>
          <a:lstStyle/>
          <a:p>
            <a:pPr eaLnBrk="0" fontAlgn="base" hangingPunct="0">
              <a:spcBef>
                <a:spcPct val="0"/>
              </a:spcBef>
              <a:spcAft>
                <a:spcPct val="0"/>
              </a:spcAft>
            </a:pPr>
            <a:endParaRPr lang="es-PE">
              <a:solidFill>
                <a:prstClr val="black">
                  <a:tint val="75000"/>
                </a:prstClr>
              </a:solidFill>
            </a:endParaRPr>
          </a:p>
        </p:txBody>
      </p:sp>
      <p:sp>
        <p:nvSpPr>
          <p:cNvPr id="6" name="Slide Number Placeholder 5"/>
          <p:cNvSpPr>
            <a:spLocks noGrp="1"/>
          </p:cNvSpPr>
          <p:nvPr>
            <p:ph type="sldNum" sz="quarter" idx="12"/>
          </p:nvPr>
        </p:nvSpPr>
        <p:spPr>
          <a:xfrm>
            <a:off x="6457950" y="6356352"/>
            <a:ext cx="2057400" cy="365125"/>
          </a:xfrm>
          <a:prstGeom prst="rect">
            <a:avLst/>
          </a:prstGeom>
        </p:spPr>
        <p:txBody>
          <a:bodyPr/>
          <a:lstStyle/>
          <a:p>
            <a:pPr eaLnBrk="0" fontAlgn="base" hangingPunct="0">
              <a:spcBef>
                <a:spcPct val="0"/>
              </a:spcBef>
              <a:spcAft>
                <a:spcPct val="0"/>
              </a:spcAft>
            </a:pPr>
            <a:fld id="{E5B581D5-CCA8-4840-8ABD-6D304A8EC09F}" type="slidenum">
              <a:rPr lang="es-PE" smtClean="0">
                <a:solidFill>
                  <a:prstClr val="black">
                    <a:tint val="75000"/>
                  </a:prstClr>
                </a:solidFill>
              </a:rPr>
              <a:pPr eaLnBrk="0" fontAlgn="base" hangingPunct="0">
                <a:spcBef>
                  <a:spcPct val="0"/>
                </a:spcBef>
                <a:spcAft>
                  <a:spcPct val="0"/>
                </a:spcAft>
              </a:pPr>
              <a:t>‹Nº›</a:t>
            </a:fld>
            <a:endParaRPr lang="es-PE">
              <a:solidFill>
                <a:prstClr val="black">
                  <a:tint val="75000"/>
                </a:prstClr>
              </a:solidFill>
            </a:endParaRPr>
          </a:p>
        </p:txBody>
      </p:sp>
    </p:spTree>
    <p:extLst>
      <p:ext uri="{BB962C8B-B14F-4D97-AF65-F5344CB8AC3E}">
        <p14:creationId xmlns:p14="http://schemas.microsoft.com/office/powerpoint/2010/main" val="25389120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6"/>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6"/>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a:xfrm>
            <a:off x="628650" y="6356352"/>
            <a:ext cx="2057400" cy="365125"/>
          </a:xfrm>
          <a:prstGeom prst="rect">
            <a:avLst/>
          </a:prstGeom>
        </p:spPr>
        <p:txBody>
          <a:bodyPr/>
          <a:lstStyle/>
          <a:p>
            <a:pPr eaLnBrk="0" fontAlgn="base" hangingPunct="0">
              <a:spcBef>
                <a:spcPct val="0"/>
              </a:spcBef>
              <a:spcAft>
                <a:spcPct val="0"/>
              </a:spcAft>
            </a:pPr>
            <a:fld id="{2B46B86D-1AAE-4195-A06E-E8FEF04D5022}" type="datetimeFigureOut">
              <a:rPr lang="es-PE" smtClean="0">
                <a:solidFill>
                  <a:prstClr val="black">
                    <a:tint val="75000"/>
                  </a:prstClr>
                </a:solidFill>
              </a:rPr>
              <a:pPr eaLnBrk="0" fontAlgn="base" hangingPunct="0">
                <a:spcBef>
                  <a:spcPct val="0"/>
                </a:spcBef>
                <a:spcAft>
                  <a:spcPct val="0"/>
                </a:spcAft>
              </a:pPr>
              <a:t>27/11/2019</a:t>
            </a:fld>
            <a:endParaRPr lang="es-PE">
              <a:solidFill>
                <a:prstClr val="black">
                  <a:tint val="75000"/>
                </a:prstClr>
              </a:solidFill>
            </a:endParaRPr>
          </a:p>
        </p:txBody>
      </p:sp>
      <p:sp>
        <p:nvSpPr>
          <p:cNvPr id="6" name="Footer Placeholder 5"/>
          <p:cNvSpPr>
            <a:spLocks noGrp="1"/>
          </p:cNvSpPr>
          <p:nvPr>
            <p:ph type="ftr" sz="quarter" idx="11"/>
          </p:nvPr>
        </p:nvSpPr>
        <p:spPr>
          <a:xfrm>
            <a:off x="3028950" y="6356352"/>
            <a:ext cx="3086100" cy="365125"/>
          </a:xfrm>
          <a:prstGeom prst="rect">
            <a:avLst/>
          </a:prstGeom>
        </p:spPr>
        <p:txBody>
          <a:bodyPr/>
          <a:lstStyle/>
          <a:p>
            <a:pPr eaLnBrk="0" fontAlgn="base" hangingPunct="0">
              <a:spcBef>
                <a:spcPct val="0"/>
              </a:spcBef>
              <a:spcAft>
                <a:spcPct val="0"/>
              </a:spcAft>
            </a:pPr>
            <a:endParaRPr lang="es-PE">
              <a:solidFill>
                <a:prstClr val="black">
                  <a:tint val="75000"/>
                </a:prstClr>
              </a:solidFill>
            </a:endParaRPr>
          </a:p>
        </p:txBody>
      </p:sp>
      <p:sp>
        <p:nvSpPr>
          <p:cNvPr id="7" name="Slide Number Placeholder 6"/>
          <p:cNvSpPr>
            <a:spLocks noGrp="1"/>
          </p:cNvSpPr>
          <p:nvPr>
            <p:ph type="sldNum" sz="quarter" idx="12"/>
          </p:nvPr>
        </p:nvSpPr>
        <p:spPr>
          <a:xfrm>
            <a:off x="6457950" y="6356352"/>
            <a:ext cx="2057400" cy="365125"/>
          </a:xfrm>
          <a:prstGeom prst="rect">
            <a:avLst/>
          </a:prstGeom>
        </p:spPr>
        <p:txBody>
          <a:bodyPr/>
          <a:lstStyle/>
          <a:p>
            <a:pPr eaLnBrk="0" fontAlgn="base" hangingPunct="0">
              <a:spcBef>
                <a:spcPct val="0"/>
              </a:spcBef>
              <a:spcAft>
                <a:spcPct val="0"/>
              </a:spcAft>
            </a:pPr>
            <a:fld id="{E5B581D5-CCA8-4840-8ABD-6D304A8EC09F}" type="slidenum">
              <a:rPr lang="es-PE" smtClean="0">
                <a:solidFill>
                  <a:prstClr val="black">
                    <a:tint val="75000"/>
                  </a:prstClr>
                </a:solidFill>
              </a:rPr>
              <a:pPr eaLnBrk="0" fontAlgn="base" hangingPunct="0">
                <a:spcBef>
                  <a:spcPct val="0"/>
                </a:spcBef>
                <a:spcAft>
                  <a:spcPct val="0"/>
                </a:spcAft>
              </a:pPr>
              <a:t>‹Nº›</a:t>
            </a:fld>
            <a:endParaRPr lang="es-PE">
              <a:solidFill>
                <a:prstClr val="black">
                  <a:tint val="75000"/>
                </a:prstClr>
              </a:solidFill>
            </a:endParaRPr>
          </a:p>
        </p:txBody>
      </p:sp>
    </p:spTree>
    <p:extLst>
      <p:ext uri="{BB962C8B-B14F-4D97-AF65-F5344CB8AC3E}">
        <p14:creationId xmlns:p14="http://schemas.microsoft.com/office/powerpoint/2010/main" val="19394778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4"/>
            <a:ext cx="3868340" cy="823912"/>
          </a:xfrm>
        </p:spPr>
        <p:txBody>
          <a:bodyPr anchor="b"/>
          <a:lstStyle>
            <a:lvl1pPr marL="0" indent="0">
              <a:buNone/>
              <a:defRPr sz="2357" b="1"/>
            </a:lvl1pPr>
            <a:lvl2pPr marL="448970" indent="0">
              <a:buNone/>
              <a:defRPr sz="1964" b="1"/>
            </a:lvl2pPr>
            <a:lvl3pPr marL="897941" indent="0">
              <a:buNone/>
              <a:defRPr sz="1768" b="1"/>
            </a:lvl3pPr>
            <a:lvl4pPr marL="1346911" indent="0">
              <a:buNone/>
              <a:defRPr sz="1571" b="1"/>
            </a:lvl4pPr>
            <a:lvl5pPr marL="1795882" indent="0">
              <a:buNone/>
              <a:defRPr sz="1571" b="1"/>
            </a:lvl5pPr>
            <a:lvl6pPr marL="2244852" indent="0">
              <a:buNone/>
              <a:defRPr sz="1571" b="1"/>
            </a:lvl6pPr>
            <a:lvl7pPr marL="2693822" indent="0">
              <a:buNone/>
              <a:defRPr sz="1571" b="1"/>
            </a:lvl7pPr>
            <a:lvl8pPr marL="3142793" indent="0">
              <a:buNone/>
              <a:defRPr sz="1571" b="1"/>
            </a:lvl8pPr>
            <a:lvl9pPr marL="3591763" indent="0">
              <a:buNone/>
              <a:defRPr sz="1571" b="1"/>
            </a:lvl9pPr>
          </a:lstStyle>
          <a:p>
            <a:pPr lvl="0"/>
            <a:r>
              <a:rPr lang="es-ES"/>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2" y="1681164"/>
            <a:ext cx="3887391" cy="823912"/>
          </a:xfrm>
        </p:spPr>
        <p:txBody>
          <a:bodyPr anchor="b"/>
          <a:lstStyle>
            <a:lvl1pPr marL="0" indent="0">
              <a:buNone/>
              <a:defRPr sz="2357" b="1"/>
            </a:lvl1pPr>
            <a:lvl2pPr marL="448970" indent="0">
              <a:buNone/>
              <a:defRPr sz="1964" b="1"/>
            </a:lvl2pPr>
            <a:lvl3pPr marL="897941" indent="0">
              <a:buNone/>
              <a:defRPr sz="1768" b="1"/>
            </a:lvl3pPr>
            <a:lvl4pPr marL="1346911" indent="0">
              <a:buNone/>
              <a:defRPr sz="1571" b="1"/>
            </a:lvl4pPr>
            <a:lvl5pPr marL="1795882" indent="0">
              <a:buNone/>
              <a:defRPr sz="1571" b="1"/>
            </a:lvl5pPr>
            <a:lvl6pPr marL="2244852" indent="0">
              <a:buNone/>
              <a:defRPr sz="1571" b="1"/>
            </a:lvl6pPr>
            <a:lvl7pPr marL="2693822" indent="0">
              <a:buNone/>
              <a:defRPr sz="1571" b="1"/>
            </a:lvl7pPr>
            <a:lvl8pPr marL="3142793" indent="0">
              <a:buNone/>
              <a:defRPr sz="1571" b="1"/>
            </a:lvl8pPr>
            <a:lvl9pPr marL="3591763" indent="0">
              <a:buNone/>
              <a:defRPr sz="1571" b="1"/>
            </a:lvl9pPr>
          </a:lstStyle>
          <a:p>
            <a:pPr lvl="0"/>
            <a:r>
              <a:rPr lang="es-ES"/>
              <a:t>Haga clic para modificar el estilo de texto del patrón</a:t>
            </a:r>
          </a:p>
        </p:txBody>
      </p:sp>
      <p:sp>
        <p:nvSpPr>
          <p:cNvPr id="6" name="Content Placeholder 5"/>
          <p:cNvSpPr>
            <a:spLocks noGrp="1"/>
          </p:cNvSpPr>
          <p:nvPr>
            <p:ph sz="quarter" idx="4"/>
          </p:nvPr>
        </p:nvSpPr>
        <p:spPr>
          <a:xfrm>
            <a:off x="4629152" y="2505075"/>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a:xfrm>
            <a:off x="628650" y="6356352"/>
            <a:ext cx="2057400" cy="365125"/>
          </a:xfrm>
          <a:prstGeom prst="rect">
            <a:avLst/>
          </a:prstGeom>
        </p:spPr>
        <p:txBody>
          <a:bodyPr/>
          <a:lstStyle/>
          <a:p>
            <a:pPr eaLnBrk="0" fontAlgn="base" hangingPunct="0">
              <a:spcBef>
                <a:spcPct val="0"/>
              </a:spcBef>
              <a:spcAft>
                <a:spcPct val="0"/>
              </a:spcAft>
            </a:pPr>
            <a:fld id="{2B46B86D-1AAE-4195-A06E-E8FEF04D5022}" type="datetimeFigureOut">
              <a:rPr lang="es-PE" smtClean="0">
                <a:solidFill>
                  <a:prstClr val="black">
                    <a:tint val="75000"/>
                  </a:prstClr>
                </a:solidFill>
              </a:rPr>
              <a:pPr eaLnBrk="0" fontAlgn="base" hangingPunct="0">
                <a:spcBef>
                  <a:spcPct val="0"/>
                </a:spcBef>
                <a:spcAft>
                  <a:spcPct val="0"/>
                </a:spcAft>
              </a:pPr>
              <a:t>27/11/2019</a:t>
            </a:fld>
            <a:endParaRPr lang="es-PE">
              <a:solidFill>
                <a:prstClr val="black">
                  <a:tint val="75000"/>
                </a:prstClr>
              </a:solidFill>
            </a:endParaRPr>
          </a:p>
        </p:txBody>
      </p:sp>
      <p:sp>
        <p:nvSpPr>
          <p:cNvPr id="8" name="Footer Placeholder 7"/>
          <p:cNvSpPr>
            <a:spLocks noGrp="1"/>
          </p:cNvSpPr>
          <p:nvPr>
            <p:ph type="ftr" sz="quarter" idx="11"/>
          </p:nvPr>
        </p:nvSpPr>
        <p:spPr>
          <a:xfrm>
            <a:off x="3028950" y="6356352"/>
            <a:ext cx="3086100" cy="365125"/>
          </a:xfrm>
          <a:prstGeom prst="rect">
            <a:avLst/>
          </a:prstGeom>
        </p:spPr>
        <p:txBody>
          <a:bodyPr/>
          <a:lstStyle/>
          <a:p>
            <a:pPr eaLnBrk="0" fontAlgn="base" hangingPunct="0">
              <a:spcBef>
                <a:spcPct val="0"/>
              </a:spcBef>
              <a:spcAft>
                <a:spcPct val="0"/>
              </a:spcAft>
            </a:pPr>
            <a:endParaRPr lang="es-PE">
              <a:solidFill>
                <a:prstClr val="black">
                  <a:tint val="75000"/>
                </a:prstClr>
              </a:solidFill>
            </a:endParaRPr>
          </a:p>
        </p:txBody>
      </p:sp>
      <p:sp>
        <p:nvSpPr>
          <p:cNvPr id="9" name="Slide Number Placeholder 8"/>
          <p:cNvSpPr>
            <a:spLocks noGrp="1"/>
          </p:cNvSpPr>
          <p:nvPr>
            <p:ph type="sldNum" sz="quarter" idx="12"/>
          </p:nvPr>
        </p:nvSpPr>
        <p:spPr>
          <a:xfrm>
            <a:off x="6457950" y="6356352"/>
            <a:ext cx="2057400" cy="365125"/>
          </a:xfrm>
          <a:prstGeom prst="rect">
            <a:avLst/>
          </a:prstGeom>
        </p:spPr>
        <p:txBody>
          <a:bodyPr/>
          <a:lstStyle/>
          <a:p>
            <a:pPr eaLnBrk="0" fontAlgn="base" hangingPunct="0">
              <a:spcBef>
                <a:spcPct val="0"/>
              </a:spcBef>
              <a:spcAft>
                <a:spcPct val="0"/>
              </a:spcAft>
            </a:pPr>
            <a:fld id="{E5B581D5-CCA8-4840-8ABD-6D304A8EC09F}" type="slidenum">
              <a:rPr lang="es-PE" smtClean="0">
                <a:solidFill>
                  <a:prstClr val="black">
                    <a:tint val="75000"/>
                  </a:prstClr>
                </a:solidFill>
              </a:rPr>
              <a:pPr eaLnBrk="0" fontAlgn="base" hangingPunct="0">
                <a:spcBef>
                  <a:spcPct val="0"/>
                </a:spcBef>
                <a:spcAft>
                  <a:spcPct val="0"/>
                </a:spcAft>
              </a:pPr>
              <a:t>‹Nº›</a:t>
            </a:fld>
            <a:endParaRPr lang="es-PE">
              <a:solidFill>
                <a:prstClr val="black">
                  <a:tint val="75000"/>
                </a:prstClr>
              </a:solidFill>
            </a:endParaRPr>
          </a:p>
        </p:txBody>
      </p:sp>
    </p:spTree>
    <p:extLst>
      <p:ext uri="{BB962C8B-B14F-4D97-AF65-F5344CB8AC3E}">
        <p14:creationId xmlns:p14="http://schemas.microsoft.com/office/powerpoint/2010/main" val="2176743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a:xfrm>
            <a:off x="628650" y="6356352"/>
            <a:ext cx="2057400" cy="365125"/>
          </a:xfrm>
          <a:prstGeom prst="rect">
            <a:avLst/>
          </a:prstGeom>
        </p:spPr>
        <p:txBody>
          <a:bodyPr/>
          <a:lstStyle/>
          <a:p>
            <a:pPr eaLnBrk="0" fontAlgn="base" hangingPunct="0">
              <a:spcBef>
                <a:spcPct val="0"/>
              </a:spcBef>
              <a:spcAft>
                <a:spcPct val="0"/>
              </a:spcAft>
            </a:pPr>
            <a:fld id="{2B46B86D-1AAE-4195-A06E-E8FEF04D5022}" type="datetimeFigureOut">
              <a:rPr lang="es-PE" smtClean="0">
                <a:solidFill>
                  <a:prstClr val="black">
                    <a:tint val="75000"/>
                  </a:prstClr>
                </a:solidFill>
              </a:rPr>
              <a:pPr eaLnBrk="0" fontAlgn="base" hangingPunct="0">
                <a:spcBef>
                  <a:spcPct val="0"/>
                </a:spcBef>
                <a:spcAft>
                  <a:spcPct val="0"/>
                </a:spcAft>
              </a:pPr>
              <a:t>27/11/2019</a:t>
            </a:fld>
            <a:endParaRPr lang="es-PE">
              <a:solidFill>
                <a:prstClr val="black">
                  <a:tint val="75000"/>
                </a:prstClr>
              </a:solidFill>
            </a:endParaRPr>
          </a:p>
        </p:txBody>
      </p:sp>
      <p:sp>
        <p:nvSpPr>
          <p:cNvPr id="4" name="Footer Placeholder 3"/>
          <p:cNvSpPr>
            <a:spLocks noGrp="1"/>
          </p:cNvSpPr>
          <p:nvPr>
            <p:ph type="ftr" sz="quarter" idx="11"/>
          </p:nvPr>
        </p:nvSpPr>
        <p:spPr>
          <a:xfrm>
            <a:off x="3028950" y="6356352"/>
            <a:ext cx="3086100" cy="365125"/>
          </a:xfrm>
          <a:prstGeom prst="rect">
            <a:avLst/>
          </a:prstGeom>
        </p:spPr>
        <p:txBody>
          <a:bodyPr/>
          <a:lstStyle/>
          <a:p>
            <a:pPr eaLnBrk="0" fontAlgn="base" hangingPunct="0">
              <a:spcBef>
                <a:spcPct val="0"/>
              </a:spcBef>
              <a:spcAft>
                <a:spcPct val="0"/>
              </a:spcAft>
            </a:pPr>
            <a:endParaRPr lang="es-PE">
              <a:solidFill>
                <a:prstClr val="black">
                  <a:tint val="75000"/>
                </a:prstClr>
              </a:solidFill>
            </a:endParaRPr>
          </a:p>
        </p:txBody>
      </p:sp>
      <p:sp>
        <p:nvSpPr>
          <p:cNvPr id="5" name="Slide Number Placeholder 4"/>
          <p:cNvSpPr>
            <a:spLocks noGrp="1"/>
          </p:cNvSpPr>
          <p:nvPr>
            <p:ph type="sldNum" sz="quarter" idx="12"/>
          </p:nvPr>
        </p:nvSpPr>
        <p:spPr>
          <a:xfrm>
            <a:off x="6457950" y="6356352"/>
            <a:ext cx="2057400" cy="365125"/>
          </a:xfrm>
          <a:prstGeom prst="rect">
            <a:avLst/>
          </a:prstGeom>
        </p:spPr>
        <p:txBody>
          <a:bodyPr/>
          <a:lstStyle/>
          <a:p>
            <a:pPr eaLnBrk="0" fontAlgn="base" hangingPunct="0">
              <a:spcBef>
                <a:spcPct val="0"/>
              </a:spcBef>
              <a:spcAft>
                <a:spcPct val="0"/>
              </a:spcAft>
            </a:pPr>
            <a:fld id="{E5B581D5-CCA8-4840-8ABD-6D304A8EC09F}" type="slidenum">
              <a:rPr lang="es-PE" smtClean="0">
                <a:solidFill>
                  <a:prstClr val="black">
                    <a:tint val="75000"/>
                  </a:prstClr>
                </a:solidFill>
              </a:rPr>
              <a:pPr eaLnBrk="0" fontAlgn="base" hangingPunct="0">
                <a:spcBef>
                  <a:spcPct val="0"/>
                </a:spcBef>
                <a:spcAft>
                  <a:spcPct val="0"/>
                </a:spcAft>
              </a:pPr>
              <a:t>‹Nº›</a:t>
            </a:fld>
            <a:endParaRPr lang="es-PE">
              <a:solidFill>
                <a:prstClr val="black">
                  <a:tint val="75000"/>
                </a:prstClr>
              </a:solidFill>
            </a:endParaRPr>
          </a:p>
        </p:txBody>
      </p:sp>
    </p:spTree>
    <p:extLst>
      <p:ext uri="{BB962C8B-B14F-4D97-AF65-F5344CB8AC3E}">
        <p14:creationId xmlns:p14="http://schemas.microsoft.com/office/powerpoint/2010/main" val="882076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8F250D8E-BDD5-4FCA-AF65-5D7D467B81A5}" type="datetimeFigureOut">
              <a:rPr lang="es-ES" smtClean="0"/>
              <a:pPr/>
              <a:t>27/11/2019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4926022-19DB-4A30-B559-6D94506F9994}" type="slidenum">
              <a:rPr lang="es-ES" smtClean="0"/>
              <a:pPr/>
              <a:t>‹Nº›</a:t>
            </a:fld>
            <a:endParaRPr lang="es-ES"/>
          </a:p>
        </p:txBody>
      </p:sp>
    </p:spTree>
    <p:extLst>
      <p:ext uri="{BB962C8B-B14F-4D97-AF65-F5344CB8AC3E}">
        <p14:creationId xmlns:p14="http://schemas.microsoft.com/office/powerpoint/2010/main" val="16307973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2"/>
            <a:ext cx="2057400" cy="365125"/>
          </a:xfrm>
          <a:prstGeom prst="rect">
            <a:avLst/>
          </a:prstGeom>
        </p:spPr>
        <p:txBody>
          <a:bodyPr/>
          <a:lstStyle/>
          <a:p>
            <a:pPr eaLnBrk="0" fontAlgn="base" hangingPunct="0">
              <a:spcBef>
                <a:spcPct val="0"/>
              </a:spcBef>
              <a:spcAft>
                <a:spcPct val="0"/>
              </a:spcAft>
            </a:pPr>
            <a:fld id="{2B46B86D-1AAE-4195-A06E-E8FEF04D5022}" type="datetimeFigureOut">
              <a:rPr lang="es-PE" smtClean="0">
                <a:solidFill>
                  <a:prstClr val="black">
                    <a:tint val="75000"/>
                  </a:prstClr>
                </a:solidFill>
              </a:rPr>
              <a:pPr eaLnBrk="0" fontAlgn="base" hangingPunct="0">
                <a:spcBef>
                  <a:spcPct val="0"/>
                </a:spcBef>
                <a:spcAft>
                  <a:spcPct val="0"/>
                </a:spcAft>
              </a:pPr>
              <a:t>27/11/2019</a:t>
            </a:fld>
            <a:endParaRPr lang="es-PE">
              <a:solidFill>
                <a:prstClr val="black">
                  <a:tint val="75000"/>
                </a:prstClr>
              </a:solidFill>
            </a:endParaRPr>
          </a:p>
        </p:txBody>
      </p:sp>
      <p:sp>
        <p:nvSpPr>
          <p:cNvPr id="3" name="Footer Placeholder 2"/>
          <p:cNvSpPr>
            <a:spLocks noGrp="1"/>
          </p:cNvSpPr>
          <p:nvPr>
            <p:ph type="ftr" sz="quarter" idx="11"/>
          </p:nvPr>
        </p:nvSpPr>
        <p:spPr>
          <a:xfrm>
            <a:off x="3028950" y="6356352"/>
            <a:ext cx="3086100" cy="365125"/>
          </a:xfrm>
          <a:prstGeom prst="rect">
            <a:avLst/>
          </a:prstGeom>
        </p:spPr>
        <p:txBody>
          <a:bodyPr/>
          <a:lstStyle/>
          <a:p>
            <a:pPr eaLnBrk="0" fontAlgn="base" hangingPunct="0">
              <a:spcBef>
                <a:spcPct val="0"/>
              </a:spcBef>
              <a:spcAft>
                <a:spcPct val="0"/>
              </a:spcAft>
            </a:pPr>
            <a:endParaRPr lang="es-PE">
              <a:solidFill>
                <a:prstClr val="black">
                  <a:tint val="75000"/>
                </a:prstClr>
              </a:solidFill>
            </a:endParaRPr>
          </a:p>
        </p:txBody>
      </p:sp>
      <p:sp>
        <p:nvSpPr>
          <p:cNvPr id="4" name="Slide Number Placeholder 3"/>
          <p:cNvSpPr>
            <a:spLocks noGrp="1"/>
          </p:cNvSpPr>
          <p:nvPr>
            <p:ph type="sldNum" sz="quarter" idx="12"/>
          </p:nvPr>
        </p:nvSpPr>
        <p:spPr>
          <a:xfrm>
            <a:off x="6457950" y="6356352"/>
            <a:ext cx="2057400" cy="365125"/>
          </a:xfrm>
          <a:prstGeom prst="rect">
            <a:avLst/>
          </a:prstGeom>
        </p:spPr>
        <p:txBody>
          <a:bodyPr/>
          <a:lstStyle/>
          <a:p>
            <a:pPr eaLnBrk="0" fontAlgn="base" hangingPunct="0">
              <a:spcBef>
                <a:spcPct val="0"/>
              </a:spcBef>
              <a:spcAft>
                <a:spcPct val="0"/>
              </a:spcAft>
            </a:pPr>
            <a:fld id="{E5B581D5-CCA8-4840-8ABD-6D304A8EC09F}" type="slidenum">
              <a:rPr lang="es-PE" smtClean="0">
                <a:solidFill>
                  <a:prstClr val="black">
                    <a:tint val="75000"/>
                  </a:prstClr>
                </a:solidFill>
              </a:rPr>
              <a:pPr eaLnBrk="0" fontAlgn="base" hangingPunct="0">
                <a:spcBef>
                  <a:spcPct val="0"/>
                </a:spcBef>
                <a:spcAft>
                  <a:spcPct val="0"/>
                </a:spcAft>
              </a:pPr>
              <a:t>‹Nº›</a:t>
            </a:fld>
            <a:endParaRPr lang="es-PE">
              <a:solidFill>
                <a:prstClr val="black">
                  <a:tint val="75000"/>
                </a:prstClr>
              </a:solidFill>
            </a:endParaRPr>
          </a:p>
        </p:txBody>
      </p:sp>
    </p:spTree>
    <p:extLst>
      <p:ext uri="{BB962C8B-B14F-4D97-AF65-F5344CB8AC3E}">
        <p14:creationId xmlns:p14="http://schemas.microsoft.com/office/powerpoint/2010/main" val="23980798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1"/>
            <a:ext cx="2949178" cy="1600200"/>
          </a:xfrm>
        </p:spPr>
        <p:txBody>
          <a:bodyPr anchor="b"/>
          <a:lstStyle>
            <a:lvl1pPr>
              <a:defRPr sz="3142"/>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142"/>
            </a:lvl1pPr>
            <a:lvl2pPr>
              <a:defRPr sz="2750"/>
            </a:lvl2pPr>
            <a:lvl3pPr>
              <a:defRPr sz="2357"/>
            </a:lvl3pPr>
            <a:lvl4pPr>
              <a:defRPr sz="1964"/>
            </a:lvl4pPr>
            <a:lvl5pPr>
              <a:defRPr sz="1964"/>
            </a:lvl5pPr>
            <a:lvl6pPr>
              <a:defRPr sz="1964"/>
            </a:lvl6pPr>
            <a:lvl7pPr>
              <a:defRPr sz="1964"/>
            </a:lvl7pPr>
            <a:lvl8pPr>
              <a:defRPr sz="1964"/>
            </a:lvl8pPr>
            <a:lvl9pPr>
              <a:defRPr sz="1964"/>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571"/>
            </a:lvl1pPr>
            <a:lvl2pPr marL="448970" indent="0">
              <a:buNone/>
              <a:defRPr sz="1375"/>
            </a:lvl2pPr>
            <a:lvl3pPr marL="897941" indent="0">
              <a:buNone/>
              <a:defRPr sz="1178"/>
            </a:lvl3pPr>
            <a:lvl4pPr marL="1346911" indent="0">
              <a:buNone/>
              <a:defRPr sz="982"/>
            </a:lvl4pPr>
            <a:lvl5pPr marL="1795882" indent="0">
              <a:buNone/>
              <a:defRPr sz="982"/>
            </a:lvl5pPr>
            <a:lvl6pPr marL="2244852" indent="0">
              <a:buNone/>
              <a:defRPr sz="982"/>
            </a:lvl6pPr>
            <a:lvl7pPr marL="2693822" indent="0">
              <a:buNone/>
              <a:defRPr sz="982"/>
            </a:lvl7pPr>
            <a:lvl8pPr marL="3142793" indent="0">
              <a:buNone/>
              <a:defRPr sz="982"/>
            </a:lvl8pPr>
            <a:lvl9pPr marL="3591763" indent="0">
              <a:buNone/>
              <a:defRPr sz="982"/>
            </a:lvl9pPr>
          </a:lstStyle>
          <a:p>
            <a:pPr lvl="0"/>
            <a:r>
              <a:rPr lang="es-ES"/>
              <a:t>Haga clic para modificar el estilo de texto del patrón</a:t>
            </a:r>
          </a:p>
        </p:txBody>
      </p:sp>
      <p:sp>
        <p:nvSpPr>
          <p:cNvPr id="5" name="Date Placeholder 4"/>
          <p:cNvSpPr>
            <a:spLocks noGrp="1"/>
          </p:cNvSpPr>
          <p:nvPr>
            <p:ph type="dt" sz="half" idx="10"/>
          </p:nvPr>
        </p:nvSpPr>
        <p:spPr>
          <a:xfrm>
            <a:off x="628650" y="6356352"/>
            <a:ext cx="2057400" cy="365125"/>
          </a:xfrm>
          <a:prstGeom prst="rect">
            <a:avLst/>
          </a:prstGeom>
        </p:spPr>
        <p:txBody>
          <a:bodyPr/>
          <a:lstStyle/>
          <a:p>
            <a:pPr eaLnBrk="0" fontAlgn="base" hangingPunct="0">
              <a:spcBef>
                <a:spcPct val="0"/>
              </a:spcBef>
              <a:spcAft>
                <a:spcPct val="0"/>
              </a:spcAft>
            </a:pPr>
            <a:fld id="{2B46B86D-1AAE-4195-A06E-E8FEF04D5022}" type="datetimeFigureOut">
              <a:rPr lang="es-PE" smtClean="0">
                <a:solidFill>
                  <a:prstClr val="black">
                    <a:tint val="75000"/>
                  </a:prstClr>
                </a:solidFill>
              </a:rPr>
              <a:pPr eaLnBrk="0" fontAlgn="base" hangingPunct="0">
                <a:spcBef>
                  <a:spcPct val="0"/>
                </a:spcBef>
                <a:spcAft>
                  <a:spcPct val="0"/>
                </a:spcAft>
              </a:pPr>
              <a:t>27/11/2019</a:t>
            </a:fld>
            <a:endParaRPr lang="es-PE">
              <a:solidFill>
                <a:prstClr val="black">
                  <a:tint val="75000"/>
                </a:prstClr>
              </a:solidFill>
            </a:endParaRPr>
          </a:p>
        </p:txBody>
      </p:sp>
      <p:sp>
        <p:nvSpPr>
          <p:cNvPr id="6" name="Footer Placeholder 5"/>
          <p:cNvSpPr>
            <a:spLocks noGrp="1"/>
          </p:cNvSpPr>
          <p:nvPr>
            <p:ph type="ftr" sz="quarter" idx="11"/>
          </p:nvPr>
        </p:nvSpPr>
        <p:spPr>
          <a:xfrm>
            <a:off x="3028950" y="6356352"/>
            <a:ext cx="3086100" cy="365125"/>
          </a:xfrm>
          <a:prstGeom prst="rect">
            <a:avLst/>
          </a:prstGeom>
        </p:spPr>
        <p:txBody>
          <a:bodyPr/>
          <a:lstStyle/>
          <a:p>
            <a:pPr eaLnBrk="0" fontAlgn="base" hangingPunct="0">
              <a:spcBef>
                <a:spcPct val="0"/>
              </a:spcBef>
              <a:spcAft>
                <a:spcPct val="0"/>
              </a:spcAft>
            </a:pPr>
            <a:endParaRPr lang="es-PE">
              <a:solidFill>
                <a:prstClr val="black">
                  <a:tint val="75000"/>
                </a:prstClr>
              </a:solidFill>
            </a:endParaRPr>
          </a:p>
        </p:txBody>
      </p:sp>
      <p:sp>
        <p:nvSpPr>
          <p:cNvPr id="7" name="Slide Number Placeholder 6"/>
          <p:cNvSpPr>
            <a:spLocks noGrp="1"/>
          </p:cNvSpPr>
          <p:nvPr>
            <p:ph type="sldNum" sz="quarter" idx="12"/>
          </p:nvPr>
        </p:nvSpPr>
        <p:spPr>
          <a:xfrm>
            <a:off x="6457950" y="6356352"/>
            <a:ext cx="2057400" cy="365125"/>
          </a:xfrm>
          <a:prstGeom prst="rect">
            <a:avLst/>
          </a:prstGeom>
        </p:spPr>
        <p:txBody>
          <a:bodyPr/>
          <a:lstStyle/>
          <a:p>
            <a:pPr eaLnBrk="0" fontAlgn="base" hangingPunct="0">
              <a:spcBef>
                <a:spcPct val="0"/>
              </a:spcBef>
              <a:spcAft>
                <a:spcPct val="0"/>
              </a:spcAft>
            </a:pPr>
            <a:fld id="{E5B581D5-CCA8-4840-8ABD-6D304A8EC09F}" type="slidenum">
              <a:rPr lang="es-PE" smtClean="0">
                <a:solidFill>
                  <a:prstClr val="black">
                    <a:tint val="75000"/>
                  </a:prstClr>
                </a:solidFill>
              </a:rPr>
              <a:pPr eaLnBrk="0" fontAlgn="base" hangingPunct="0">
                <a:spcBef>
                  <a:spcPct val="0"/>
                </a:spcBef>
                <a:spcAft>
                  <a:spcPct val="0"/>
                </a:spcAft>
              </a:pPr>
              <a:t>‹Nº›</a:t>
            </a:fld>
            <a:endParaRPr lang="es-PE">
              <a:solidFill>
                <a:prstClr val="black">
                  <a:tint val="75000"/>
                </a:prstClr>
              </a:solidFill>
            </a:endParaRPr>
          </a:p>
        </p:txBody>
      </p:sp>
    </p:spTree>
    <p:extLst>
      <p:ext uri="{BB962C8B-B14F-4D97-AF65-F5344CB8AC3E}">
        <p14:creationId xmlns:p14="http://schemas.microsoft.com/office/powerpoint/2010/main" val="23505374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1"/>
            <a:ext cx="2949178" cy="1600200"/>
          </a:xfrm>
        </p:spPr>
        <p:txBody>
          <a:bodyPr anchor="b"/>
          <a:lstStyle>
            <a:lvl1pPr>
              <a:defRPr sz="3142"/>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142"/>
            </a:lvl1pPr>
            <a:lvl2pPr marL="448970" indent="0">
              <a:buNone/>
              <a:defRPr sz="2750"/>
            </a:lvl2pPr>
            <a:lvl3pPr marL="897941" indent="0">
              <a:buNone/>
              <a:defRPr sz="2357"/>
            </a:lvl3pPr>
            <a:lvl4pPr marL="1346911" indent="0">
              <a:buNone/>
              <a:defRPr sz="1964"/>
            </a:lvl4pPr>
            <a:lvl5pPr marL="1795882" indent="0">
              <a:buNone/>
              <a:defRPr sz="1964"/>
            </a:lvl5pPr>
            <a:lvl6pPr marL="2244852" indent="0">
              <a:buNone/>
              <a:defRPr sz="1964"/>
            </a:lvl6pPr>
            <a:lvl7pPr marL="2693822" indent="0">
              <a:buNone/>
              <a:defRPr sz="1964"/>
            </a:lvl7pPr>
            <a:lvl8pPr marL="3142793" indent="0">
              <a:buNone/>
              <a:defRPr sz="1964"/>
            </a:lvl8pPr>
            <a:lvl9pPr marL="3591763" indent="0">
              <a:buNone/>
              <a:defRPr sz="1964"/>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571"/>
            </a:lvl1pPr>
            <a:lvl2pPr marL="448970" indent="0">
              <a:buNone/>
              <a:defRPr sz="1375"/>
            </a:lvl2pPr>
            <a:lvl3pPr marL="897941" indent="0">
              <a:buNone/>
              <a:defRPr sz="1178"/>
            </a:lvl3pPr>
            <a:lvl4pPr marL="1346911" indent="0">
              <a:buNone/>
              <a:defRPr sz="982"/>
            </a:lvl4pPr>
            <a:lvl5pPr marL="1795882" indent="0">
              <a:buNone/>
              <a:defRPr sz="982"/>
            </a:lvl5pPr>
            <a:lvl6pPr marL="2244852" indent="0">
              <a:buNone/>
              <a:defRPr sz="982"/>
            </a:lvl6pPr>
            <a:lvl7pPr marL="2693822" indent="0">
              <a:buNone/>
              <a:defRPr sz="982"/>
            </a:lvl7pPr>
            <a:lvl8pPr marL="3142793" indent="0">
              <a:buNone/>
              <a:defRPr sz="982"/>
            </a:lvl8pPr>
            <a:lvl9pPr marL="3591763" indent="0">
              <a:buNone/>
              <a:defRPr sz="982"/>
            </a:lvl9pPr>
          </a:lstStyle>
          <a:p>
            <a:pPr lvl="0"/>
            <a:r>
              <a:rPr lang="es-ES"/>
              <a:t>Haga clic para modificar el estilo de texto del patrón</a:t>
            </a:r>
          </a:p>
        </p:txBody>
      </p:sp>
      <p:sp>
        <p:nvSpPr>
          <p:cNvPr id="5" name="Date Placeholder 4"/>
          <p:cNvSpPr>
            <a:spLocks noGrp="1"/>
          </p:cNvSpPr>
          <p:nvPr>
            <p:ph type="dt" sz="half" idx="10"/>
          </p:nvPr>
        </p:nvSpPr>
        <p:spPr>
          <a:xfrm>
            <a:off x="628650" y="6356352"/>
            <a:ext cx="2057400" cy="365125"/>
          </a:xfrm>
          <a:prstGeom prst="rect">
            <a:avLst/>
          </a:prstGeom>
        </p:spPr>
        <p:txBody>
          <a:bodyPr/>
          <a:lstStyle/>
          <a:p>
            <a:pPr eaLnBrk="0" fontAlgn="base" hangingPunct="0">
              <a:spcBef>
                <a:spcPct val="0"/>
              </a:spcBef>
              <a:spcAft>
                <a:spcPct val="0"/>
              </a:spcAft>
            </a:pPr>
            <a:fld id="{2B46B86D-1AAE-4195-A06E-E8FEF04D5022}" type="datetimeFigureOut">
              <a:rPr lang="es-PE" smtClean="0">
                <a:solidFill>
                  <a:prstClr val="black">
                    <a:tint val="75000"/>
                  </a:prstClr>
                </a:solidFill>
              </a:rPr>
              <a:pPr eaLnBrk="0" fontAlgn="base" hangingPunct="0">
                <a:spcBef>
                  <a:spcPct val="0"/>
                </a:spcBef>
                <a:spcAft>
                  <a:spcPct val="0"/>
                </a:spcAft>
              </a:pPr>
              <a:t>27/11/2019</a:t>
            </a:fld>
            <a:endParaRPr lang="es-PE">
              <a:solidFill>
                <a:prstClr val="black">
                  <a:tint val="75000"/>
                </a:prstClr>
              </a:solidFill>
            </a:endParaRPr>
          </a:p>
        </p:txBody>
      </p:sp>
      <p:sp>
        <p:nvSpPr>
          <p:cNvPr id="6" name="Footer Placeholder 5"/>
          <p:cNvSpPr>
            <a:spLocks noGrp="1"/>
          </p:cNvSpPr>
          <p:nvPr>
            <p:ph type="ftr" sz="quarter" idx="11"/>
          </p:nvPr>
        </p:nvSpPr>
        <p:spPr>
          <a:xfrm>
            <a:off x="3028950" y="6356352"/>
            <a:ext cx="3086100" cy="365125"/>
          </a:xfrm>
          <a:prstGeom prst="rect">
            <a:avLst/>
          </a:prstGeom>
        </p:spPr>
        <p:txBody>
          <a:bodyPr/>
          <a:lstStyle/>
          <a:p>
            <a:pPr eaLnBrk="0" fontAlgn="base" hangingPunct="0">
              <a:spcBef>
                <a:spcPct val="0"/>
              </a:spcBef>
              <a:spcAft>
                <a:spcPct val="0"/>
              </a:spcAft>
            </a:pPr>
            <a:endParaRPr lang="es-PE">
              <a:solidFill>
                <a:prstClr val="black">
                  <a:tint val="75000"/>
                </a:prstClr>
              </a:solidFill>
            </a:endParaRPr>
          </a:p>
        </p:txBody>
      </p:sp>
      <p:sp>
        <p:nvSpPr>
          <p:cNvPr id="7" name="Slide Number Placeholder 6"/>
          <p:cNvSpPr>
            <a:spLocks noGrp="1"/>
          </p:cNvSpPr>
          <p:nvPr>
            <p:ph type="sldNum" sz="quarter" idx="12"/>
          </p:nvPr>
        </p:nvSpPr>
        <p:spPr>
          <a:xfrm>
            <a:off x="6457950" y="6356352"/>
            <a:ext cx="2057400" cy="365125"/>
          </a:xfrm>
          <a:prstGeom prst="rect">
            <a:avLst/>
          </a:prstGeom>
        </p:spPr>
        <p:txBody>
          <a:bodyPr/>
          <a:lstStyle/>
          <a:p>
            <a:pPr eaLnBrk="0" fontAlgn="base" hangingPunct="0">
              <a:spcBef>
                <a:spcPct val="0"/>
              </a:spcBef>
              <a:spcAft>
                <a:spcPct val="0"/>
              </a:spcAft>
            </a:pPr>
            <a:fld id="{E5B581D5-CCA8-4840-8ABD-6D304A8EC09F}" type="slidenum">
              <a:rPr lang="es-PE" smtClean="0">
                <a:solidFill>
                  <a:prstClr val="black">
                    <a:tint val="75000"/>
                  </a:prstClr>
                </a:solidFill>
              </a:rPr>
              <a:pPr eaLnBrk="0" fontAlgn="base" hangingPunct="0">
                <a:spcBef>
                  <a:spcPct val="0"/>
                </a:spcBef>
                <a:spcAft>
                  <a:spcPct val="0"/>
                </a:spcAft>
              </a:pPr>
              <a:t>‹Nº›</a:t>
            </a:fld>
            <a:endParaRPr lang="es-PE">
              <a:solidFill>
                <a:prstClr val="black">
                  <a:tint val="75000"/>
                </a:prstClr>
              </a:solidFill>
            </a:endParaRPr>
          </a:p>
        </p:txBody>
      </p:sp>
    </p:spTree>
    <p:extLst>
      <p:ext uri="{BB962C8B-B14F-4D97-AF65-F5344CB8AC3E}">
        <p14:creationId xmlns:p14="http://schemas.microsoft.com/office/powerpoint/2010/main" val="9089847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628650" y="6356352"/>
            <a:ext cx="2057400" cy="365125"/>
          </a:xfrm>
          <a:prstGeom prst="rect">
            <a:avLst/>
          </a:prstGeom>
        </p:spPr>
        <p:txBody>
          <a:bodyPr/>
          <a:lstStyle/>
          <a:p>
            <a:pPr eaLnBrk="0" fontAlgn="base" hangingPunct="0">
              <a:spcBef>
                <a:spcPct val="0"/>
              </a:spcBef>
              <a:spcAft>
                <a:spcPct val="0"/>
              </a:spcAft>
            </a:pPr>
            <a:fld id="{2B46B86D-1AAE-4195-A06E-E8FEF04D5022}" type="datetimeFigureOut">
              <a:rPr lang="es-PE" smtClean="0">
                <a:solidFill>
                  <a:prstClr val="black">
                    <a:tint val="75000"/>
                  </a:prstClr>
                </a:solidFill>
              </a:rPr>
              <a:pPr eaLnBrk="0" fontAlgn="base" hangingPunct="0">
                <a:spcBef>
                  <a:spcPct val="0"/>
                </a:spcBef>
                <a:spcAft>
                  <a:spcPct val="0"/>
                </a:spcAft>
              </a:pPr>
              <a:t>27/11/2019</a:t>
            </a:fld>
            <a:endParaRPr lang="es-PE">
              <a:solidFill>
                <a:prstClr val="black">
                  <a:tint val="75000"/>
                </a:prstClr>
              </a:solidFill>
            </a:endParaRPr>
          </a:p>
        </p:txBody>
      </p:sp>
      <p:sp>
        <p:nvSpPr>
          <p:cNvPr id="5" name="Footer Placeholder 4"/>
          <p:cNvSpPr>
            <a:spLocks noGrp="1"/>
          </p:cNvSpPr>
          <p:nvPr>
            <p:ph type="ftr" sz="quarter" idx="11"/>
          </p:nvPr>
        </p:nvSpPr>
        <p:spPr>
          <a:xfrm>
            <a:off x="3028950" y="6356352"/>
            <a:ext cx="3086100" cy="365125"/>
          </a:xfrm>
          <a:prstGeom prst="rect">
            <a:avLst/>
          </a:prstGeom>
        </p:spPr>
        <p:txBody>
          <a:bodyPr/>
          <a:lstStyle/>
          <a:p>
            <a:pPr eaLnBrk="0" fontAlgn="base" hangingPunct="0">
              <a:spcBef>
                <a:spcPct val="0"/>
              </a:spcBef>
              <a:spcAft>
                <a:spcPct val="0"/>
              </a:spcAft>
            </a:pPr>
            <a:endParaRPr lang="es-PE">
              <a:solidFill>
                <a:prstClr val="black">
                  <a:tint val="75000"/>
                </a:prstClr>
              </a:solidFill>
            </a:endParaRPr>
          </a:p>
        </p:txBody>
      </p:sp>
      <p:sp>
        <p:nvSpPr>
          <p:cNvPr id="6" name="Slide Number Placeholder 5"/>
          <p:cNvSpPr>
            <a:spLocks noGrp="1"/>
          </p:cNvSpPr>
          <p:nvPr>
            <p:ph type="sldNum" sz="quarter" idx="12"/>
          </p:nvPr>
        </p:nvSpPr>
        <p:spPr>
          <a:xfrm>
            <a:off x="6457950" y="6356352"/>
            <a:ext cx="2057400" cy="365125"/>
          </a:xfrm>
          <a:prstGeom prst="rect">
            <a:avLst/>
          </a:prstGeom>
        </p:spPr>
        <p:txBody>
          <a:bodyPr/>
          <a:lstStyle/>
          <a:p>
            <a:pPr eaLnBrk="0" fontAlgn="base" hangingPunct="0">
              <a:spcBef>
                <a:spcPct val="0"/>
              </a:spcBef>
              <a:spcAft>
                <a:spcPct val="0"/>
              </a:spcAft>
            </a:pPr>
            <a:fld id="{E5B581D5-CCA8-4840-8ABD-6D304A8EC09F}" type="slidenum">
              <a:rPr lang="es-PE" smtClean="0">
                <a:solidFill>
                  <a:prstClr val="black">
                    <a:tint val="75000"/>
                  </a:prstClr>
                </a:solidFill>
              </a:rPr>
              <a:pPr eaLnBrk="0" fontAlgn="base" hangingPunct="0">
                <a:spcBef>
                  <a:spcPct val="0"/>
                </a:spcBef>
                <a:spcAft>
                  <a:spcPct val="0"/>
                </a:spcAft>
              </a:pPr>
              <a:t>‹Nº›</a:t>
            </a:fld>
            <a:endParaRPr lang="es-PE">
              <a:solidFill>
                <a:prstClr val="black">
                  <a:tint val="75000"/>
                </a:prstClr>
              </a:solidFill>
            </a:endParaRPr>
          </a:p>
        </p:txBody>
      </p:sp>
    </p:spTree>
    <p:extLst>
      <p:ext uri="{BB962C8B-B14F-4D97-AF65-F5344CB8AC3E}">
        <p14:creationId xmlns:p14="http://schemas.microsoft.com/office/powerpoint/2010/main" val="34515108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628650" y="6356352"/>
            <a:ext cx="2057400" cy="365125"/>
          </a:xfrm>
          <a:prstGeom prst="rect">
            <a:avLst/>
          </a:prstGeom>
        </p:spPr>
        <p:txBody>
          <a:bodyPr/>
          <a:lstStyle/>
          <a:p>
            <a:pPr eaLnBrk="0" fontAlgn="base" hangingPunct="0">
              <a:spcBef>
                <a:spcPct val="0"/>
              </a:spcBef>
              <a:spcAft>
                <a:spcPct val="0"/>
              </a:spcAft>
            </a:pPr>
            <a:fld id="{2B46B86D-1AAE-4195-A06E-E8FEF04D5022}" type="datetimeFigureOut">
              <a:rPr lang="es-PE" smtClean="0">
                <a:solidFill>
                  <a:prstClr val="black">
                    <a:tint val="75000"/>
                  </a:prstClr>
                </a:solidFill>
              </a:rPr>
              <a:pPr eaLnBrk="0" fontAlgn="base" hangingPunct="0">
                <a:spcBef>
                  <a:spcPct val="0"/>
                </a:spcBef>
                <a:spcAft>
                  <a:spcPct val="0"/>
                </a:spcAft>
              </a:pPr>
              <a:t>27/11/2019</a:t>
            </a:fld>
            <a:endParaRPr lang="es-PE">
              <a:solidFill>
                <a:prstClr val="black">
                  <a:tint val="75000"/>
                </a:prstClr>
              </a:solidFill>
            </a:endParaRPr>
          </a:p>
        </p:txBody>
      </p:sp>
      <p:sp>
        <p:nvSpPr>
          <p:cNvPr id="5" name="Footer Placeholder 4"/>
          <p:cNvSpPr>
            <a:spLocks noGrp="1"/>
          </p:cNvSpPr>
          <p:nvPr>
            <p:ph type="ftr" sz="quarter" idx="11"/>
          </p:nvPr>
        </p:nvSpPr>
        <p:spPr>
          <a:xfrm>
            <a:off x="3028950" y="6356352"/>
            <a:ext cx="3086100" cy="365125"/>
          </a:xfrm>
          <a:prstGeom prst="rect">
            <a:avLst/>
          </a:prstGeom>
        </p:spPr>
        <p:txBody>
          <a:bodyPr/>
          <a:lstStyle/>
          <a:p>
            <a:pPr eaLnBrk="0" fontAlgn="base" hangingPunct="0">
              <a:spcBef>
                <a:spcPct val="0"/>
              </a:spcBef>
              <a:spcAft>
                <a:spcPct val="0"/>
              </a:spcAft>
            </a:pPr>
            <a:endParaRPr lang="es-PE">
              <a:solidFill>
                <a:prstClr val="black">
                  <a:tint val="75000"/>
                </a:prstClr>
              </a:solidFill>
            </a:endParaRPr>
          </a:p>
        </p:txBody>
      </p:sp>
      <p:sp>
        <p:nvSpPr>
          <p:cNvPr id="6" name="Slide Number Placeholder 5"/>
          <p:cNvSpPr>
            <a:spLocks noGrp="1"/>
          </p:cNvSpPr>
          <p:nvPr>
            <p:ph type="sldNum" sz="quarter" idx="12"/>
          </p:nvPr>
        </p:nvSpPr>
        <p:spPr>
          <a:xfrm>
            <a:off x="6457950" y="6356352"/>
            <a:ext cx="2057400" cy="365125"/>
          </a:xfrm>
          <a:prstGeom prst="rect">
            <a:avLst/>
          </a:prstGeom>
        </p:spPr>
        <p:txBody>
          <a:bodyPr/>
          <a:lstStyle/>
          <a:p>
            <a:pPr eaLnBrk="0" fontAlgn="base" hangingPunct="0">
              <a:spcBef>
                <a:spcPct val="0"/>
              </a:spcBef>
              <a:spcAft>
                <a:spcPct val="0"/>
              </a:spcAft>
            </a:pPr>
            <a:fld id="{E5B581D5-CCA8-4840-8ABD-6D304A8EC09F}" type="slidenum">
              <a:rPr lang="es-PE" smtClean="0">
                <a:solidFill>
                  <a:prstClr val="black">
                    <a:tint val="75000"/>
                  </a:prstClr>
                </a:solidFill>
              </a:rPr>
              <a:pPr eaLnBrk="0" fontAlgn="base" hangingPunct="0">
                <a:spcBef>
                  <a:spcPct val="0"/>
                </a:spcBef>
                <a:spcAft>
                  <a:spcPct val="0"/>
                </a:spcAft>
              </a:pPr>
              <a:t>‹Nº›</a:t>
            </a:fld>
            <a:endParaRPr lang="es-PE">
              <a:solidFill>
                <a:prstClr val="black">
                  <a:tint val="75000"/>
                </a:prstClr>
              </a:solidFill>
            </a:endParaRPr>
          </a:p>
        </p:txBody>
      </p:sp>
    </p:spTree>
    <p:extLst>
      <p:ext uri="{BB962C8B-B14F-4D97-AF65-F5344CB8AC3E}">
        <p14:creationId xmlns:p14="http://schemas.microsoft.com/office/powerpoint/2010/main" val="22406274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028950" y="6356351"/>
            <a:ext cx="3086100" cy="365125"/>
          </a:xfrm>
          <a:prstGeom prst="rect">
            <a:avLst/>
          </a:prstGeom>
        </p:spPr>
        <p:txBody>
          <a:bodyPr lIns="0" tIns="0" rIns="0" bIns="0"/>
          <a:lstStyle>
            <a:lvl1pPr algn="ctr">
              <a:defRPr>
                <a:solidFill>
                  <a:schemeClr val="tx1">
                    <a:tint val="75000"/>
                  </a:schemeClr>
                </a:solidFill>
              </a:defRPr>
            </a:lvl1pPr>
          </a:lstStyle>
          <a:p>
            <a:pPr defTabSz="1066299"/>
            <a:endParaRPr lang="es-PE" sz="2099">
              <a:solidFill>
                <a:prstClr val="black">
                  <a:tint val="75000"/>
                </a:prstClr>
              </a:solidFill>
            </a:endParaRPr>
          </a:p>
        </p:txBody>
      </p:sp>
      <p:sp>
        <p:nvSpPr>
          <p:cNvPr id="3" name="Holder 3"/>
          <p:cNvSpPr>
            <a:spLocks noGrp="1"/>
          </p:cNvSpPr>
          <p:nvPr>
            <p:ph type="dt" sz="half" idx="6"/>
          </p:nvPr>
        </p:nvSpPr>
        <p:spPr>
          <a:xfrm>
            <a:off x="628650" y="6356351"/>
            <a:ext cx="2057400" cy="365125"/>
          </a:xfrm>
          <a:prstGeom prst="rect">
            <a:avLst/>
          </a:prstGeom>
        </p:spPr>
        <p:txBody>
          <a:bodyPr lIns="0" tIns="0" rIns="0" bIns="0"/>
          <a:lstStyle>
            <a:lvl1pPr algn="l">
              <a:defRPr>
                <a:solidFill>
                  <a:schemeClr val="tx1">
                    <a:tint val="75000"/>
                  </a:schemeClr>
                </a:solidFill>
              </a:defRPr>
            </a:lvl1pPr>
          </a:lstStyle>
          <a:p>
            <a:pPr defTabSz="1066299"/>
            <a:fld id="{1D8BD707-D9CF-40AE-B4C6-C98DA3205C09}" type="datetimeFigureOut">
              <a:rPr lang="en-US" sz="2099" smtClean="0">
                <a:solidFill>
                  <a:prstClr val="black">
                    <a:tint val="75000"/>
                  </a:prstClr>
                </a:solidFill>
              </a:rPr>
              <a:pPr defTabSz="1066299"/>
              <a:t>11/27/2019</a:t>
            </a:fld>
            <a:endParaRPr lang="en-US" sz="2099">
              <a:solidFill>
                <a:prstClr val="black">
                  <a:tint val="75000"/>
                </a:prstClr>
              </a:solidFill>
            </a:endParaRPr>
          </a:p>
        </p:txBody>
      </p:sp>
      <p:sp>
        <p:nvSpPr>
          <p:cNvPr id="4" name="Holder 4"/>
          <p:cNvSpPr>
            <a:spLocks noGrp="1"/>
          </p:cNvSpPr>
          <p:nvPr>
            <p:ph type="sldNum" sz="quarter" idx="7"/>
          </p:nvPr>
        </p:nvSpPr>
        <p:spPr>
          <a:xfrm>
            <a:off x="6457950" y="6356351"/>
            <a:ext cx="2057400" cy="365125"/>
          </a:xfrm>
          <a:prstGeom prst="rect">
            <a:avLst/>
          </a:prstGeom>
        </p:spPr>
        <p:txBody>
          <a:bodyPr lIns="0" tIns="0" rIns="0" bIns="0"/>
          <a:lstStyle>
            <a:lvl1pPr algn="r">
              <a:defRPr>
                <a:solidFill>
                  <a:schemeClr val="tx1">
                    <a:tint val="75000"/>
                  </a:schemeClr>
                </a:solidFill>
              </a:defRPr>
            </a:lvl1pPr>
          </a:lstStyle>
          <a:p>
            <a:pPr defTabSz="1066299"/>
            <a:fld id="{B6F15528-21DE-4FAA-801E-634DDDAF4B2B}" type="slidenum">
              <a:rPr lang="es-PE" sz="2099" smtClean="0">
                <a:solidFill>
                  <a:prstClr val="black">
                    <a:tint val="75000"/>
                  </a:prstClr>
                </a:solidFill>
              </a:rPr>
              <a:pPr defTabSz="1066299"/>
              <a:t>‹Nº›</a:t>
            </a:fld>
            <a:endParaRPr lang="es-PE" sz="2099">
              <a:solidFill>
                <a:prstClr val="black">
                  <a:tint val="75000"/>
                </a:prstClr>
              </a:solidFill>
            </a:endParaRPr>
          </a:p>
        </p:txBody>
      </p:sp>
    </p:spTree>
    <p:extLst>
      <p:ext uri="{BB962C8B-B14F-4D97-AF65-F5344CB8AC3E}">
        <p14:creationId xmlns:p14="http://schemas.microsoft.com/office/powerpoint/2010/main" val="42376084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892"/>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9"/>
            <a:ext cx="6858000" cy="1655762"/>
          </a:xfrm>
        </p:spPr>
        <p:txBody>
          <a:bodyPr/>
          <a:lstStyle>
            <a:lvl1pPr marL="0" indent="0" algn="ctr">
              <a:buNone/>
              <a:defRPr sz="2357"/>
            </a:lvl1pPr>
            <a:lvl2pPr marL="448970" indent="0" algn="ctr">
              <a:buNone/>
              <a:defRPr sz="1964"/>
            </a:lvl2pPr>
            <a:lvl3pPr marL="897941" indent="0" algn="ctr">
              <a:buNone/>
              <a:defRPr sz="1768"/>
            </a:lvl3pPr>
            <a:lvl4pPr marL="1346911" indent="0" algn="ctr">
              <a:buNone/>
              <a:defRPr sz="1571"/>
            </a:lvl4pPr>
            <a:lvl5pPr marL="1795882" indent="0" algn="ctr">
              <a:buNone/>
              <a:defRPr sz="1571"/>
            </a:lvl5pPr>
            <a:lvl6pPr marL="2244852" indent="0" algn="ctr">
              <a:buNone/>
              <a:defRPr sz="1571"/>
            </a:lvl6pPr>
            <a:lvl7pPr marL="2693822" indent="0" algn="ctr">
              <a:buNone/>
              <a:defRPr sz="1571"/>
            </a:lvl7pPr>
            <a:lvl8pPr marL="3142793" indent="0" algn="ctr">
              <a:buNone/>
              <a:defRPr sz="1571"/>
            </a:lvl8pPr>
            <a:lvl9pPr marL="3591763" indent="0" algn="ctr">
              <a:buNone/>
              <a:defRPr sz="1571"/>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628650" y="6356352"/>
            <a:ext cx="2057400" cy="365125"/>
          </a:xfrm>
          <a:prstGeom prst="rect">
            <a:avLst/>
          </a:prstGeom>
        </p:spPr>
        <p:txBody>
          <a:bodyPr/>
          <a:lstStyle/>
          <a:p>
            <a:pPr eaLnBrk="0" fontAlgn="base" hangingPunct="0">
              <a:spcBef>
                <a:spcPct val="0"/>
              </a:spcBef>
              <a:spcAft>
                <a:spcPct val="0"/>
              </a:spcAft>
            </a:pPr>
            <a:fld id="{2B46B86D-1AAE-4195-A06E-E8FEF04D5022}" type="datetimeFigureOut">
              <a:rPr lang="es-PE" smtClean="0">
                <a:solidFill>
                  <a:prstClr val="black">
                    <a:tint val="75000"/>
                  </a:prstClr>
                </a:solidFill>
              </a:rPr>
              <a:pPr eaLnBrk="0" fontAlgn="base" hangingPunct="0">
                <a:spcBef>
                  <a:spcPct val="0"/>
                </a:spcBef>
                <a:spcAft>
                  <a:spcPct val="0"/>
                </a:spcAft>
              </a:pPr>
              <a:t>27/11/2019</a:t>
            </a:fld>
            <a:endParaRPr lang="es-PE">
              <a:solidFill>
                <a:prstClr val="black">
                  <a:tint val="75000"/>
                </a:prstClr>
              </a:solidFill>
            </a:endParaRPr>
          </a:p>
        </p:txBody>
      </p:sp>
      <p:sp>
        <p:nvSpPr>
          <p:cNvPr id="5" name="Footer Placeholder 4"/>
          <p:cNvSpPr>
            <a:spLocks noGrp="1"/>
          </p:cNvSpPr>
          <p:nvPr>
            <p:ph type="ftr" sz="quarter" idx="11"/>
          </p:nvPr>
        </p:nvSpPr>
        <p:spPr>
          <a:xfrm>
            <a:off x="3028950" y="6356352"/>
            <a:ext cx="3086100" cy="365125"/>
          </a:xfrm>
          <a:prstGeom prst="rect">
            <a:avLst/>
          </a:prstGeom>
        </p:spPr>
        <p:txBody>
          <a:bodyPr/>
          <a:lstStyle/>
          <a:p>
            <a:pPr eaLnBrk="0" fontAlgn="base" hangingPunct="0">
              <a:spcBef>
                <a:spcPct val="0"/>
              </a:spcBef>
              <a:spcAft>
                <a:spcPct val="0"/>
              </a:spcAft>
            </a:pPr>
            <a:endParaRPr lang="es-PE">
              <a:solidFill>
                <a:prstClr val="black">
                  <a:tint val="75000"/>
                </a:prstClr>
              </a:solidFill>
            </a:endParaRPr>
          </a:p>
        </p:txBody>
      </p:sp>
      <p:sp>
        <p:nvSpPr>
          <p:cNvPr id="6" name="Slide Number Placeholder 5"/>
          <p:cNvSpPr>
            <a:spLocks noGrp="1"/>
          </p:cNvSpPr>
          <p:nvPr>
            <p:ph type="sldNum" sz="quarter" idx="12"/>
          </p:nvPr>
        </p:nvSpPr>
        <p:spPr>
          <a:xfrm>
            <a:off x="6457950" y="6356352"/>
            <a:ext cx="2057400" cy="365125"/>
          </a:xfrm>
          <a:prstGeom prst="rect">
            <a:avLst/>
          </a:prstGeom>
        </p:spPr>
        <p:txBody>
          <a:bodyPr/>
          <a:lstStyle/>
          <a:p>
            <a:pPr eaLnBrk="0" fontAlgn="base" hangingPunct="0">
              <a:spcBef>
                <a:spcPct val="0"/>
              </a:spcBef>
              <a:spcAft>
                <a:spcPct val="0"/>
              </a:spcAft>
            </a:pPr>
            <a:fld id="{E5B581D5-CCA8-4840-8ABD-6D304A8EC09F}" type="slidenum">
              <a:rPr lang="es-PE" smtClean="0">
                <a:solidFill>
                  <a:prstClr val="black">
                    <a:tint val="75000"/>
                  </a:prstClr>
                </a:solidFill>
              </a:rPr>
              <a:pPr eaLnBrk="0" fontAlgn="base" hangingPunct="0">
                <a:spcBef>
                  <a:spcPct val="0"/>
                </a:spcBef>
                <a:spcAft>
                  <a:spcPct val="0"/>
                </a:spcAft>
              </a:pPr>
              <a:t>‹Nº›</a:t>
            </a:fld>
            <a:endParaRPr lang="es-PE">
              <a:solidFill>
                <a:prstClr val="black">
                  <a:tint val="75000"/>
                </a:prstClr>
              </a:solidFill>
            </a:endParaRPr>
          </a:p>
        </p:txBody>
      </p:sp>
    </p:spTree>
    <p:extLst>
      <p:ext uri="{BB962C8B-B14F-4D97-AF65-F5344CB8AC3E}">
        <p14:creationId xmlns:p14="http://schemas.microsoft.com/office/powerpoint/2010/main" val="37009102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628650" y="6356352"/>
            <a:ext cx="2057400" cy="365125"/>
          </a:xfrm>
          <a:prstGeom prst="rect">
            <a:avLst/>
          </a:prstGeom>
        </p:spPr>
        <p:txBody>
          <a:bodyPr/>
          <a:lstStyle/>
          <a:p>
            <a:pPr eaLnBrk="0" fontAlgn="base" hangingPunct="0">
              <a:spcBef>
                <a:spcPct val="0"/>
              </a:spcBef>
              <a:spcAft>
                <a:spcPct val="0"/>
              </a:spcAft>
            </a:pPr>
            <a:fld id="{2B46B86D-1AAE-4195-A06E-E8FEF04D5022}" type="datetimeFigureOut">
              <a:rPr lang="es-PE" smtClean="0">
                <a:solidFill>
                  <a:prstClr val="black">
                    <a:tint val="75000"/>
                  </a:prstClr>
                </a:solidFill>
              </a:rPr>
              <a:pPr eaLnBrk="0" fontAlgn="base" hangingPunct="0">
                <a:spcBef>
                  <a:spcPct val="0"/>
                </a:spcBef>
                <a:spcAft>
                  <a:spcPct val="0"/>
                </a:spcAft>
              </a:pPr>
              <a:t>27/11/2019</a:t>
            </a:fld>
            <a:endParaRPr lang="es-PE">
              <a:solidFill>
                <a:prstClr val="black">
                  <a:tint val="75000"/>
                </a:prstClr>
              </a:solidFill>
            </a:endParaRPr>
          </a:p>
        </p:txBody>
      </p:sp>
      <p:sp>
        <p:nvSpPr>
          <p:cNvPr id="5" name="Footer Placeholder 4"/>
          <p:cNvSpPr>
            <a:spLocks noGrp="1"/>
          </p:cNvSpPr>
          <p:nvPr>
            <p:ph type="ftr" sz="quarter" idx="11"/>
          </p:nvPr>
        </p:nvSpPr>
        <p:spPr>
          <a:xfrm>
            <a:off x="3028950" y="6356352"/>
            <a:ext cx="3086100" cy="365125"/>
          </a:xfrm>
          <a:prstGeom prst="rect">
            <a:avLst/>
          </a:prstGeom>
        </p:spPr>
        <p:txBody>
          <a:bodyPr/>
          <a:lstStyle/>
          <a:p>
            <a:pPr eaLnBrk="0" fontAlgn="base" hangingPunct="0">
              <a:spcBef>
                <a:spcPct val="0"/>
              </a:spcBef>
              <a:spcAft>
                <a:spcPct val="0"/>
              </a:spcAft>
            </a:pPr>
            <a:endParaRPr lang="es-PE">
              <a:solidFill>
                <a:prstClr val="black">
                  <a:tint val="75000"/>
                </a:prstClr>
              </a:solidFill>
            </a:endParaRPr>
          </a:p>
        </p:txBody>
      </p:sp>
      <p:sp>
        <p:nvSpPr>
          <p:cNvPr id="6" name="Slide Number Placeholder 5"/>
          <p:cNvSpPr>
            <a:spLocks noGrp="1"/>
          </p:cNvSpPr>
          <p:nvPr>
            <p:ph type="sldNum" sz="quarter" idx="12"/>
          </p:nvPr>
        </p:nvSpPr>
        <p:spPr>
          <a:xfrm>
            <a:off x="6457950" y="6356352"/>
            <a:ext cx="2057400" cy="365125"/>
          </a:xfrm>
          <a:prstGeom prst="rect">
            <a:avLst/>
          </a:prstGeom>
        </p:spPr>
        <p:txBody>
          <a:bodyPr/>
          <a:lstStyle/>
          <a:p>
            <a:pPr eaLnBrk="0" fontAlgn="base" hangingPunct="0">
              <a:spcBef>
                <a:spcPct val="0"/>
              </a:spcBef>
              <a:spcAft>
                <a:spcPct val="0"/>
              </a:spcAft>
            </a:pPr>
            <a:fld id="{E5B581D5-CCA8-4840-8ABD-6D304A8EC09F}" type="slidenum">
              <a:rPr lang="es-PE" smtClean="0">
                <a:solidFill>
                  <a:prstClr val="black">
                    <a:tint val="75000"/>
                  </a:prstClr>
                </a:solidFill>
              </a:rPr>
              <a:pPr eaLnBrk="0" fontAlgn="base" hangingPunct="0">
                <a:spcBef>
                  <a:spcPct val="0"/>
                </a:spcBef>
                <a:spcAft>
                  <a:spcPct val="0"/>
                </a:spcAft>
              </a:pPr>
              <a:t>‹Nº›</a:t>
            </a:fld>
            <a:endParaRPr lang="es-PE">
              <a:solidFill>
                <a:prstClr val="black">
                  <a:tint val="75000"/>
                </a:prstClr>
              </a:solidFill>
            </a:endParaRPr>
          </a:p>
        </p:txBody>
      </p:sp>
    </p:spTree>
    <p:extLst>
      <p:ext uri="{BB962C8B-B14F-4D97-AF65-F5344CB8AC3E}">
        <p14:creationId xmlns:p14="http://schemas.microsoft.com/office/powerpoint/2010/main" val="13206780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5892"/>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357">
                <a:solidFill>
                  <a:schemeClr val="tx1"/>
                </a:solidFill>
              </a:defRPr>
            </a:lvl1pPr>
            <a:lvl2pPr marL="448970" indent="0">
              <a:buNone/>
              <a:defRPr sz="1964">
                <a:solidFill>
                  <a:schemeClr val="tx1">
                    <a:tint val="75000"/>
                  </a:schemeClr>
                </a:solidFill>
              </a:defRPr>
            </a:lvl2pPr>
            <a:lvl3pPr marL="897941" indent="0">
              <a:buNone/>
              <a:defRPr sz="1768">
                <a:solidFill>
                  <a:schemeClr val="tx1">
                    <a:tint val="75000"/>
                  </a:schemeClr>
                </a:solidFill>
              </a:defRPr>
            </a:lvl3pPr>
            <a:lvl4pPr marL="1346911" indent="0">
              <a:buNone/>
              <a:defRPr sz="1571">
                <a:solidFill>
                  <a:schemeClr val="tx1">
                    <a:tint val="75000"/>
                  </a:schemeClr>
                </a:solidFill>
              </a:defRPr>
            </a:lvl4pPr>
            <a:lvl5pPr marL="1795882" indent="0">
              <a:buNone/>
              <a:defRPr sz="1571">
                <a:solidFill>
                  <a:schemeClr val="tx1">
                    <a:tint val="75000"/>
                  </a:schemeClr>
                </a:solidFill>
              </a:defRPr>
            </a:lvl5pPr>
            <a:lvl6pPr marL="2244852" indent="0">
              <a:buNone/>
              <a:defRPr sz="1571">
                <a:solidFill>
                  <a:schemeClr val="tx1">
                    <a:tint val="75000"/>
                  </a:schemeClr>
                </a:solidFill>
              </a:defRPr>
            </a:lvl6pPr>
            <a:lvl7pPr marL="2693822" indent="0">
              <a:buNone/>
              <a:defRPr sz="1571">
                <a:solidFill>
                  <a:schemeClr val="tx1">
                    <a:tint val="75000"/>
                  </a:schemeClr>
                </a:solidFill>
              </a:defRPr>
            </a:lvl7pPr>
            <a:lvl8pPr marL="3142793" indent="0">
              <a:buNone/>
              <a:defRPr sz="1571">
                <a:solidFill>
                  <a:schemeClr val="tx1">
                    <a:tint val="75000"/>
                  </a:schemeClr>
                </a:solidFill>
              </a:defRPr>
            </a:lvl8pPr>
            <a:lvl9pPr marL="3591763" indent="0">
              <a:buNone/>
              <a:defRPr sz="1571">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a:xfrm>
            <a:off x="628650" y="6356352"/>
            <a:ext cx="2057400" cy="365125"/>
          </a:xfrm>
          <a:prstGeom prst="rect">
            <a:avLst/>
          </a:prstGeom>
        </p:spPr>
        <p:txBody>
          <a:bodyPr/>
          <a:lstStyle/>
          <a:p>
            <a:pPr eaLnBrk="0" fontAlgn="base" hangingPunct="0">
              <a:spcBef>
                <a:spcPct val="0"/>
              </a:spcBef>
              <a:spcAft>
                <a:spcPct val="0"/>
              </a:spcAft>
            </a:pPr>
            <a:fld id="{2B46B86D-1AAE-4195-A06E-E8FEF04D5022}" type="datetimeFigureOut">
              <a:rPr lang="es-PE" smtClean="0">
                <a:solidFill>
                  <a:prstClr val="black">
                    <a:tint val="75000"/>
                  </a:prstClr>
                </a:solidFill>
              </a:rPr>
              <a:pPr eaLnBrk="0" fontAlgn="base" hangingPunct="0">
                <a:spcBef>
                  <a:spcPct val="0"/>
                </a:spcBef>
                <a:spcAft>
                  <a:spcPct val="0"/>
                </a:spcAft>
              </a:pPr>
              <a:t>27/11/2019</a:t>
            </a:fld>
            <a:endParaRPr lang="es-PE">
              <a:solidFill>
                <a:prstClr val="black">
                  <a:tint val="75000"/>
                </a:prstClr>
              </a:solidFill>
            </a:endParaRPr>
          </a:p>
        </p:txBody>
      </p:sp>
      <p:sp>
        <p:nvSpPr>
          <p:cNvPr id="5" name="Footer Placeholder 4"/>
          <p:cNvSpPr>
            <a:spLocks noGrp="1"/>
          </p:cNvSpPr>
          <p:nvPr>
            <p:ph type="ftr" sz="quarter" idx="11"/>
          </p:nvPr>
        </p:nvSpPr>
        <p:spPr>
          <a:xfrm>
            <a:off x="3028950" y="6356352"/>
            <a:ext cx="3086100" cy="365125"/>
          </a:xfrm>
          <a:prstGeom prst="rect">
            <a:avLst/>
          </a:prstGeom>
        </p:spPr>
        <p:txBody>
          <a:bodyPr/>
          <a:lstStyle/>
          <a:p>
            <a:pPr eaLnBrk="0" fontAlgn="base" hangingPunct="0">
              <a:spcBef>
                <a:spcPct val="0"/>
              </a:spcBef>
              <a:spcAft>
                <a:spcPct val="0"/>
              </a:spcAft>
            </a:pPr>
            <a:endParaRPr lang="es-PE">
              <a:solidFill>
                <a:prstClr val="black">
                  <a:tint val="75000"/>
                </a:prstClr>
              </a:solidFill>
            </a:endParaRPr>
          </a:p>
        </p:txBody>
      </p:sp>
      <p:sp>
        <p:nvSpPr>
          <p:cNvPr id="6" name="Slide Number Placeholder 5"/>
          <p:cNvSpPr>
            <a:spLocks noGrp="1"/>
          </p:cNvSpPr>
          <p:nvPr>
            <p:ph type="sldNum" sz="quarter" idx="12"/>
          </p:nvPr>
        </p:nvSpPr>
        <p:spPr>
          <a:xfrm>
            <a:off x="6457950" y="6356352"/>
            <a:ext cx="2057400" cy="365125"/>
          </a:xfrm>
          <a:prstGeom prst="rect">
            <a:avLst/>
          </a:prstGeom>
        </p:spPr>
        <p:txBody>
          <a:bodyPr/>
          <a:lstStyle/>
          <a:p>
            <a:pPr eaLnBrk="0" fontAlgn="base" hangingPunct="0">
              <a:spcBef>
                <a:spcPct val="0"/>
              </a:spcBef>
              <a:spcAft>
                <a:spcPct val="0"/>
              </a:spcAft>
            </a:pPr>
            <a:fld id="{E5B581D5-CCA8-4840-8ABD-6D304A8EC09F}" type="slidenum">
              <a:rPr lang="es-PE" smtClean="0">
                <a:solidFill>
                  <a:prstClr val="black">
                    <a:tint val="75000"/>
                  </a:prstClr>
                </a:solidFill>
              </a:rPr>
              <a:pPr eaLnBrk="0" fontAlgn="base" hangingPunct="0">
                <a:spcBef>
                  <a:spcPct val="0"/>
                </a:spcBef>
                <a:spcAft>
                  <a:spcPct val="0"/>
                </a:spcAft>
              </a:pPr>
              <a:t>‹Nº›</a:t>
            </a:fld>
            <a:endParaRPr lang="es-PE">
              <a:solidFill>
                <a:prstClr val="black">
                  <a:tint val="75000"/>
                </a:prstClr>
              </a:solidFill>
            </a:endParaRPr>
          </a:p>
        </p:txBody>
      </p:sp>
    </p:spTree>
    <p:extLst>
      <p:ext uri="{BB962C8B-B14F-4D97-AF65-F5344CB8AC3E}">
        <p14:creationId xmlns:p14="http://schemas.microsoft.com/office/powerpoint/2010/main" val="9275323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6"/>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6"/>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a:xfrm>
            <a:off x="628650" y="6356352"/>
            <a:ext cx="2057400" cy="365125"/>
          </a:xfrm>
          <a:prstGeom prst="rect">
            <a:avLst/>
          </a:prstGeom>
        </p:spPr>
        <p:txBody>
          <a:bodyPr/>
          <a:lstStyle/>
          <a:p>
            <a:pPr eaLnBrk="0" fontAlgn="base" hangingPunct="0">
              <a:spcBef>
                <a:spcPct val="0"/>
              </a:spcBef>
              <a:spcAft>
                <a:spcPct val="0"/>
              </a:spcAft>
            </a:pPr>
            <a:fld id="{2B46B86D-1AAE-4195-A06E-E8FEF04D5022}" type="datetimeFigureOut">
              <a:rPr lang="es-PE" smtClean="0">
                <a:solidFill>
                  <a:prstClr val="black">
                    <a:tint val="75000"/>
                  </a:prstClr>
                </a:solidFill>
              </a:rPr>
              <a:pPr eaLnBrk="0" fontAlgn="base" hangingPunct="0">
                <a:spcBef>
                  <a:spcPct val="0"/>
                </a:spcBef>
                <a:spcAft>
                  <a:spcPct val="0"/>
                </a:spcAft>
              </a:pPr>
              <a:t>27/11/2019</a:t>
            </a:fld>
            <a:endParaRPr lang="es-PE">
              <a:solidFill>
                <a:prstClr val="black">
                  <a:tint val="75000"/>
                </a:prstClr>
              </a:solidFill>
            </a:endParaRPr>
          </a:p>
        </p:txBody>
      </p:sp>
      <p:sp>
        <p:nvSpPr>
          <p:cNvPr id="6" name="Footer Placeholder 5"/>
          <p:cNvSpPr>
            <a:spLocks noGrp="1"/>
          </p:cNvSpPr>
          <p:nvPr>
            <p:ph type="ftr" sz="quarter" idx="11"/>
          </p:nvPr>
        </p:nvSpPr>
        <p:spPr>
          <a:xfrm>
            <a:off x="3028950" y="6356352"/>
            <a:ext cx="3086100" cy="365125"/>
          </a:xfrm>
          <a:prstGeom prst="rect">
            <a:avLst/>
          </a:prstGeom>
        </p:spPr>
        <p:txBody>
          <a:bodyPr/>
          <a:lstStyle/>
          <a:p>
            <a:pPr eaLnBrk="0" fontAlgn="base" hangingPunct="0">
              <a:spcBef>
                <a:spcPct val="0"/>
              </a:spcBef>
              <a:spcAft>
                <a:spcPct val="0"/>
              </a:spcAft>
            </a:pPr>
            <a:endParaRPr lang="es-PE">
              <a:solidFill>
                <a:prstClr val="black">
                  <a:tint val="75000"/>
                </a:prstClr>
              </a:solidFill>
            </a:endParaRPr>
          </a:p>
        </p:txBody>
      </p:sp>
      <p:sp>
        <p:nvSpPr>
          <p:cNvPr id="7" name="Slide Number Placeholder 6"/>
          <p:cNvSpPr>
            <a:spLocks noGrp="1"/>
          </p:cNvSpPr>
          <p:nvPr>
            <p:ph type="sldNum" sz="quarter" idx="12"/>
          </p:nvPr>
        </p:nvSpPr>
        <p:spPr>
          <a:xfrm>
            <a:off x="6457950" y="6356352"/>
            <a:ext cx="2057400" cy="365125"/>
          </a:xfrm>
          <a:prstGeom prst="rect">
            <a:avLst/>
          </a:prstGeom>
        </p:spPr>
        <p:txBody>
          <a:bodyPr/>
          <a:lstStyle/>
          <a:p>
            <a:pPr eaLnBrk="0" fontAlgn="base" hangingPunct="0">
              <a:spcBef>
                <a:spcPct val="0"/>
              </a:spcBef>
              <a:spcAft>
                <a:spcPct val="0"/>
              </a:spcAft>
            </a:pPr>
            <a:fld id="{E5B581D5-CCA8-4840-8ABD-6D304A8EC09F}" type="slidenum">
              <a:rPr lang="es-PE" smtClean="0">
                <a:solidFill>
                  <a:prstClr val="black">
                    <a:tint val="75000"/>
                  </a:prstClr>
                </a:solidFill>
              </a:rPr>
              <a:pPr eaLnBrk="0" fontAlgn="base" hangingPunct="0">
                <a:spcBef>
                  <a:spcPct val="0"/>
                </a:spcBef>
                <a:spcAft>
                  <a:spcPct val="0"/>
                </a:spcAft>
              </a:pPr>
              <a:t>‹Nº›</a:t>
            </a:fld>
            <a:endParaRPr lang="es-PE">
              <a:solidFill>
                <a:prstClr val="black">
                  <a:tint val="75000"/>
                </a:prstClr>
              </a:solidFill>
            </a:endParaRPr>
          </a:p>
        </p:txBody>
      </p:sp>
    </p:spTree>
    <p:extLst>
      <p:ext uri="{BB962C8B-B14F-4D97-AF65-F5344CB8AC3E}">
        <p14:creationId xmlns:p14="http://schemas.microsoft.com/office/powerpoint/2010/main" val="3228765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8F250D8E-BDD5-4FCA-AF65-5D7D467B81A5}" type="datetimeFigureOut">
              <a:rPr lang="es-ES" smtClean="0"/>
              <a:pPr/>
              <a:t>27/11/2019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4926022-19DB-4A30-B559-6D94506F9994}" type="slidenum">
              <a:rPr lang="es-ES" smtClean="0"/>
              <a:pPr/>
              <a:t>‹Nº›</a:t>
            </a:fld>
            <a:endParaRPr lang="es-ES"/>
          </a:p>
        </p:txBody>
      </p:sp>
    </p:spTree>
    <p:extLst>
      <p:ext uri="{BB962C8B-B14F-4D97-AF65-F5344CB8AC3E}">
        <p14:creationId xmlns:p14="http://schemas.microsoft.com/office/powerpoint/2010/main" val="24730366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4"/>
            <a:ext cx="3868340" cy="823912"/>
          </a:xfrm>
        </p:spPr>
        <p:txBody>
          <a:bodyPr anchor="b"/>
          <a:lstStyle>
            <a:lvl1pPr marL="0" indent="0">
              <a:buNone/>
              <a:defRPr sz="2357" b="1"/>
            </a:lvl1pPr>
            <a:lvl2pPr marL="448970" indent="0">
              <a:buNone/>
              <a:defRPr sz="1964" b="1"/>
            </a:lvl2pPr>
            <a:lvl3pPr marL="897941" indent="0">
              <a:buNone/>
              <a:defRPr sz="1768" b="1"/>
            </a:lvl3pPr>
            <a:lvl4pPr marL="1346911" indent="0">
              <a:buNone/>
              <a:defRPr sz="1571" b="1"/>
            </a:lvl4pPr>
            <a:lvl5pPr marL="1795882" indent="0">
              <a:buNone/>
              <a:defRPr sz="1571" b="1"/>
            </a:lvl5pPr>
            <a:lvl6pPr marL="2244852" indent="0">
              <a:buNone/>
              <a:defRPr sz="1571" b="1"/>
            </a:lvl6pPr>
            <a:lvl7pPr marL="2693822" indent="0">
              <a:buNone/>
              <a:defRPr sz="1571" b="1"/>
            </a:lvl7pPr>
            <a:lvl8pPr marL="3142793" indent="0">
              <a:buNone/>
              <a:defRPr sz="1571" b="1"/>
            </a:lvl8pPr>
            <a:lvl9pPr marL="3591763" indent="0">
              <a:buNone/>
              <a:defRPr sz="1571" b="1"/>
            </a:lvl9pPr>
          </a:lstStyle>
          <a:p>
            <a:pPr lvl="0"/>
            <a:r>
              <a:rPr lang="es-ES"/>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2" y="1681164"/>
            <a:ext cx="3887391" cy="823912"/>
          </a:xfrm>
        </p:spPr>
        <p:txBody>
          <a:bodyPr anchor="b"/>
          <a:lstStyle>
            <a:lvl1pPr marL="0" indent="0">
              <a:buNone/>
              <a:defRPr sz="2357" b="1"/>
            </a:lvl1pPr>
            <a:lvl2pPr marL="448970" indent="0">
              <a:buNone/>
              <a:defRPr sz="1964" b="1"/>
            </a:lvl2pPr>
            <a:lvl3pPr marL="897941" indent="0">
              <a:buNone/>
              <a:defRPr sz="1768" b="1"/>
            </a:lvl3pPr>
            <a:lvl4pPr marL="1346911" indent="0">
              <a:buNone/>
              <a:defRPr sz="1571" b="1"/>
            </a:lvl4pPr>
            <a:lvl5pPr marL="1795882" indent="0">
              <a:buNone/>
              <a:defRPr sz="1571" b="1"/>
            </a:lvl5pPr>
            <a:lvl6pPr marL="2244852" indent="0">
              <a:buNone/>
              <a:defRPr sz="1571" b="1"/>
            </a:lvl6pPr>
            <a:lvl7pPr marL="2693822" indent="0">
              <a:buNone/>
              <a:defRPr sz="1571" b="1"/>
            </a:lvl7pPr>
            <a:lvl8pPr marL="3142793" indent="0">
              <a:buNone/>
              <a:defRPr sz="1571" b="1"/>
            </a:lvl8pPr>
            <a:lvl9pPr marL="3591763" indent="0">
              <a:buNone/>
              <a:defRPr sz="1571" b="1"/>
            </a:lvl9pPr>
          </a:lstStyle>
          <a:p>
            <a:pPr lvl="0"/>
            <a:r>
              <a:rPr lang="es-ES"/>
              <a:t>Haga clic para modificar el estilo de texto del patrón</a:t>
            </a:r>
          </a:p>
        </p:txBody>
      </p:sp>
      <p:sp>
        <p:nvSpPr>
          <p:cNvPr id="6" name="Content Placeholder 5"/>
          <p:cNvSpPr>
            <a:spLocks noGrp="1"/>
          </p:cNvSpPr>
          <p:nvPr>
            <p:ph sz="quarter" idx="4"/>
          </p:nvPr>
        </p:nvSpPr>
        <p:spPr>
          <a:xfrm>
            <a:off x="4629152" y="2505075"/>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a:xfrm>
            <a:off x="628650" y="6356352"/>
            <a:ext cx="2057400" cy="365125"/>
          </a:xfrm>
          <a:prstGeom prst="rect">
            <a:avLst/>
          </a:prstGeom>
        </p:spPr>
        <p:txBody>
          <a:bodyPr/>
          <a:lstStyle/>
          <a:p>
            <a:pPr eaLnBrk="0" fontAlgn="base" hangingPunct="0">
              <a:spcBef>
                <a:spcPct val="0"/>
              </a:spcBef>
              <a:spcAft>
                <a:spcPct val="0"/>
              </a:spcAft>
            </a:pPr>
            <a:fld id="{2B46B86D-1AAE-4195-A06E-E8FEF04D5022}" type="datetimeFigureOut">
              <a:rPr lang="es-PE" smtClean="0">
                <a:solidFill>
                  <a:prstClr val="black">
                    <a:tint val="75000"/>
                  </a:prstClr>
                </a:solidFill>
              </a:rPr>
              <a:pPr eaLnBrk="0" fontAlgn="base" hangingPunct="0">
                <a:spcBef>
                  <a:spcPct val="0"/>
                </a:spcBef>
                <a:spcAft>
                  <a:spcPct val="0"/>
                </a:spcAft>
              </a:pPr>
              <a:t>27/11/2019</a:t>
            </a:fld>
            <a:endParaRPr lang="es-PE">
              <a:solidFill>
                <a:prstClr val="black">
                  <a:tint val="75000"/>
                </a:prstClr>
              </a:solidFill>
            </a:endParaRPr>
          </a:p>
        </p:txBody>
      </p:sp>
      <p:sp>
        <p:nvSpPr>
          <p:cNvPr id="8" name="Footer Placeholder 7"/>
          <p:cNvSpPr>
            <a:spLocks noGrp="1"/>
          </p:cNvSpPr>
          <p:nvPr>
            <p:ph type="ftr" sz="quarter" idx="11"/>
          </p:nvPr>
        </p:nvSpPr>
        <p:spPr>
          <a:xfrm>
            <a:off x="3028950" y="6356352"/>
            <a:ext cx="3086100" cy="365125"/>
          </a:xfrm>
          <a:prstGeom prst="rect">
            <a:avLst/>
          </a:prstGeom>
        </p:spPr>
        <p:txBody>
          <a:bodyPr/>
          <a:lstStyle/>
          <a:p>
            <a:pPr eaLnBrk="0" fontAlgn="base" hangingPunct="0">
              <a:spcBef>
                <a:spcPct val="0"/>
              </a:spcBef>
              <a:spcAft>
                <a:spcPct val="0"/>
              </a:spcAft>
            </a:pPr>
            <a:endParaRPr lang="es-PE">
              <a:solidFill>
                <a:prstClr val="black">
                  <a:tint val="75000"/>
                </a:prstClr>
              </a:solidFill>
            </a:endParaRPr>
          </a:p>
        </p:txBody>
      </p:sp>
      <p:sp>
        <p:nvSpPr>
          <p:cNvPr id="9" name="Slide Number Placeholder 8"/>
          <p:cNvSpPr>
            <a:spLocks noGrp="1"/>
          </p:cNvSpPr>
          <p:nvPr>
            <p:ph type="sldNum" sz="quarter" idx="12"/>
          </p:nvPr>
        </p:nvSpPr>
        <p:spPr>
          <a:xfrm>
            <a:off x="6457950" y="6356352"/>
            <a:ext cx="2057400" cy="365125"/>
          </a:xfrm>
          <a:prstGeom prst="rect">
            <a:avLst/>
          </a:prstGeom>
        </p:spPr>
        <p:txBody>
          <a:bodyPr/>
          <a:lstStyle/>
          <a:p>
            <a:pPr eaLnBrk="0" fontAlgn="base" hangingPunct="0">
              <a:spcBef>
                <a:spcPct val="0"/>
              </a:spcBef>
              <a:spcAft>
                <a:spcPct val="0"/>
              </a:spcAft>
            </a:pPr>
            <a:fld id="{E5B581D5-CCA8-4840-8ABD-6D304A8EC09F}" type="slidenum">
              <a:rPr lang="es-PE" smtClean="0">
                <a:solidFill>
                  <a:prstClr val="black">
                    <a:tint val="75000"/>
                  </a:prstClr>
                </a:solidFill>
              </a:rPr>
              <a:pPr eaLnBrk="0" fontAlgn="base" hangingPunct="0">
                <a:spcBef>
                  <a:spcPct val="0"/>
                </a:spcBef>
                <a:spcAft>
                  <a:spcPct val="0"/>
                </a:spcAft>
              </a:pPr>
              <a:t>‹Nº›</a:t>
            </a:fld>
            <a:endParaRPr lang="es-PE">
              <a:solidFill>
                <a:prstClr val="black">
                  <a:tint val="75000"/>
                </a:prstClr>
              </a:solidFill>
            </a:endParaRPr>
          </a:p>
        </p:txBody>
      </p:sp>
    </p:spTree>
    <p:extLst>
      <p:ext uri="{BB962C8B-B14F-4D97-AF65-F5344CB8AC3E}">
        <p14:creationId xmlns:p14="http://schemas.microsoft.com/office/powerpoint/2010/main" val="17634575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a:xfrm>
            <a:off x="628650" y="6356352"/>
            <a:ext cx="2057400" cy="365125"/>
          </a:xfrm>
          <a:prstGeom prst="rect">
            <a:avLst/>
          </a:prstGeom>
        </p:spPr>
        <p:txBody>
          <a:bodyPr/>
          <a:lstStyle/>
          <a:p>
            <a:pPr eaLnBrk="0" fontAlgn="base" hangingPunct="0">
              <a:spcBef>
                <a:spcPct val="0"/>
              </a:spcBef>
              <a:spcAft>
                <a:spcPct val="0"/>
              </a:spcAft>
            </a:pPr>
            <a:fld id="{2B46B86D-1AAE-4195-A06E-E8FEF04D5022}" type="datetimeFigureOut">
              <a:rPr lang="es-PE" smtClean="0">
                <a:solidFill>
                  <a:prstClr val="black">
                    <a:tint val="75000"/>
                  </a:prstClr>
                </a:solidFill>
              </a:rPr>
              <a:pPr eaLnBrk="0" fontAlgn="base" hangingPunct="0">
                <a:spcBef>
                  <a:spcPct val="0"/>
                </a:spcBef>
                <a:spcAft>
                  <a:spcPct val="0"/>
                </a:spcAft>
              </a:pPr>
              <a:t>27/11/2019</a:t>
            </a:fld>
            <a:endParaRPr lang="es-PE">
              <a:solidFill>
                <a:prstClr val="black">
                  <a:tint val="75000"/>
                </a:prstClr>
              </a:solidFill>
            </a:endParaRPr>
          </a:p>
        </p:txBody>
      </p:sp>
      <p:sp>
        <p:nvSpPr>
          <p:cNvPr id="4" name="Footer Placeholder 3"/>
          <p:cNvSpPr>
            <a:spLocks noGrp="1"/>
          </p:cNvSpPr>
          <p:nvPr>
            <p:ph type="ftr" sz="quarter" idx="11"/>
          </p:nvPr>
        </p:nvSpPr>
        <p:spPr>
          <a:xfrm>
            <a:off x="3028950" y="6356352"/>
            <a:ext cx="3086100" cy="365125"/>
          </a:xfrm>
          <a:prstGeom prst="rect">
            <a:avLst/>
          </a:prstGeom>
        </p:spPr>
        <p:txBody>
          <a:bodyPr/>
          <a:lstStyle/>
          <a:p>
            <a:pPr eaLnBrk="0" fontAlgn="base" hangingPunct="0">
              <a:spcBef>
                <a:spcPct val="0"/>
              </a:spcBef>
              <a:spcAft>
                <a:spcPct val="0"/>
              </a:spcAft>
            </a:pPr>
            <a:endParaRPr lang="es-PE">
              <a:solidFill>
                <a:prstClr val="black">
                  <a:tint val="75000"/>
                </a:prstClr>
              </a:solidFill>
            </a:endParaRPr>
          </a:p>
        </p:txBody>
      </p:sp>
      <p:sp>
        <p:nvSpPr>
          <p:cNvPr id="5" name="Slide Number Placeholder 4"/>
          <p:cNvSpPr>
            <a:spLocks noGrp="1"/>
          </p:cNvSpPr>
          <p:nvPr>
            <p:ph type="sldNum" sz="quarter" idx="12"/>
          </p:nvPr>
        </p:nvSpPr>
        <p:spPr>
          <a:xfrm>
            <a:off x="6457950" y="6356352"/>
            <a:ext cx="2057400" cy="365125"/>
          </a:xfrm>
          <a:prstGeom prst="rect">
            <a:avLst/>
          </a:prstGeom>
        </p:spPr>
        <p:txBody>
          <a:bodyPr/>
          <a:lstStyle/>
          <a:p>
            <a:pPr eaLnBrk="0" fontAlgn="base" hangingPunct="0">
              <a:spcBef>
                <a:spcPct val="0"/>
              </a:spcBef>
              <a:spcAft>
                <a:spcPct val="0"/>
              </a:spcAft>
            </a:pPr>
            <a:fld id="{E5B581D5-CCA8-4840-8ABD-6D304A8EC09F}" type="slidenum">
              <a:rPr lang="es-PE" smtClean="0">
                <a:solidFill>
                  <a:prstClr val="black">
                    <a:tint val="75000"/>
                  </a:prstClr>
                </a:solidFill>
              </a:rPr>
              <a:pPr eaLnBrk="0" fontAlgn="base" hangingPunct="0">
                <a:spcBef>
                  <a:spcPct val="0"/>
                </a:spcBef>
                <a:spcAft>
                  <a:spcPct val="0"/>
                </a:spcAft>
              </a:pPr>
              <a:t>‹Nº›</a:t>
            </a:fld>
            <a:endParaRPr lang="es-PE">
              <a:solidFill>
                <a:prstClr val="black">
                  <a:tint val="75000"/>
                </a:prstClr>
              </a:solidFill>
            </a:endParaRPr>
          </a:p>
        </p:txBody>
      </p:sp>
    </p:spTree>
    <p:extLst>
      <p:ext uri="{BB962C8B-B14F-4D97-AF65-F5344CB8AC3E}">
        <p14:creationId xmlns:p14="http://schemas.microsoft.com/office/powerpoint/2010/main" val="15042006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2"/>
            <a:ext cx="2057400" cy="365125"/>
          </a:xfrm>
          <a:prstGeom prst="rect">
            <a:avLst/>
          </a:prstGeom>
        </p:spPr>
        <p:txBody>
          <a:bodyPr/>
          <a:lstStyle/>
          <a:p>
            <a:pPr eaLnBrk="0" fontAlgn="base" hangingPunct="0">
              <a:spcBef>
                <a:spcPct val="0"/>
              </a:spcBef>
              <a:spcAft>
                <a:spcPct val="0"/>
              </a:spcAft>
            </a:pPr>
            <a:fld id="{2B46B86D-1AAE-4195-A06E-E8FEF04D5022}" type="datetimeFigureOut">
              <a:rPr lang="es-PE" smtClean="0">
                <a:solidFill>
                  <a:prstClr val="black">
                    <a:tint val="75000"/>
                  </a:prstClr>
                </a:solidFill>
              </a:rPr>
              <a:pPr eaLnBrk="0" fontAlgn="base" hangingPunct="0">
                <a:spcBef>
                  <a:spcPct val="0"/>
                </a:spcBef>
                <a:spcAft>
                  <a:spcPct val="0"/>
                </a:spcAft>
              </a:pPr>
              <a:t>27/11/2019</a:t>
            </a:fld>
            <a:endParaRPr lang="es-PE">
              <a:solidFill>
                <a:prstClr val="black">
                  <a:tint val="75000"/>
                </a:prstClr>
              </a:solidFill>
            </a:endParaRPr>
          </a:p>
        </p:txBody>
      </p:sp>
      <p:sp>
        <p:nvSpPr>
          <p:cNvPr id="3" name="Footer Placeholder 2"/>
          <p:cNvSpPr>
            <a:spLocks noGrp="1"/>
          </p:cNvSpPr>
          <p:nvPr>
            <p:ph type="ftr" sz="quarter" idx="11"/>
          </p:nvPr>
        </p:nvSpPr>
        <p:spPr>
          <a:xfrm>
            <a:off x="3028950" y="6356352"/>
            <a:ext cx="3086100" cy="365125"/>
          </a:xfrm>
          <a:prstGeom prst="rect">
            <a:avLst/>
          </a:prstGeom>
        </p:spPr>
        <p:txBody>
          <a:bodyPr/>
          <a:lstStyle/>
          <a:p>
            <a:pPr eaLnBrk="0" fontAlgn="base" hangingPunct="0">
              <a:spcBef>
                <a:spcPct val="0"/>
              </a:spcBef>
              <a:spcAft>
                <a:spcPct val="0"/>
              </a:spcAft>
            </a:pPr>
            <a:endParaRPr lang="es-PE">
              <a:solidFill>
                <a:prstClr val="black">
                  <a:tint val="75000"/>
                </a:prstClr>
              </a:solidFill>
            </a:endParaRPr>
          </a:p>
        </p:txBody>
      </p:sp>
      <p:sp>
        <p:nvSpPr>
          <p:cNvPr id="4" name="Slide Number Placeholder 3"/>
          <p:cNvSpPr>
            <a:spLocks noGrp="1"/>
          </p:cNvSpPr>
          <p:nvPr>
            <p:ph type="sldNum" sz="quarter" idx="12"/>
          </p:nvPr>
        </p:nvSpPr>
        <p:spPr>
          <a:xfrm>
            <a:off x="6457950" y="6356352"/>
            <a:ext cx="2057400" cy="365125"/>
          </a:xfrm>
          <a:prstGeom prst="rect">
            <a:avLst/>
          </a:prstGeom>
        </p:spPr>
        <p:txBody>
          <a:bodyPr/>
          <a:lstStyle/>
          <a:p>
            <a:pPr eaLnBrk="0" fontAlgn="base" hangingPunct="0">
              <a:spcBef>
                <a:spcPct val="0"/>
              </a:spcBef>
              <a:spcAft>
                <a:spcPct val="0"/>
              </a:spcAft>
            </a:pPr>
            <a:fld id="{E5B581D5-CCA8-4840-8ABD-6D304A8EC09F}" type="slidenum">
              <a:rPr lang="es-PE" smtClean="0">
                <a:solidFill>
                  <a:prstClr val="black">
                    <a:tint val="75000"/>
                  </a:prstClr>
                </a:solidFill>
              </a:rPr>
              <a:pPr eaLnBrk="0" fontAlgn="base" hangingPunct="0">
                <a:spcBef>
                  <a:spcPct val="0"/>
                </a:spcBef>
                <a:spcAft>
                  <a:spcPct val="0"/>
                </a:spcAft>
              </a:pPr>
              <a:t>‹Nº›</a:t>
            </a:fld>
            <a:endParaRPr lang="es-PE">
              <a:solidFill>
                <a:prstClr val="black">
                  <a:tint val="75000"/>
                </a:prstClr>
              </a:solidFill>
            </a:endParaRPr>
          </a:p>
        </p:txBody>
      </p:sp>
    </p:spTree>
    <p:extLst>
      <p:ext uri="{BB962C8B-B14F-4D97-AF65-F5344CB8AC3E}">
        <p14:creationId xmlns:p14="http://schemas.microsoft.com/office/powerpoint/2010/main" val="13139929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1"/>
            <a:ext cx="2949178" cy="1600200"/>
          </a:xfrm>
        </p:spPr>
        <p:txBody>
          <a:bodyPr anchor="b"/>
          <a:lstStyle>
            <a:lvl1pPr>
              <a:defRPr sz="3142"/>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142"/>
            </a:lvl1pPr>
            <a:lvl2pPr>
              <a:defRPr sz="2750"/>
            </a:lvl2pPr>
            <a:lvl3pPr>
              <a:defRPr sz="2357"/>
            </a:lvl3pPr>
            <a:lvl4pPr>
              <a:defRPr sz="1964"/>
            </a:lvl4pPr>
            <a:lvl5pPr>
              <a:defRPr sz="1964"/>
            </a:lvl5pPr>
            <a:lvl6pPr>
              <a:defRPr sz="1964"/>
            </a:lvl6pPr>
            <a:lvl7pPr>
              <a:defRPr sz="1964"/>
            </a:lvl7pPr>
            <a:lvl8pPr>
              <a:defRPr sz="1964"/>
            </a:lvl8pPr>
            <a:lvl9pPr>
              <a:defRPr sz="1964"/>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571"/>
            </a:lvl1pPr>
            <a:lvl2pPr marL="448970" indent="0">
              <a:buNone/>
              <a:defRPr sz="1375"/>
            </a:lvl2pPr>
            <a:lvl3pPr marL="897941" indent="0">
              <a:buNone/>
              <a:defRPr sz="1178"/>
            </a:lvl3pPr>
            <a:lvl4pPr marL="1346911" indent="0">
              <a:buNone/>
              <a:defRPr sz="982"/>
            </a:lvl4pPr>
            <a:lvl5pPr marL="1795882" indent="0">
              <a:buNone/>
              <a:defRPr sz="982"/>
            </a:lvl5pPr>
            <a:lvl6pPr marL="2244852" indent="0">
              <a:buNone/>
              <a:defRPr sz="982"/>
            </a:lvl6pPr>
            <a:lvl7pPr marL="2693822" indent="0">
              <a:buNone/>
              <a:defRPr sz="982"/>
            </a:lvl7pPr>
            <a:lvl8pPr marL="3142793" indent="0">
              <a:buNone/>
              <a:defRPr sz="982"/>
            </a:lvl8pPr>
            <a:lvl9pPr marL="3591763" indent="0">
              <a:buNone/>
              <a:defRPr sz="982"/>
            </a:lvl9pPr>
          </a:lstStyle>
          <a:p>
            <a:pPr lvl="0"/>
            <a:r>
              <a:rPr lang="es-ES"/>
              <a:t>Haga clic para modificar el estilo de texto del patrón</a:t>
            </a:r>
          </a:p>
        </p:txBody>
      </p:sp>
      <p:sp>
        <p:nvSpPr>
          <p:cNvPr id="5" name="Date Placeholder 4"/>
          <p:cNvSpPr>
            <a:spLocks noGrp="1"/>
          </p:cNvSpPr>
          <p:nvPr>
            <p:ph type="dt" sz="half" idx="10"/>
          </p:nvPr>
        </p:nvSpPr>
        <p:spPr>
          <a:xfrm>
            <a:off x="628650" y="6356352"/>
            <a:ext cx="2057400" cy="365125"/>
          </a:xfrm>
          <a:prstGeom prst="rect">
            <a:avLst/>
          </a:prstGeom>
        </p:spPr>
        <p:txBody>
          <a:bodyPr/>
          <a:lstStyle/>
          <a:p>
            <a:pPr eaLnBrk="0" fontAlgn="base" hangingPunct="0">
              <a:spcBef>
                <a:spcPct val="0"/>
              </a:spcBef>
              <a:spcAft>
                <a:spcPct val="0"/>
              </a:spcAft>
            </a:pPr>
            <a:fld id="{2B46B86D-1AAE-4195-A06E-E8FEF04D5022}" type="datetimeFigureOut">
              <a:rPr lang="es-PE" smtClean="0">
                <a:solidFill>
                  <a:prstClr val="black">
                    <a:tint val="75000"/>
                  </a:prstClr>
                </a:solidFill>
              </a:rPr>
              <a:pPr eaLnBrk="0" fontAlgn="base" hangingPunct="0">
                <a:spcBef>
                  <a:spcPct val="0"/>
                </a:spcBef>
                <a:spcAft>
                  <a:spcPct val="0"/>
                </a:spcAft>
              </a:pPr>
              <a:t>27/11/2019</a:t>
            </a:fld>
            <a:endParaRPr lang="es-PE">
              <a:solidFill>
                <a:prstClr val="black">
                  <a:tint val="75000"/>
                </a:prstClr>
              </a:solidFill>
            </a:endParaRPr>
          </a:p>
        </p:txBody>
      </p:sp>
      <p:sp>
        <p:nvSpPr>
          <p:cNvPr id="6" name="Footer Placeholder 5"/>
          <p:cNvSpPr>
            <a:spLocks noGrp="1"/>
          </p:cNvSpPr>
          <p:nvPr>
            <p:ph type="ftr" sz="quarter" idx="11"/>
          </p:nvPr>
        </p:nvSpPr>
        <p:spPr>
          <a:xfrm>
            <a:off x="3028950" y="6356352"/>
            <a:ext cx="3086100" cy="365125"/>
          </a:xfrm>
          <a:prstGeom prst="rect">
            <a:avLst/>
          </a:prstGeom>
        </p:spPr>
        <p:txBody>
          <a:bodyPr/>
          <a:lstStyle/>
          <a:p>
            <a:pPr eaLnBrk="0" fontAlgn="base" hangingPunct="0">
              <a:spcBef>
                <a:spcPct val="0"/>
              </a:spcBef>
              <a:spcAft>
                <a:spcPct val="0"/>
              </a:spcAft>
            </a:pPr>
            <a:endParaRPr lang="es-PE">
              <a:solidFill>
                <a:prstClr val="black">
                  <a:tint val="75000"/>
                </a:prstClr>
              </a:solidFill>
            </a:endParaRPr>
          </a:p>
        </p:txBody>
      </p:sp>
      <p:sp>
        <p:nvSpPr>
          <p:cNvPr id="7" name="Slide Number Placeholder 6"/>
          <p:cNvSpPr>
            <a:spLocks noGrp="1"/>
          </p:cNvSpPr>
          <p:nvPr>
            <p:ph type="sldNum" sz="quarter" idx="12"/>
          </p:nvPr>
        </p:nvSpPr>
        <p:spPr>
          <a:xfrm>
            <a:off x="6457950" y="6356352"/>
            <a:ext cx="2057400" cy="365125"/>
          </a:xfrm>
          <a:prstGeom prst="rect">
            <a:avLst/>
          </a:prstGeom>
        </p:spPr>
        <p:txBody>
          <a:bodyPr/>
          <a:lstStyle/>
          <a:p>
            <a:pPr eaLnBrk="0" fontAlgn="base" hangingPunct="0">
              <a:spcBef>
                <a:spcPct val="0"/>
              </a:spcBef>
              <a:spcAft>
                <a:spcPct val="0"/>
              </a:spcAft>
            </a:pPr>
            <a:fld id="{E5B581D5-CCA8-4840-8ABD-6D304A8EC09F}" type="slidenum">
              <a:rPr lang="es-PE" smtClean="0">
                <a:solidFill>
                  <a:prstClr val="black">
                    <a:tint val="75000"/>
                  </a:prstClr>
                </a:solidFill>
              </a:rPr>
              <a:pPr eaLnBrk="0" fontAlgn="base" hangingPunct="0">
                <a:spcBef>
                  <a:spcPct val="0"/>
                </a:spcBef>
                <a:spcAft>
                  <a:spcPct val="0"/>
                </a:spcAft>
              </a:pPr>
              <a:t>‹Nº›</a:t>
            </a:fld>
            <a:endParaRPr lang="es-PE">
              <a:solidFill>
                <a:prstClr val="black">
                  <a:tint val="75000"/>
                </a:prstClr>
              </a:solidFill>
            </a:endParaRPr>
          </a:p>
        </p:txBody>
      </p:sp>
    </p:spTree>
    <p:extLst>
      <p:ext uri="{BB962C8B-B14F-4D97-AF65-F5344CB8AC3E}">
        <p14:creationId xmlns:p14="http://schemas.microsoft.com/office/powerpoint/2010/main" val="36035772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1"/>
            <a:ext cx="2949178" cy="1600200"/>
          </a:xfrm>
        </p:spPr>
        <p:txBody>
          <a:bodyPr anchor="b"/>
          <a:lstStyle>
            <a:lvl1pPr>
              <a:defRPr sz="3142"/>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142"/>
            </a:lvl1pPr>
            <a:lvl2pPr marL="448970" indent="0">
              <a:buNone/>
              <a:defRPr sz="2750"/>
            </a:lvl2pPr>
            <a:lvl3pPr marL="897941" indent="0">
              <a:buNone/>
              <a:defRPr sz="2357"/>
            </a:lvl3pPr>
            <a:lvl4pPr marL="1346911" indent="0">
              <a:buNone/>
              <a:defRPr sz="1964"/>
            </a:lvl4pPr>
            <a:lvl5pPr marL="1795882" indent="0">
              <a:buNone/>
              <a:defRPr sz="1964"/>
            </a:lvl5pPr>
            <a:lvl6pPr marL="2244852" indent="0">
              <a:buNone/>
              <a:defRPr sz="1964"/>
            </a:lvl6pPr>
            <a:lvl7pPr marL="2693822" indent="0">
              <a:buNone/>
              <a:defRPr sz="1964"/>
            </a:lvl7pPr>
            <a:lvl8pPr marL="3142793" indent="0">
              <a:buNone/>
              <a:defRPr sz="1964"/>
            </a:lvl8pPr>
            <a:lvl9pPr marL="3591763" indent="0">
              <a:buNone/>
              <a:defRPr sz="1964"/>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571"/>
            </a:lvl1pPr>
            <a:lvl2pPr marL="448970" indent="0">
              <a:buNone/>
              <a:defRPr sz="1375"/>
            </a:lvl2pPr>
            <a:lvl3pPr marL="897941" indent="0">
              <a:buNone/>
              <a:defRPr sz="1178"/>
            </a:lvl3pPr>
            <a:lvl4pPr marL="1346911" indent="0">
              <a:buNone/>
              <a:defRPr sz="982"/>
            </a:lvl4pPr>
            <a:lvl5pPr marL="1795882" indent="0">
              <a:buNone/>
              <a:defRPr sz="982"/>
            </a:lvl5pPr>
            <a:lvl6pPr marL="2244852" indent="0">
              <a:buNone/>
              <a:defRPr sz="982"/>
            </a:lvl6pPr>
            <a:lvl7pPr marL="2693822" indent="0">
              <a:buNone/>
              <a:defRPr sz="982"/>
            </a:lvl7pPr>
            <a:lvl8pPr marL="3142793" indent="0">
              <a:buNone/>
              <a:defRPr sz="982"/>
            </a:lvl8pPr>
            <a:lvl9pPr marL="3591763" indent="0">
              <a:buNone/>
              <a:defRPr sz="982"/>
            </a:lvl9pPr>
          </a:lstStyle>
          <a:p>
            <a:pPr lvl="0"/>
            <a:r>
              <a:rPr lang="es-ES"/>
              <a:t>Haga clic para modificar el estilo de texto del patrón</a:t>
            </a:r>
          </a:p>
        </p:txBody>
      </p:sp>
      <p:sp>
        <p:nvSpPr>
          <p:cNvPr id="5" name="Date Placeholder 4"/>
          <p:cNvSpPr>
            <a:spLocks noGrp="1"/>
          </p:cNvSpPr>
          <p:nvPr>
            <p:ph type="dt" sz="half" idx="10"/>
          </p:nvPr>
        </p:nvSpPr>
        <p:spPr>
          <a:xfrm>
            <a:off x="628650" y="6356352"/>
            <a:ext cx="2057400" cy="365125"/>
          </a:xfrm>
          <a:prstGeom prst="rect">
            <a:avLst/>
          </a:prstGeom>
        </p:spPr>
        <p:txBody>
          <a:bodyPr/>
          <a:lstStyle/>
          <a:p>
            <a:pPr eaLnBrk="0" fontAlgn="base" hangingPunct="0">
              <a:spcBef>
                <a:spcPct val="0"/>
              </a:spcBef>
              <a:spcAft>
                <a:spcPct val="0"/>
              </a:spcAft>
            </a:pPr>
            <a:fld id="{2B46B86D-1AAE-4195-A06E-E8FEF04D5022}" type="datetimeFigureOut">
              <a:rPr lang="es-PE" smtClean="0">
                <a:solidFill>
                  <a:prstClr val="black">
                    <a:tint val="75000"/>
                  </a:prstClr>
                </a:solidFill>
              </a:rPr>
              <a:pPr eaLnBrk="0" fontAlgn="base" hangingPunct="0">
                <a:spcBef>
                  <a:spcPct val="0"/>
                </a:spcBef>
                <a:spcAft>
                  <a:spcPct val="0"/>
                </a:spcAft>
              </a:pPr>
              <a:t>27/11/2019</a:t>
            </a:fld>
            <a:endParaRPr lang="es-PE">
              <a:solidFill>
                <a:prstClr val="black">
                  <a:tint val="75000"/>
                </a:prstClr>
              </a:solidFill>
            </a:endParaRPr>
          </a:p>
        </p:txBody>
      </p:sp>
      <p:sp>
        <p:nvSpPr>
          <p:cNvPr id="6" name="Footer Placeholder 5"/>
          <p:cNvSpPr>
            <a:spLocks noGrp="1"/>
          </p:cNvSpPr>
          <p:nvPr>
            <p:ph type="ftr" sz="quarter" idx="11"/>
          </p:nvPr>
        </p:nvSpPr>
        <p:spPr>
          <a:xfrm>
            <a:off x="3028950" y="6356352"/>
            <a:ext cx="3086100" cy="365125"/>
          </a:xfrm>
          <a:prstGeom prst="rect">
            <a:avLst/>
          </a:prstGeom>
        </p:spPr>
        <p:txBody>
          <a:bodyPr/>
          <a:lstStyle/>
          <a:p>
            <a:pPr eaLnBrk="0" fontAlgn="base" hangingPunct="0">
              <a:spcBef>
                <a:spcPct val="0"/>
              </a:spcBef>
              <a:spcAft>
                <a:spcPct val="0"/>
              </a:spcAft>
            </a:pPr>
            <a:endParaRPr lang="es-PE">
              <a:solidFill>
                <a:prstClr val="black">
                  <a:tint val="75000"/>
                </a:prstClr>
              </a:solidFill>
            </a:endParaRPr>
          </a:p>
        </p:txBody>
      </p:sp>
      <p:sp>
        <p:nvSpPr>
          <p:cNvPr id="7" name="Slide Number Placeholder 6"/>
          <p:cNvSpPr>
            <a:spLocks noGrp="1"/>
          </p:cNvSpPr>
          <p:nvPr>
            <p:ph type="sldNum" sz="quarter" idx="12"/>
          </p:nvPr>
        </p:nvSpPr>
        <p:spPr>
          <a:xfrm>
            <a:off x="6457950" y="6356352"/>
            <a:ext cx="2057400" cy="365125"/>
          </a:xfrm>
          <a:prstGeom prst="rect">
            <a:avLst/>
          </a:prstGeom>
        </p:spPr>
        <p:txBody>
          <a:bodyPr/>
          <a:lstStyle/>
          <a:p>
            <a:pPr eaLnBrk="0" fontAlgn="base" hangingPunct="0">
              <a:spcBef>
                <a:spcPct val="0"/>
              </a:spcBef>
              <a:spcAft>
                <a:spcPct val="0"/>
              </a:spcAft>
            </a:pPr>
            <a:fld id="{E5B581D5-CCA8-4840-8ABD-6D304A8EC09F}" type="slidenum">
              <a:rPr lang="es-PE" smtClean="0">
                <a:solidFill>
                  <a:prstClr val="black">
                    <a:tint val="75000"/>
                  </a:prstClr>
                </a:solidFill>
              </a:rPr>
              <a:pPr eaLnBrk="0" fontAlgn="base" hangingPunct="0">
                <a:spcBef>
                  <a:spcPct val="0"/>
                </a:spcBef>
                <a:spcAft>
                  <a:spcPct val="0"/>
                </a:spcAft>
              </a:pPr>
              <a:t>‹Nº›</a:t>
            </a:fld>
            <a:endParaRPr lang="es-PE">
              <a:solidFill>
                <a:prstClr val="black">
                  <a:tint val="75000"/>
                </a:prstClr>
              </a:solidFill>
            </a:endParaRPr>
          </a:p>
        </p:txBody>
      </p:sp>
    </p:spTree>
    <p:extLst>
      <p:ext uri="{BB962C8B-B14F-4D97-AF65-F5344CB8AC3E}">
        <p14:creationId xmlns:p14="http://schemas.microsoft.com/office/powerpoint/2010/main" val="20883838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628650" y="6356352"/>
            <a:ext cx="2057400" cy="365125"/>
          </a:xfrm>
          <a:prstGeom prst="rect">
            <a:avLst/>
          </a:prstGeom>
        </p:spPr>
        <p:txBody>
          <a:bodyPr/>
          <a:lstStyle/>
          <a:p>
            <a:pPr eaLnBrk="0" fontAlgn="base" hangingPunct="0">
              <a:spcBef>
                <a:spcPct val="0"/>
              </a:spcBef>
              <a:spcAft>
                <a:spcPct val="0"/>
              </a:spcAft>
            </a:pPr>
            <a:fld id="{2B46B86D-1AAE-4195-A06E-E8FEF04D5022}" type="datetimeFigureOut">
              <a:rPr lang="es-PE" smtClean="0">
                <a:solidFill>
                  <a:prstClr val="black">
                    <a:tint val="75000"/>
                  </a:prstClr>
                </a:solidFill>
              </a:rPr>
              <a:pPr eaLnBrk="0" fontAlgn="base" hangingPunct="0">
                <a:spcBef>
                  <a:spcPct val="0"/>
                </a:spcBef>
                <a:spcAft>
                  <a:spcPct val="0"/>
                </a:spcAft>
              </a:pPr>
              <a:t>27/11/2019</a:t>
            </a:fld>
            <a:endParaRPr lang="es-PE">
              <a:solidFill>
                <a:prstClr val="black">
                  <a:tint val="75000"/>
                </a:prstClr>
              </a:solidFill>
            </a:endParaRPr>
          </a:p>
        </p:txBody>
      </p:sp>
      <p:sp>
        <p:nvSpPr>
          <p:cNvPr id="5" name="Footer Placeholder 4"/>
          <p:cNvSpPr>
            <a:spLocks noGrp="1"/>
          </p:cNvSpPr>
          <p:nvPr>
            <p:ph type="ftr" sz="quarter" idx="11"/>
          </p:nvPr>
        </p:nvSpPr>
        <p:spPr>
          <a:xfrm>
            <a:off x="3028950" y="6356352"/>
            <a:ext cx="3086100" cy="365125"/>
          </a:xfrm>
          <a:prstGeom prst="rect">
            <a:avLst/>
          </a:prstGeom>
        </p:spPr>
        <p:txBody>
          <a:bodyPr/>
          <a:lstStyle/>
          <a:p>
            <a:pPr eaLnBrk="0" fontAlgn="base" hangingPunct="0">
              <a:spcBef>
                <a:spcPct val="0"/>
              </a:spcBef>
              <a:spcAft>
                <a:spcPct val="0"/>
              </a:spcAft>
            </a:pPr>
            <a:endParaRPr lang="es-PE">
              <a:solidFill>
                <a:prstClr val="black">
                  <a:tint val="75000"/>
                </a:prstClr>
              </a:solidFill>
            </a:endParaRPr>
          </a:p>
        </p:txBody>
      </p:sp>
      <p:sp>
        <p:nvSpPr>
          <p:cNvPr id="6" name="Slide Number Placeholder 5"/>
          <p:cNvSpPr>
            <a:spLocks noGrp="1"/>
          </p:cNvSpPr>
          <p:nvPr>
            <p:ph type="sldNum" sz="quarter" idx="12"/>
          </p:nvPr>
        </p:nvSpPr>
        <p:spPr>
          <a:xfrm>
            <a:off x="6457950" y="6356352"/>
            <a:ext cx="2057400" cy="365125"/>
          </a:xfrm>
          <a:prstGeom prst="rect">
            <a:avLst/>
          </a:prstGeom>
        </p:spPr>
        <p:txBody>
          <a:bodyPr/>
          <a:lstStyle/>
          <a:p>
            <a:pPr eaLnBrk="0" fontAlgn="base" hangingPunct="0">
              <a:spcBef>
                <a:spcPct val="0"/>
              </a:spcBef>
              <a:spcAft>
                <a:spcPct val="0"/>
              </a:spcAft>
            </a:pPr>
            <a:fld id="{E5B581D5-CCA8-4840-8ABD-6D304A8EC09F}" type="slidenum">
              <a:rPr lang="es-PE" smtClean="0">
                <a:solidFill>
                  <a:prstClr val="black">
                    <a:tint val="75000"/>
                  </a:prstClr>
                </a:solidFill>
              </a:rPr>
              <a:pPr eaLnBrk="0" fontAlgn="base" hangingPunct="0">
                <a:spcBef>
                  <a:spcPct val="0"/>
                </a:spcBef>
                <a:spcAft>
                  <a:spcPct val="0"/>
                </a:spcAft>
              </a:pPr>
              <a:t>‹Nº›</a:t>
            </a:fld>
            <a:endParaRPr lang="es-PE">
              <a:solidFill>
                <a:prstClr val="black">
                  <a:tint val="75000"/>
                </a:prstClr>
              </a:solidFill>
            </a:endParaRPr>
          </a:p>
        </p:txBody>
      </p:sp>
    </p:spTree>
    <p:extLst>
      <p:ext uri="{BB962C8B-B14F-4D97-AF65-F5344CB8AC3E}">
        <p14:creationId xmlns:p14="http://schemas.microsoft.com/office/powerpoint/2010/main" val="33353853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628650" y="6356352"/>
            <a:ext cx="2057400" cy="365125"/>
          </a:xfrm>
          <a:prstGeom prst="rect">
            <a:avLst/>
          </a:prstGeom>
        </p:spPr>
        <p:txBody>
          <a:bodyPr/>
          <a:lstStyle/>
          <a:p>
            <a:pPr eaLnBrk="0" fontAlgn="base" hangingPunct="0">
              <a:spcBef>
                <a:spcPct val="0"/>
              </a:spcBef>
              <a:spcAft>
                <a:spcPct val="0"/>
              </a:spcAft>
            </a:pPr>
            <a:fld id="{2B46B86D-1AAE-4195-A06E-E8FEF04D5022}" type="datetimeFigureOut">
              <a:rPr lang="es-PE" smtClean="0">
                <a:solidFill>
                  <a:prstClr val="black">
                    <a:tint val="75000"/>
                  </a:prstClr>
                </a:solidFill>
              </a:rPr>
              <a:pPr eaLnBrk="0" fontAlgn="base" hangingPunct="0">
                <a:spcBef>
                  <a:spcPct val="0"/>
                </a:spcBef>
                <a:spcAft>
                  <a:spcPct val="0"/>
                </a:spcAft>
              </a:pPr>
              <a:t>27/11/2019</a:t>
            </a:fld>
            <a:endParaRPr lang="es-PE">
              <a:solidFill>
                <a:prstClr val="black">
                  <a:tint val="75000"/>
                </a:prstClr>
              </a:solidFill>
            </a:endParaRPr>
          </a:p>
        </p:txBody>
      </p:sp>
      <p:sp>
        <p:nvSpPr>
          <p:cNvPr id="5" name="Footer Placeholder 4"/>
          <p:cNvSpPr>
            <a:spLocks noGrp="1"/>
          </p:cNvSpPr>
          <p:nvPr>
            <p:ph type="ftr" sz="quarter" idx="11"/>
          </p:nvPr>
        </p:nvSpPr>
        <p:spPr>
          <a:xfrm>
            <a:off x="3028950" y="6356352"/>
            <a:ext cx="3086100" cy="365125"/>
          </a:xfrm>
          <a:prstGeom prst="rect">
            <a:avLst/>
          </a:prstGeom>
        </p:spPr>
        <p:txBody>
          <a:bodyPr/>
          <a:lstStyle/>
          <a:p>
            <a:pPr eaLnBrk="0" fontAlgn="base" hangingPunct="0">
              <a:spcBef>
                <a:spcPct val="0"/>
              </a:spcBef>
              <a:spcAft>
                <a:spcPct val="0"/>
              </a:spcAft>
            </a:pPr>
            <a:endParaRPr lang="es-PE">
              <a:solidFill>
                <a:prstClr val="black">
                  <a:tint val="75000"/>
                </a:prstClr>
              </a:solidFill>
            </a:endParaRPr>
          </a:p>
        </p:txBody>
      </p:sp>
      <p:sp>
        <p:nvSpPr>
          <p:cNvPr id="6" name="Slide Number Placeholder 5"/>
          <p:cNvSpPr>
            <a:spLocks noGrp="1"/>
          </p:cNvSpPr>
          <p:nvPr>
            <p:ph type="sldNum" sz="quarter" idx="12"/>
          </p:nvPr>
        </p:nvSpPr>
        <p:spPr>
          <a:xfrm>
            <a:off x="6457950" y="6356352"/>
            <a:ext cx="2057400" cy="365125"/>
          </a:xfrm>
          <a:prstGeom prst="rect">
            <a:avLst/>
          </a:prstGeom>
        </p:spPr>
        <p:txBody>
          <a:bodyPr/>
          <a:lstStyle/>
          <a:p>
            <a:pPr eaLnBrk="0" fontAlgn="base" hangingPunct="0">
              <a:spcBef>
                <a:spcPct val="0"/>
              </a:spcBef>
              <a:spcAft>
                <a:spcPct val="0"/>
              </a:spcAft>
            </a:pPr>
            <a:fld id="{E5B581D5-CCA8-4840-8ABD-6D304A8EC09F}" type="slidenum">
              <a:rPr lang="es-PE" smtClean="0">
                <a:solidFill>
                  <a:prstClr val="black">
                    <a:tint val="75000"/>
                  </a:prstClr>
                </a:solidFill>
              </a:rPr>
              <a:pPr eaLnBrk="0" fontAlgn="base" hangingPunct="0">
                <a:spcBef>
                  <a:spcPct val="0"/>
                </a:spcBef>
                <a:spcAft>
                  <a:spcPct val="0"/>
                </a:spcAft>
              </a:pPr>
              <a:t>‹Nº›</a:t>
            </a:fld>
            <a:endParaRPr lang="es-PE">
              <a:solidFill>
                <a:prstClr val="black">
                  <a:tint val="75000"/>
                </a:prstClr>
              </a:solidFill>
            </a:endParaRPr>
          </a:p>
        </p:txBody>
      </p:sp>
    </p:spTree>
    <p:extLst>
      <p:ext uri="{BB962C8B-B14F-4D97-AF65-F5344CB8AC3E}">
        <p14:creationId xmlns:p14="http://schemas.microsoft.com/office/powerpoint/2010/main" val="7739819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028950" y="6356351"/>
            <a:ext cx="3086100" cy="365125"/>
          </a:xfrm>
          <a:prstGeom prst="rect">
            <a:avLst/>
          </a:prstGeom>
        </p:spPr>
        <p:txBody>
          <a:bodyPr lIns="0" tIns="0" rIns="0" bIns="0"/>
          <a:lstStyle>
            <a:lvl1pPr algn="ctr">
              <a:defRPr>
                <a:solidFill>
                  <a:schemeClr val="tx1">
                    <a:tint val="75000"/>
                  </a:schemeClr>
                </a:solidFill>
              </a:defRPr>
            </a:lvl1pPr>
          </a:lstStyle>
          <a:p>
            <a:pPr defTabSz="1066299"/>
            <a:endParaRPr lang="es-PE" sz="2099">
              <a:solidFill>
                <a:prstClr val="black">
                  <a:tint val="75000"/>
                </a:prstClr>
              </a:solidFill>
            </a:endParaRPr>
          </a:p>
        </p:txBody>
      </p:sp>
      <p:sp>
        <p:nvSpPr>
          <p:cNvPr id="3" name="Holder 3"/>
          <p:cNvSpPr>
            <a:spLocks noGrp="1"/>
          </p:cNvSpPr>
          <p:nvPr>
            <p:ph type="dt" sz="half" idx="6"/>
          </p:nvPr>
        </p:nvSpPr>
        <p:spPr>
          <a:xfrm>
            <a:off x="628650" y="6356351"/>
            <a:ext cx="2057400" cy="365125"/>
          </a:xfrm>
          <a:prstGeom prst="rect">
            <a:avLst/>
          </a:prstGeom>
        </p:spPr>
        <p:txBody>
          <a:bodyPr lIns="0" tIns="0" rIns="0" bIns="0"/>
          <a:lstStyle>
            <a:lvl1pPr algn="l">
              <a:defRPr>
                <a:solidFill>
                  <a:schemeClr val="tx1">
                    <a:tint val="75000"/>
                  </a:schemeClr>
                </a:solidFill>
              </a:defRPr>
            </a:lvl1pPr>
          </a:lstStyle>
          <a:p>
            <a:pPr defTabSz="1066299"/>
            <a:fld id="{1D8BD707-D9CF-40AE-B4C6-C98DA3205C09}" type="datetimeFigureOut">
              <a:rPr lang="en-US" sz="2099" smtClean="0">
                <a:solidFill>
                  <a:prstClr val="black">
                    <a:tint val="75000"/>
                  </a:prstClr>
                </a:solidFill>
              </a:rPr>
              <a:pPr defTabSz="1066299"/>
              <a:t>11/27/2019</a:t>
            </a:fld>
            <a:endParaRPr lang="en-US" sz="2099">
              <a:solidFill>
                <a:prstClr val="black">
                  <a:tint val="75000"/>
                </a:prstClr>
              </a:solidFill>
            </a:endParaRPr>
          </a:p>
        </p:txBody>
      </p:sp>
      <p:sp>
        <p:nvSpPr>
          <p:cNvPr id="4" name="Holder 4"/>
          <p:cNvSpPr>
            <a:spLocks noGrp="1"/>
          </p:cNvSpPr>
          <p:nvPr>
            <p:ph type="sldNum" sz="quarter" idx="7"/>
          </p:nvPr>
        </p:nvSpPr>
        <p:spPr>
          <a:xfrm>
            <a:off x="6457950" y="6356351"/>
            <a:ext cx="2057400" cy="365125"/>
          </a:xfrm>
          <a:prstGeom prst="rect">
            <a:avLst/>
          </a:prstGeom>
        </p:spPr>
        <p:txBody>
          <a:bodyPr lIns="0" tIns="0" rIns="0" bIns="0"/>
          <a:lstStyle>
            <a:lvl1pPr algn="r">
              <a:defRPr>
                <a:solidFill>
                  <a:schemeClr val="tx1">
                    <a:tint val="75000"/>
                  </a:schemeClr>
                </a:solidFill>
              </a:defRPr>
            </a:lvl1pPr>
          </a:lstStyle>
          <a:p>
            <a:pPr defTabSz="1066299"/>
            <a:fld id="{B6F15528-21DE-4FAA-801E-634DDDAF4B2B}" type="slidenum">
              <a:rPr lang="es-PE" sz="2099" smtClean="0">
                <a:solidFill>
                  <a:prstClr val="black">
                    <a:tint val="75000"/>
                  </a:prstClr>
                </a:solidFill>
              </a:rPr>
              <a:pPr defTabSz="1066299"/>
              <a:t>‹Nº›</a:t>
            </a:fld>
            <a:endParaRPr lang="es-PE" sz="2099">
              <a:solidFill>
                <a:prstClr val="black">
                  <a:tint val="75000"/>
                </a:prstClr>
              </a:solidFill>
            </a:endParaRPr>
          </a:p>
        </p:txBody>
      </p:sp>
    </p:spTree>
    <p:extLst>
      <p:ext uri="{BB962C8B-B14F-4D97-AF65-F5344CB8AC3E}">
        <p14:creationId xmlns:p14="http://schemas.microsoft.com/office/powerpoint/2010/main" val="3220015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8F250D8E-BDD5-4FCA-AF65-5D7D467B81A5}" type="datetimeFigureOut">
              <a:rPr lang="es-ES" smtClean="0">
                <a:solidFill>
                  <a:prstClr val="black">
                    <a:tint val="75000"/>
                  </a:prstClr>
                </a:solidFill>
              </a:rPr>
              <a:pPr/>
              <a:t>27/11/2019</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14926022-19DB-4A30-B559-6D94506F999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6584226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F250D8E-BDD5-4FCA-AF65-5D7D467B81A5}" type="datetimeFigureOut">
              <a:rPr lang="es-ES" smtClean="0">
                <a:solidFill>
                  <a:prstClr val="black">
                    <a:tint val="75000"/>
                  </a:prstClr>
                </a:solidFill>
              </a:rPr>
              <a:pPr/>
              <a:t>27/11/2019</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14926022-19DB-4A30-B559-6D94506F999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96013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F250D8E-BDD5-4FCA-AF65-5D7D467B81A5}" type="datetimeFigureOut">
              <a:rPr lang="es-ES" smtClean="0"/>
              <a:pPr/>
              <a:t>27/11/2019</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14926022-19DB-4A30-B559-6D94506F9994}" type="slidenum">
              <a:rPr lang="es-ES" smtClean="0"/>
              <a:pPr/>
              <a:t>‹Nº›</a:t>
            </a:fld>
            <a:endParaRPr lang="es-ES"/>
          </a:p>
        </p:txBody>
      </p:sp>
    </p:spTree>
    <p:extLst>
      <p:ext uri="{BB962C8B-B14F-4D97-AF65-F5344CB8AC3E}">
        <p14:creationId xmlns:p14="http://schemas.microsoft.com/office/powerpoint/2010/main" val="39215003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8F250D8E-BDD5-4FCA-AF65-5D7D467B81A5}" type="datetimeFigureOut">
              <a:rPr lang="es-ES" smtClean="0">
                <a:solidFill>
                  <a:prstClr val="black">
                    <a:tint val="75000"/>
                  </a:prstClr>
                </a:solidFill>
              </a:rPr>
              <a:pPr/>
              <a:t>27/11/2019</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14926022-19DB-4A30-B559-6D94506F999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9890775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8F250D8E-BDD5-4FCA-AF65-5D7D467B81A5}" type="datetimeFigureOut">
              <a:rPr lang="es-ES" smtClean="0">
                <a:solidFill>
                  <a:prstClr val="black">
                    <a:tint val="75000"/>
                  </a:prstClr>
                </a:solidFill>
              </a:rPr>
              <a:pPr/>
              <a:t>27/11/2019</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14926022-19DB-4A30-B559-6D94506F999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40091193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F250D8E-BDD5-4FCA-AF65-5D7D467B81A5}" type="datetimeFigureOut">
              <a:rPr lang="es-ES" smtClean="0">
                <a:solidFill>
                  <a:prstClr val="black">
                    <a:tint val="75000"/>
                  </a:prstClr>
                </a:solidFill>
              </a:rPr>
              <a:pPr/>
              <a:t>27/11/2019</a:t>
            </a:fld>
            <a:endParaRPr lang="es-ES">
              <a:solidFill>
                <a:prstClr val="black">
                  <a:tint val="75000"/>
                </a:prstClr>
              </a:solidFill>
            </a:endParaRPr>
          </a:p>
        </p:txBody>
      </p:sp>
      <p:sp>
        <p:nvSpPr>
          <p:cNvPr id="8" name="Footer Placeholder 7"/>
          <p:cNvSpPr>
            <a:spLocks noGrp="1"/>
          </p:cNvSpPr>
          <p:nvPr>
            <p:ph type="ftr" sz="quarter" idx="11"/>
          </p:nvPr>
        </p:nvSpPr>
        <p:spPr/>
        <p:txBody>
          <a:bodyPr/>
          <a:lstStyle/>
          <a:p>
            <a:endParaRPr lang="es-ES">
              <a:solidFill>
                <a:prstClr val="black">
                  <a:tint val="75000"/>
                </a:prstClr>
              </a:solidFill>
            </a:endParaRPr>
          </a:p>
        </p:txBody>
      </p:sp>
      <p:sp>
        <p:nvSpPr>
          <p:cNvPr id="9" name="Slide Number Placeholder 8"/>
          <p:cNvSpPr>
            <a:spLocks noGrp="1"/>
          </p:cNvSpPr>
          <p:nvPr>
            <p:ph type="sldNum" sz="quarter" idx="12"/>
          </p:nvPr>
        </p:nvSpPr>
        <p:spPr/>
        <p:txBody>
          <a:bodyPr/>
          <a:lstStyle/>
          <a:p>
            <a:fld id="{14926022-19DB-4A30-B559-6D94506F999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40163981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8F250D8E-BDD5-4FCA-AF65-5D7D467B81A5}" type="datetimeFigureOut">
              <a:rPr lang="es-ES" smtClean="0">
                <a:solidFill>
                  <a:prstClr val="black">
                    <a:tint val="75000"/>
                  </a:prstClr>
                </a:solidFill>
              </a:rPr>
              <a:pPr/>
              <a:t>27/11/2019</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p:txBody>
          <a:bodyPr/>
          <a:lstStyle/>
          <a:p>
            <a:fld id="{14926022-19DB-4A30-B559-6D94506F999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9389186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250D8E-BDD5-4FCA-AF65-5D7D467B81A5}" type="datetimeFigureOut">
              <a:rPr lang="es-ES" smtClean="0">
                <a:solidFill>
                  <a:prstClr val="black">
                    <a:tint val="75000"/>
                  </a:prstClr>
                </a:solidFill>
              </a:rPr>
              <a:pPr/>
              <a:t>27/11/2019</a:t>
            </a:fld>
            <a:endParaRPr lang="es-ES">
              <a:solidFill>
                <a:prstClr val="black">
                  <a:tint val="75000"/>
                </a:prstClr>
              </a:solidFill>
            </a:endParaRPr>
          </a:p>
        </p:txBody>
      </p:sp>
      <p:sp>
        <p:nvSpPr>
          <p:cNvPr id="3" name="Footer Placeholder 2"/>
          <p:cNvSpPr>
            <a:spLocks noGrp="1"/>
          </p:cNvSpPr>
          <p:nvPr>
            <p:ph type="ftr" sz="quarter" idx="11"/>
          </p:nvPr>
        </p:nvSpPr>
        <p:spPr/>
        <p:txBody>
          <a:bodyPr/>
          <a:lstStyle/>
          <a:p>
            <a:endParaRPr lang="es-ES">
              <a:solidFill>
                <a:prstClr val="black">
                  <a:tint val="75000"/>
                </a:prstClr>
              </a:solidFill>
            </a:endParaRPr>
          </a:p>
        </p:txBody>
      </p:sp>
      <p:sp>
        <p:nvSpPr>
          <p:cNvPr id="4" name="Slide Number Placeholder 3"/>
          <p:cNvSpPr>
            <a:spLocks noGrp="1"/>
          </p:cNvSpPr>
          <p:nvPr>
            <p:ph type="sldNum" sz="quarter" idx="12"/>
          </p:nvPr>
        </p:nvSpPr>
        <p:spPr/>
        <p:txBody>
          <a:bodyPr/>
          <a:lstStyle/>
          <a:p>
            <a:fld id="{14926022-19DB-4A30-B559-6D94506F999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6333636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8F250D8E-BDD5-4FCA-AF65-5D7D467B81A5}" type="datetimeFigureOut">
              <a:rPr lang="es-ES" smtClean="0">
                <a:solidFill>
                  <a:prstClr val="black">
                    <a:tint val="75000"/>
                  </a:prstClr>
                </a:solidFill>
              </a:rPr>
              <a:pPr/>
              <a:t>27/11/2019</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14926022-19DB-4A30-B559-6D94506F999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5049855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8F250D8E-BDD5-4FCA-AF65-5D7D467B81A5}" type="datetimeFigureOut">
              <a:rPr lang="es-ES" smtClean="0">
                <a:solidFill>
                  <a:prstClr val="black">
                    <a:tint val="75000"/>
                  </a:prstClr>
                </a:solidFill>
              </a:rPr>
              <a:pPr/>
              <a:t>27/11/2019</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14926022-19DB-4A30-B559-6D94506F999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2885094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F250D8E-BDD5-4FCA-AF65-5D7D467B81A5}" type="datetimeFigureOut">
              <a:rPr lang="es-ES" smtClean="0">
                <a:solidFill>
                  <a:prstClr val="black">
                    <a:tint val="75000"/>
                  </a:prstClr>
                </a:solidFill>
              </a:rPr>
              <a:pPr/>
              <a:t>27/11/2019</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14926022-19DB-4A30-B559-6D94506F999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9933540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F250D8E-BDD5-4FCA-AF65-5D7D467B81A5}" type="datetimeFigureOut">
              <a:rPr lang="es-ES" smtClean="0">
                <a:solidFill>
                  <a:prstClr val="black">
                    <a:tint val="75000"/>
                  </a:prstClr>
                </a:solidFill>
              </a:rPr>
              <a:pPr/>
              <a:t>27/11/2019</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14926022-19DB-4A30-B559-6D94506F999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5777826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17F8F176-AC65-4BEF-B5C9-5CA11257BE6F}" type="datetimeFigureOut">
              <a:rPr lang="es-PE" smtClean="0">
                <a:solidFill>
                  <a:prstClr val="black">
                    <a:tint val="75000"/>
                  </a:prstClr>
                </a:solidFill>
              </a:rPr>
              <a:pPr/>
              <a:t>27/11/2019</a:t>
            </a:fld>
            <a:endParaRPr lang="es-PE">
              <a:solidFill>
                <a:prstClr val="black">
                  <a:tint val="75000"/>
                </a:prstClr>
              </a:solidFill>
            </a:endParaRPr>
          </a:p>
        </p:txBody>
      </p:sp>
      <p:sp>
        <p:nvSpPr>
          <p:cNvPr id="5" name="Footer Placeholder 4"/>
          <p:cNvSpPr>
            <a:spLocks noGrp="1"/>
          </p:cNvSpPr>
          <p:nvPr>
            <p:ph type="ftr" sz="quarter" idx="11"/>
          </p:nvPr>
        </p:nvSpPr>
        <p:spPr/>
        <p:txBody>
          <a:bodyPr/>
          <a:lstStyle/>
          <a:p>
            <a:endParaRPr lang="es-PE">
              <a:solidFill>
                <a:prstClr val="black">
                  <a:tint val="75000"/>
                </a:prstClr>
              </a:solidFill>
            </a:endParaRPr>
          </a:p>
        </p:txBody>
      </p:sp>
      <p:sp>
        <p:nvSpPr>
          <p:cNvPr id="6" name="Slide Number Placeholder 5"/>
          <p:cNvSpPr>
            <a:spLocks noGrp="1"/>
          </p:cNvSpPr>
          <p:nvPr>
            <p:ph type="sldNum" sz="quarter" idx="12"/>
          </p:nvPr>
        </p:nvSpPr>
        <p:spPr/>
        <p:txBody>
          <a:bodyPr/>
          <a:lstStyle/>
          <a:p>
            <a:fld id="{69EC3E0C-263A-4526-9FF3-0DC0012D5C2F}"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1711788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8F250D8E-BDD5-4FCA-AF65-5D7D467B81A5}" type="datetimeFigureOut">
              <a:rPr lang="es-ES" smtClean="0"/>
              <a:pPr/>
              <a:t>27/11/2019</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14926022-19DB-4A30-B559-6D94506F9994}" type="slidenum">
              <a:rPr lang="es-ES" smtClean="0"/>
              <a:pPr/>
              <a:t>‹Nº›</a:t>
            </a:fld>
            <a:endParaRPr lang="es-ES"/>
          </a:p>
        </p:txBody>
      </p:sp>
    </p:spTree>
    <p:extLst>
      <p:ext uri="{BB962C8B-B14F-4D97-AF65-F5344CB8AC3E}">
        <p14:creationId xmlns:p14="http://schemas.microsoft.com/office/powerpoint/2010/main" val="27368400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7F8F176-AC65-4BEF-B5C9-5CA11257BE6F}" type="datetimeFigureOut">
              <a:rPr lang="es-PE" smtClean="0">
                <a:solidFill>
                  <a:prstClr val="black">
                    <a:tint val="75000"/>
                  </a:prstClr>
                </a:solidFill>
              </a:rPr>
              <a:pPr/>
              <a:t>27/11/2019</a:t>
            </a:fld>
            <a:endParaRPr lang="es-PE">
              <a:solidFill>
                <a:prstClr val="black">
                  <a:tint val="75000"/>
                </a:prstClr>
              </a:solidFill>
            </a:endParaRPr>
          </a:p>
        </p:txBody>
      </p:sp>
      <p:sp>
        <p:nvSpPr>
          <p:cNvPr id="5" name="Footer Placeholder 4"/>
          <p:cNvSpPr>
            <a:spLocks noGrp="1"/>
          </p:cNvSpPr>
          <p:nvPr>
            <p:ph type="ftr" sz="quarter" idx="11"/>
          </p:nvPr>
        </p:nvSpPr>
        <p:spPr/>
        <p:txBody>
          <a:bodyPr/>
          <a:lstStyle/>
          <a:p>
            <a:endParaRPr lang="es-PE">
              <a:solidFill>
                <a:prstClr val="black">
                  <a:tint val="75000"/>
                </a:prstClr>
              </a:solidFill>
            </a:endParaRPr>
          </a:p>
        </p:txBody>
      </p:sp>
      <p:sp>
        <p:nvSpPr>
          <p:cNvPr id="6" name="Slide Number Placeholder 5"/>
          <p:cNvSpPr>
            <a:spLocks noGrp="1"/>
          </p:cNvSpPr>
          <p:nvPr>
            <p:ph type="sldNum" sz="quarter" idx="12"/>
          </p:nvPr>
        </p:nvSpPr>
        <p:spPr/>
        <p:txBody>
          <a:bodyPr/>
          <a:lstStyle/>
          <a:p>
            <a:fld id="{69EC3E0C-263A-4526-9FF3-0DC0012D5C2F}"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35009708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17F8F176-AC65-4BEF-B5C9-5CA11257BE6F}" type="datetimeFigureOut">
              <a:rPr lang="es-PE" smtClean="0">
                <a:solidFill>
                  <a:prstClr val="black">
                    <a:tint val="75000"/>
                  </a:prstClr>
                </a:solidFill>
              </a:rPr>
              <a:pPr/>
              <a:t>27/11/2019</a:t>
            </a:fld>
            <a:endParaRPr lang="es-PE">
              <a:solidFill>
                <a:prstClr val="black">
                  <a:tint val="75000"/>
                </a:prstClr>
              </a:solidFill>
            </a:endParaRPr>
          </a:p>
        </p:txBody>
      </p:sp>
      <p:sp>
        <p:nvSpPr>
          <p:cNvPr id="5" name="Footer Placeholder 4"/>
          <p:cNvSpPr>
            <a:spLocks noGrp="1"/>
          </p:cNvSpPr>
          <p:nvPr>
            <p:ph type="ftr" sz="quarter" idx="11"/>
          </p:nvPr>
        </p:nvSpPr>
        <p:spPr/>
        <p:txBody>
          <a:bodyPr/>
          <a:lstStyle/>
          <a:p>
            <a:endParaRPr lang="es-PE">
              <a:solidFill>
                <a:prstClr val="black">
                  <a:tint val="75000"/>
                </a:prstClr>
              </a:solidFill>
            </a:endParaRPr>
          </a:p>
        </p:txBody>
      </p:sp>
      <p:sp>
        <p:nvSpPr>
          <p:cNvPr id="6" name="Slide Number Placeholder 5"/>
          <p:cNvSpPr>
            <a:spLocks noGrp="1"/>
          </p:cNvSpPr>
          <p:nvPr>
            <p:ph type="sldNum" sz="quarter" idx="12"/>
          </p:nvPr>
        </p:nvSpPr>
        <p:spPr/>
        <p:txBody>
          <a:bodyPr/>
          <a:lstStyle/>
          <a:p>
            <a:fld id="{69EC3E0C-263A-4526-9FF3-0DC0012D5C2F}"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31179224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17F8F176-AC65-4BEF-B5C9-5CA11257BE6F}" type="datetimeFigureOut">
              <a:rPr lang="es-PE" smtClean="0">
                <a:solidFill>
                  <a:prstClr val="black">
                    <a:tint val="75000"/>
                  </a:prstClr>
                </a:solidFill>
              </a:rPr>
              <a:pPr/>
              <a:t>27/11/2019</a:t>
            </a:fld>
            <a:endParaRPr lang="es-PE">
              <a:solidFill>
                <a:prstClr val="black">
                  <a:tint val="75000"/>
                </a:prstClr>
              </a:solidFill>
            </a:endParaRPr>
          </a:p>
        </p:txBody>
      </p:sp>
      <p:sp>
        <p:nvSpPr>
          <p:cNvPr id="6" name="Footer Placeholder 5"/>
          <p:cNvSpPr>
            <a:spLocks noGrp="1"/>
          </p:cNvSpPr>
          <p:nvPr>
            <p:ph type="ftr" sz="quarter" idx="11"/>
          </p:nvPr>
        </p:nvSpPr>
        <p:spPr/>
        <p:txBody>
          <a:bodyPr/>
          <a:lstStyle/>
          <a:p>
            <a:endParaRPr lang="es-PE">
              <a:solidFill>
                <a:prstClr val="black">
                  <a:tint val="75000"/>
                </a:prstClr>
              </a:solidFill>
            </a:endParaRPr>
          </a:p>
        </p:txBody>
      </p:sp>
      <p:sp>
        <p:nvSpPr>
          <p:cNvPr id="7" name="Slide Number Placeholder 6"/>
          <p:cNvSpPr>
            <a:spLocks noGrp="1"/>
          </p:cNvSpPr>
          <p:nvPr>
            <p:ph type="sldNum" sz="quarter" idx="12"/>
          </p:nvPr>
        </p:nvSpPr>
        <p:spPr/>
        <p:txBody>
          <a:bodyPr/>
          <a:lstStyle/>
          <a:p>
            <a:fld id="{69EC3E0C-263A-4526-9FF3-0DC0012D5C2F}"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40254682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29842" y="2505076"/>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29151" y="2505076"/>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17F8F176-AC65-4BEF-B5C9-5CA11257BE6F}" type="datetimeFigureOut">
              <a:rPr lang="es-PE" smtClean="0">
                <a:solidFill>
                  <a:prstClr val="black">
                    <a:tint val="75000"/>
                  </a:prstClr>
                </a:solidFill>
              </a:rPr>
              <a:pPr/>
              <a:t>27/11/2019</a:t>
            </a:fld>
            <a:endParaRPr lang="es-PE">
              <a:solidFill>
                <a:prstClr val="black">
                  <a:tint val="75000"/>
                </a:prstClr>
              </a:solidFill>
            </a:endParaRPr>
          </a:p>
        </p:txBody>
      </p:sp>
      <p:sp>
        <p:nvSpPr>
          <p:cNvPr id="8" name="Footer Placeholder 7"/>
          <p:cNvSpPr>
            <a:spLocks noGrp="1"/>
          </p:cNvSpPr>
          <p:nvPr>
            <p:ph type="ftr" sz="quarter" idx="11"/>
          </p:nvPr>
        </p:nvSpPr>
        <p:spPr/>
        <p:txBody>
          <a:bodyPr/>
          <a:lstStyle/>
          <a:p>
            <a:endParaRPr lang="es-PE">
              <a:solidFill>
                <a:prstClr val="black">
                  <a:tint val="75000"/>
                </a:prstClr>
              </a:solidFill>
            </a:endParaRPr>
          </a:p>
        </p:txBody>
      </p:sp>
      <p:sp>
        <p:nvSpPr>
          <p:cNvPr id="9" name="Slide Number Placeholder 8"/>
          <p:cNvSpPr>
            <a:spLocks noGrp="1"/>
          </p:cNvSpPr>
          <p:nvPr>
            <p:ph type="sldNum" sz="quarter" idx="12"/>
          </p:nvPr>
        </p:nvSpPr>
        <p:spPr/>
        <p:txBody>
          <a:bodyPr/>
          <a:lstStyle/>
          <a:p>
            <a:fld id="{69EC3E0C-263A-4526-9FF3-0DC0012D5C2F}"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30261613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17F8F176-AC65-4BEF-B5C9-5CA11257BE6F}" type="datetimeFigureOut">
              <a:rPr lang="es-PE" smtClean="0">
                <a:solidFill>
                  <a:prstClr val="black">
                    <a:tint val="75000"/>
                  </a:prstClr>
                </a:solidFill>
              </a:rPr>
              <a:pPr/>
              <a:t>27/11/2019</a:t>
            </a:fld>
            <a:endParaRPr lang="es-PE">
              <a:solidFill>
                <a:prstClr val="black">
                  <a:tint val="75000"/>
                </a:prstClr>
              </a:solidFill>
            </a:endParaRPr>
          </a:p>
        </p:txBody>
      </p:sp>
      <p:sp>
        <p:nvSpPr>
          <p:cNvPr id="4" name="Footer Placeholder 3"/>
          <p:cNvSpPr>
            <a:spLocks noGrp="1"/>
          </p:cNvSpPr>
          <p:nvPr>
            <p:ph type="ftr" sz="quarter" idx="11"/>
          </p:nvPr>
        </p:nvSpPr>
        <p:spPr/>
        <p:txBody>
          <a:bodyPr/>
          <a:lstStyle/>
          <a:p>
            <a:endParaRPr lang="es-PE">
              <a:solidFill>
                <a:prstClr val="black">
                  <a:tint val="75000"/>
                </a:prstClr>
              </a:solidFill>
            </a:endParaRPr>
          </a:p>
        </p:txBody>
      </p:sp>
      <p:sp>
        <p:nvSpPr>
          <p:cNvPr id="5" name="Slide Number Placeholder 4"/>
          <p:cNvSpPr>
            <a:spLocks noGrp="1"/>
          </p:cNvSpPr>
          <p:nvPr>
            <p:ph type="sldNum" sz="quarter" idx="12"/>
          </p:nvPr>
        </p:nvSpPr>
        <p:spPr/>
        <p:txBody>
          <a:bodyPr/>
          <a:lstStyle/>
          <a:p>
            <a:fld id="{69EC3E0C-263A-4526-9FF3-0DC0012D5C2F}"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15253655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F8F176-AC65-4BEF-B5C9-5CA11257BE6F}" type="datetimeFigureOut">
              <a:rPr lang="es-PE" smtClean="0">
                <a:solidFill>
                  <a:prstClr val="black">
                    <a:tint val="75000"/>
                  </a:prstClr>
                </a:solidFill>
              </a:rPr>
              <a:pPr/>
              <a:t>27/11/2019</a:t>
            </a:fld>
            <a:endParaRPr lang="es-PE">
              <a:solidFill>
                <a:prstClr val="black">
                  <a:tint val="75000"/>
                </a:prstClr>
              </a:solidFill>
            </a:endParaRPr>
          </a:p>
        </p:txBody>
      </p:sp>
      <p:sp>
        <p:nvSpPr>
          <p:cNvPr id="3" name="Footer Placeholder 2"/>
          <p:cNvSpPr>
            <a:spLocks noGrp="1"/>
          </p:cNvSpPr>
          <p:nvPr>
            <p:ph type="ftr" sz="quarter" idx="11"/>
          </p:nvPr>
        </p:nvSpPr>
        <p:spPr/>
        <p:txBody>
          <a:bodyPr/>
          <a:lstStyle/>
          <a:p>
            <a:endParaRPr lang="es-PE">
              <a:solidFill>
                <a:prstClr val="black">
                  <a:tint val="75000"/>
                </a:prstClr>
              </a:solidFill>
            </a:endParaRPr>
          </a:p>
        </p:txBody>
      </p:sp>
      <p:sp>
        <p:nvSpPr>
          <p:cNvPr id="4" name="Slide Number Placeholder 3"/>
          <p:cNvSpPr>
            <a:spLocks noGrp="1"/>
          </p:cNvSpPr>
          <p:nvPr>
            <p:ph type="sldNum" sz="quarter" idx="12"/>
          </p:nvPr>
        </p:nvSpPr>
        <p:spPr/>
        <p:txBody>
          <a:bodyPr/>
          <a:lstStyle/>
          <a:p>
            <a:fld id="{69EC3E0C-263A-4526-9FF3-0DC0012D5C2F}"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7738347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17F8F176-AC65-4BEF-B5C9-5CA11257BE6F}" type="datetimeFigureOut">
              <a:rPr lang="es-PE" smtClean="0">
                <a:solidFill>
                  <a:prstClr val="black">
                    <a:tint val="75000"/>
                  </a:prstClr>
                </a:solidFill>
              </a:rPr>
              <a:pPr/>
              <a:t>27/11/2019</a:t>
            </a:fld>
            <a:endParaRPr lang="es-PE">
              <a:solidFill>
                <a:prstClr val="black">
                  <a:tint val="75000"/>
                </a:prstClr>
              </a:solidFill>
            </a:endParaRPr>
          </a:p>
        </p:txBody>
      </p:sp>
      <p:sp>
        <p:nvSpPr>
          <p:cNvPr id="6" name="Footer Placeholder 5"/>
          <p:cNvSpPr>
            <a:spLocks noGrp="1"/>
          </p:cNvSpPr>
          <p:nvPr>
            <p:ph type="ftr" sz="quarter" idx="11"/>
          </p:nvPr>
        </p:nvSpPr>
        <p:spPr/>
        <p:txBody>
          <a:bodyPr/>
          <a:lstStyle/>
          <a:p>
            <a:endParaRPr lang="es-PE">
              <a:solidFill>
                <a:prstClr val="black">
                  <a:tint val="75000"/>
                </a:prstClr>
              </a:solidFill>
            </a:endParaRPr>
          </a:p>
        </p:txBody>
      </p:sp>
      <p:sp>
        <p:nvSpPr>
          <p:cNvPr id="7" name="Slide Number Placeholder 6"/>
          <p:cNvSpPr>
            <a:spLocks noGrp="1"/>
          </p:cNvSpPr>
          <p:nvPr>
            <p:ph type="sldNum" sz="quarter" idx="12"/>
          </p:nvPr>
        </p:nvSpPr>
        <p:spPr/>
        <p:txBody>
          <a:bodyPr/>
          <a:lstStyle/>
          <a:p>
            <a:fld id="{69EC3E0C-263A-4526-9FF3-0DC0012D5C2F}"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9157090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7"/>
            <a:ext cx="4629150" cy="4873625"/>
          </a:xfrm>
        </p:spPr>
        <p:txBody>
          <a:bodyPr anchor="t"/>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17F8F176-AC65-4BEF-B5C9-5CA11257BE6F}" type="datetimeFigureOut">
              <a:rPr lang="es-PE" smtClean="0">
                <a:solidFill>
                  <a:prstClr val="black">
                    <a:tint val="75000"/>
                  </a:prstClr>
                </a:solidFill>
              </a:rPr>
              <a:pPr/>
              <a:t>27/11/2019</a:t>
            </a:fld>
            <a:endParaRPr lang="es-PE">
              <a:solidFill>
                <a:prstClr val="black">
                  <a:tint val="75000"/>
                </a:prstClr>
              </a:solidFill>
            </a:endParaRPr>
          </a:p>
        </p:txBody>
      </p:sp>
      <p:sp>
        <p:nvSpPr>
          <p:cNvPr id="6" name="Footer Placeholder 5"/>
          <p:cNvSpPr>
            <a:spLocks noGrp="1"/>
          </p:cNvSpPr>
          <p:nvPr>
            <p:ph type="ftr" sz="quarter" idx="11"/>
          </p:nvPr>
        </p:nvSpPr>
        <p:spPr/>
        <p:txBody>
          <a:bodyPr/>
          <a:lstStyle/>
          <a:p>
            <a:endParaRPr lang="es-PE">
              <a:solidFill>
                <a:prstClr val="black">
                  <a:tint val="75000"/>
                </a:prstClr>
              </a:solidFill>
            </a:endParaRPr>
          </a:p>
        </p:txBody>
      </p:sp>
      <p:sp>
        <p:nvSpPr>
          <p:cNvPr id="7" name="Slide Number Placeholder 6"/>
          <p:cNvSpPr>
            <a:spLocks noGrp="1"/>
          </p:cNvSpPr>
          <p:nvPr>
            <p:ph type="sldNum" sz="quarter" idx="12"/>
          </p:nvPr>
        </p:nvSpPr>
        <p:spPr/>
        <p:txBody>
          <a:bodyPr/>
          <a:lstStyle/>
          <a:p>
            <a:fld id="{69EC3E0C-263A-4526-9FF3-0DC0012D5C2F}"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3966637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7F8F176-AC65-4BEF-B5C9-5CA11257BE6F}" type="datetimeFigureOut">
              <a:rPr lang="es-PE" smtClean="0">
                <a:solidFill>
                  <a:prstClr val="black">
                    <a:tint val="75000"/>
                  </a:prstClr>
                </a:solidFill>
              </a:rPr>
              <a:pPr/>
              <a:t>27/11/2019</a:t>
            </a:fld>
            <a:endParaRPr lang="es-PE">
              <a:solidFill>
                <a:prstClr val="black">
                  <a:tint val="75000"/>
                </a:prstClr>
              </a:solidFill>
            </a:endParaRPr>
          </a:p>
        </p:txBody>
      </p:sp>
      <p:sp>
        <p:nvSpPr>
          <p:cNvPr id="5" name="Footer Placeholder 4"/>
          <p:cNvSpPr>
            <a:spLocks noGrp="1"/>
          </p:cNvSpPr>
          <p:nvPr>
            <p:ph type="ftr" sz="quarter" idx="11"/>
          </p:nvPr>
        </p:nvSpPr>
        <p:spPr/>
        <p:txBody>
          <a:bodyPr/>
          <a:lstStyle/>
          <a:p>
            <a:endParaRPr lang="es-PE">
              <a:solidFill>
                <a:prstClr val="black">
                  <a:tint val="75000"/>
                </a:prstClr>
              </a:solidFill>
            </a:endParaRPr>
          </a:p>
        </p:txBody>
      </p:sp>
      <p:sp>
        <p:nvSpPr>
          <p:cNvPr id="6" name="Slide Number Placeholder 5"/>
          <p:cNvSpPr>
            <a:spLocks noGrp="1"/>
          </p:cNvSpPr>
          <p:nvPr>
            <p:ph type="sldNum" sz="quarter" idx="12"/>
          </p:nvPr>
        </p:nvSpPr>
        <p:spPr/>
        <p:txBody>
          <a:bodyPr/>
          <a:lstStyle/>
          <a:p>
            <a:fld id="{69EC3E0C-263A-4526-9FF3-0DC0012D5C2F}"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6973938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7F8F176-AC65-4BEF-B5C9-5CA11257BE6F}" type="datetimeFigureOut">
              <a:rPr lang="es-PE" smtClean="0">
                <a:solidFill>
                  <a:prstClr val="black">
                    <a:tint val="75000"/>
                  </a:prstClr>
                </a:solidFill>
              </a:rPr>
              <a:pPr/>
              <a:t>27/11/2019</a:t>
            </a:fld>
            <a:endParaRPr lang="es-PE">
              <a:solidFill>
                <a:prstClr val="black">
                  <a:tint val="75000"/>
                </a:prstClr>
              </a:solidFill>
            </a:endParaRPr>
          </a:p>
        </p:txBody>
      </p:sp>
      <p:sp>
        <p:nvSpPr>
          <p:cNvPr id="5" name="Footer Placeholder 4"/>
          <p:cNvSpPr>
            <a:spLocks noGrp="1"/>
          </p:cNvSpPr>
          <p:nvPr>
            <p:ph type="ftr" sz="quarter" idx="11"/>
          </p:nvPr>
        </p:nvSpPr>
        <p:spPr/>
        <p:txBody>
          <a:bodyPr/>
          <a:lstStyle/>
          <a:p>
            <a:endParaRPr lang="es-PE">
              <a:solidFill>
                <a:prstClr val="black">
                  <a:tint val="75000"/>
                </a:prstClr>
              </a:solidFill>
            </a:endParaRPr>
          </a:p>
        </p:txBody>
      </p:sp>
      <p:sp>
        <p:nvSpPr>
          <p:cNvPr id="6" name="Slide Number Placeholder 5"/>
          <p:cNvSpPr>
            <a:spLocks noGrp="1"/>
          </p:cNvSpPr>
          <p:nvPr>
            <p:ph type="sldNum" sz="quarter" idx="12"/>
          </p:nvPr>
        </p:nvSpPr>
        <p:spPr/>
        <p:txBody>
          <a:bodyPr/>
          <a:lstStyle/>
          <a:p>
            <a:fld id="{69EC3E0C-263A-4526-9FF3-0DC0012D5C2F}"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2707829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250D8E-BDD5-4FCA-AF65-5D7D467B81A5}" type="datetimeFigureOut">
              <a:rPr lang="es-ES" smtClean="0"/>
              <a:pPr/>
              <a:t>27/11/2019</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14926022-19DB-4A30-B559-6D94506F9994}" type="slidenum">
              <a:rPr lang="es-ES" smtClean="0"/>
              <a:pPr/>
              <a:t>‹Nº›</a:t>
            </a:fld>
            <a:endParaRPr lang="es-ES"/>
          </a:p>
        </p:txBody>
      </p:sp>
    </p:spTree>
    <p:extLst>
      <p:ext uri="{BB962C8B-B14F-4D97-AF65-F5344CB8AC3E}">
        <p14:creationId xmlns:p14="http://schemas.microsoft.com/office/powerpoint/2010/main" val="10587622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17F8F176-AC65-4BEF-B5C9-5CA11257BE6F}" type="datetimeFigureOut">
              <a:rPr lang="es-PE" smtClean="0">
                <a:solidFill>
                  <a:prstClr val="black">
                    <a:tint val="75000"/>
                  </a:prstClr>
                </a:solidFill>
              </a:rPr>
              <a:pPr/>
              <a:t>27/11/2019</a:t>
            </a:fld>
            <a:endParaRPr lang="es-PE">
              <a:solidFill>
                <a:prstClr val="black">
                  <a:tint val="75000"/>
                </a:prstClr>
              </a:solidFill>
            </a:endParaRPr>
          </a:p>
        </p:txBody>
      </p:sp>
      <p:sp>
        <p:nvSpPr>
          <p:cNvPr id="5" name="Footer Placeholder 4"/>
          <p:cNvSpPr>
            <a:spLocks noGrp="1"/>
          </p:cNvSpPr>
          <p:nvPr>
            <p:ph type="ftr" sz="quarter" idx="11"/>
          </p:nvPr>
        </p:nvSpPr>
        <p:spPr/>
        <p:txBody>
          <a:bodyPr/>
          <a:lstStyle/>
          <a:p>
            <a:endParaRPr lang="es-PE">
              <a:solidFill>
                <a:prstClr val="black">
                  <a:tint val="75000"/>
                </a:prstClr>
              </a:solidFill>
            </a:endParaRPr>
          </a:p>
        </p:txBody>
      </p:sp>
      <p:sp>
        <p:nvSpPr>
          <p:cNvPr id="6" name="Slide Number Placeholder 5"/>
          <p:cNvSpPr>
            <a:spLocks noGrp="1"/>
          </p:cNvSpPr>
          <p:nvPr>
            <p:ph type="sldNum" sz="quarter" idx="12"/>
          </p:nvPr>
        </p:nvSpPr>
        <p:spPr/>
        <p:txBody>
          <a:bodyPr/>
          <a:lstStyle/>
          <a:p>
            <a:fld id="{69EC3E0C-263A-4526-9FF3-0DC0012D5C2F}"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11062873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7F8F176-AC65-4BEF-B5C9-5CA11257BE6F}" type="datetimeFigureOut">
              <a:rPr lang="es-PE" smtClean="0">
                <a:solidFill>
                  <a:prstClr val="black">
                    <a:tint val="75000"/>
                  </a:prstClr>
                </a:solidFill>
              </a:rPr>
              <a:pPr/>
              <a:t>27/11/2019</a:t>
            </a:fld>
            <a:endParaRPr lang="es-PE">
              <a:solidFill>
                <a:prstClr val="black">
                  <a:tint val="75000"/>
                </a:prstClr>
              </a:solidFill>
            </a:endParaRPr>
          </a:p>
        </p:txBody>
      </p:sp>
      <p:sp>
        <p:nvSpPr>
          <p:cNvPr id="5" name="Footer Placeholder 4"/>
          <p:cNvSpPr>
            <a:spLocks noGrp="1"/>
          </p:cNvSpPr>
          <p:nvPr>
            <p:ph type="ftr" sz="quarter" idx="11"/>
          </p:nvPr>
        </p:nvSpPr>
        <p:spPr/>
        <p:txBody>
          <a:bodyPr/>
          <a:lstStyle/>
          <a:p>
            <a:endParaRPr lang="es-PE">
              <a:solidFill>
                <a:prstClr val="black">
                  <a:tint val="75000"/>
                </a:prstClr>
              </a:solidFill>
            </a:endParaRPr>
          </a:p>
        </p:txBody>
      </p:sp>
      <p:sp>
        <p:nvSpPr>
          <p:cNvPr id="6" name="Slide Number Placeholder 5"/>
          <p:cNvSpPr>
            <a:spLocks noGrp="1"/>
          </p:cNvSpPr>
          <p:nvPr>
            <p:ph type="sldNum" sz="quarter" idx="12"/>
          </p:nvPr>
        </p:nvSpPr>
        <p:spPr/>
        <p:txBody>
          <a:bodyPr/>
          <a:lstStyle/>
          <a:p>
            <a:fld id="{69EC3E0C-263A-4526-9FF3-0DC0012D5C2F}"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17611570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17F8F176-AC65-4BEF-B5C9-5CA11257BE6F}" type="datetimeFigureOut">
              <a:rPr lang="es-PE" smtClean="0">
                <a:solidFill>
                  <a:prstClr val="black">
                    <a:tint val="75000"/>
                  </a:prstClr>
                </a:solidFill>
              </a:rPr>
              <a:pPr/>
              <a:t>27/11/2019</a:t>
            </a:fld>
            <a:endParaRPr lang="es-PE">
              <a:solidFill>
                <a:prstClr val="black">
                  <a:tint val="75000"/>
                </a:prstClr>
              </a:solidFill>
            </a:endParaRPr>
          </a:p>
        </p:txBody>
      </p:sp>
      <p:sp>
        <p:nvSpPr>
          <p:cNvPr id="5" name="Footer Placeholder 4"/>
          <p:cNvSpPr>
            <a:spLocks noGrp="1"/>
          </p:cNvSpPr>
          <p:nvPr>
            <p:ph type="ftr" sz="quarter" idx="11"/>
          </p:nvPr>
        </p:nvSpPr>
        <p:spPr/>
        <p:txBody>
          <a:bodyPr/>
          <a:lstStyle/>
          <a:p>
            <a:endParaRPr lang="es-PE">
              <a:solidFill>
                <a:prstClr val="black">
                  <a:tint val="75000"/>
                </a:prstClr>
              </a:solidFill>
            </a:endParaRPr>
          </a:p>
        </p:txBody>
      </p:sp>
      <p:sp>
        <p:nvSpPr>
          <p:cNvPr id="6" name="Slide Number Placeholder 5"/>
          <p:cNvSpPr>
            <a:spLocks noGrp="1"/>
          </p:cNvSpPr>
          <p:nvPr>
            <p:ph type="sldNum" sz="quarter" idx="12"/>
          </p:nvPr>
        </p:nvSpPr>
        <p:spPr/>
        <p:txBody>
          <a:bodyPr/>
          <a:lstStyle/>
          <a:p>
            <a:fld id="{69EC3E0C-263A-4526-9FF3-0DC0012D5C2F}"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27456847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17F8F176-AC65-4BEF-B5C9-5CA11257BE6F}" type="datetimeFigureOut">
              <a:rPr lang="es-PE" smtClean="0">
                <a:solidFill>
                  <a:prstClr val="black">
                    <a:tint val="75000"/>
                  </a:prstClr>
                </a:solidFill>
              </a:rPr>
              <a:pPr/>
              <a:t>27/11/2019</a:t>
            </a:fld>
            <a:endParaRPr lang="es-PE">
              <a:solidFill>
                <a:prstClr val="black">
                  <a:tint val="75000"/>
                </a:prstClr>
              </a:solidFill>
            </a:endParaRPr>
          </a:p>
        </p:txBody>
      </p:sp>
      <p:sp>
        <p:nvSpPr>
          <p:cNvPr id="6" name="Footer Placeholder 5"/>
          <p:cNvSpPr>
            <a:spLocks noGrp="1"/>
          </p:cNvSpPr>
          <p:nvPr>
            <p:ph type="ftr" sz="quarter" idx="11"/>
          </p:nvPr>
        </p:nvSpPr>
        <p:spPr/>
        <p:txBody>
          <a:bodyPr/>
          <a:lstStyle/>
          <a:p>
            <a:endParaRPr lang="es-PE">
              <a:solidFill>
                <a:prstClr val="black">
                  <a:tint val="75000"/>
                </a:prstClr>
              </a:solidFill>
            </a:endParaRPr>
          </a:p>
        </p:txBody>
      </p:sp>
      <p:sp>
        <p:nvSpPr>
          <p:cNvPr id="7" name="Slide Number Placeholder 6"/>
          <p:cNvSpPr>
            <a:spLocks noGrp="1"/>
          </p:cNvSpPr>
          <p:nvPr>
            <p:ph type="sldNum" sz="quarter" idx="12"/>
          </p:nvPr>
        </p:nvSpPr>
        <p:spPr/>
        <p:txBody>
          <a:bodyPr/>
          <a:lstStyle/>
          <a:p>
            <a:fld id="{69EC3E0C-263A-4526-9FF3-0DC0012D5C2F}"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24411163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29842" y="2505076"/>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29151" y="2505076"/>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17F8F176-AC65-4BEF-B5C9-5CA11257BE6F}" type="datetimeFigureOut">
              <a:rPr lang="es-PE" smtClean="0">
                <a:solidFill>
                  <a:prstClr val="black">
                    <a:tint val="75000"/>
                  </a:prstClr>
                </a:solidFill>
              </a:rPr>
              <a:pPr/>
              <a:t>27/11/2019</a:t>
            </a:fld>
            <a:endParaRPr lang="es-PE">
              <a:solidFill>
                <a:prstClr val="black">
                  <a:tint val="75000"/>
                </a:prstClr>
              </a:solidFill>
            </a:endParaRPr>
          </a:p>
        </p:txBody>
      </p:sp>
      <p:sp>
        <p:nvSpPr>
          <p:cNvPr id="8" name="Footer Placeholder 7"/>
          <p:cNvSpPr>
            <a:spLocks noGrp="1"/>
          </p:cNvSpPr>
          <p:nvPr>
            <p:ph type="ftr" sz="quarter" idx="11"/>
          </p:nvPr>
        </p:nvSpPr>
        <p:spPr/>
        <p:txBody>
          <a:bodyPr/>
          <a:lstStyle/>
          <a:p>
            <a:endParaRPr lang="es-PE">
              <a:solidFill>
                <a:prstClr val="black">
                  <a:tint val="75000"/>
                </a:prstClr>
              </a:solidFill>
            </a:endParaRPr>
          </a:p>
        </p:txBody>
      </p:sp>
      <p:sp>
        <p:nvSpPr>
          <p:cNvPr id="9" name="Slide Number Placeholder 8"/>
          <p:cNvSpPr>
            <a:spLocks noGrp="1"/>
          </p:cNvSpPr>
          <p:nvPr>
            <p:ph type="sldNum" sz="quarter" idx="12"/>
          </p:nvPr>
        </p:nvSpPr>
        <p:spPr/>
        <p:txBody>
          <a:bodyPr/>
          <a:lstStyle/>
          <a:p>
            <a:fld id="{69EC3E0C-263A-4526-9FF3-0DC0012D5C2F}"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30974282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17F8F176-AC65-4BEF-B5C9-5CA11257BE6F}" type="datetimeFigureOut">
              <a:rPr lang="es-PE" smtClean="0">
                <a:solidFill>
                  <a:prstClr val="black">
                    <a:tint val="75000"/>
                  </a:prstClr>
                </a:solidFill>
              </a:rPr>
              <a:pPr/>
              <a:t>27/11/2019</a:t>
            </a:fld>
            <a:endParaRPr lang="es-PE">
              <a:solidFill>
                <a:prstClr val="black">
                  <a:tint val="75000"/>
                </a:prstClr>
              </a:solidFill>
            </a:endParaRPr>
          </a:p>
        </p:txBody>
      </p:sp>
      <p:sp>
        <p:nvSpPr>
          <p:cNvPr id="4" name="Footer Placeholder 3"/>
          <p:cNvSpPr>
            <a:spLocks noGrp="1"/>
          </p:cNvSpPr>
          <p:nvPr>
            <p:ph type="ftr" sz="quarter" idx="11"/>
          </p:nvPr>
        </p:nvSpPr>
        <p:spPr/>
        <p:txBody>
          <a:bodyPr/>
          <a:lstStyle/>
          <a:p>
            <a:endParaRPr lang="es-PE">
              <a:solidFill>
                <a:prstClr val="black">
                  <a:tint val="75000"/>
                </a:prstClr>
              </a:solidFill>
            </a:endParaRPr>
          </a:p>
        </p:txBody>
      </p:sp>
      <p:sp>
        <p:nvSpPr>
          <p:cNvPr id="5" name="Slide Number Placeholder 4"/>
          <p:cNvSpPr>
            <a:spLocks noGrp="1"/>
          </p:cNvSpPr>
          <p:nvPr>
            <p:ph type="sldNum" sz="quarter" idx="12"/>
          </p:nvPr>
        </p:nvSpPr>
        <p:spPr/>
        <p:txBody>
          <a:bodyPr/>
          <a:lstStyle/>
          <a:p>
            <a:fld id="{69EC3E0C-263A-4526-9FF3-0DC0012D5C2F}"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14813630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F8F176-AC65-4BEF-B5C9-5CA11257BE6F}" type="datetimeFigureOut">
              <a:rPr lang="es-PE" smtClean="0">
                <a:solidFill>
                  <a:prstClr val="black">
                    <a:tint val="75000"/>
                  </a:prstClr>
                </a:solidFill>
              </a:rPr>
              <a:pPr/>
              <a:t>27/11/2019</a:t>
            </a:fld>
            <a:endParaRPr lang="es-PE">
              <a:solidFill>
                <a:prstClr val="black">
                  <a:tint val="75000"/>
                </a:prstClr>
              </a:solidFill>
            </a:endParaRPr>
          </a:p>
        </p:txBody>
      </p:sp>
      <p:sp>
        <p:nvSpPr>
          <p:cNvPr id="3" name="Footer Placeholder 2"/>
          <p:cNvSpPr>
            <a:spLocks noGrp="1"/>
          </p:cNvSpPr>
          <p:nvPr>
            <p:ph type="ftr" sz="quarter" idx="11"/>
          </p:nvPr>
        </p:nvSpPr>
        <p:spPr/>
        <p:txBody>
          <a:bodyPr/>
          <a:lstStyle/>
          <a:p>
            <a:endParaRPr lang="es-PE">
              <a:solidFill>
                <a:prstClr val="black">
                  <a:tint val="75000"/>
                </a:prstClr>
              </a:solidFill>
            </a:endParaRPr>
          </a:p>
        </p:txBody>
      </p:sp>
      <p:sp>
        <p:nvSpPr>
          <p:cNvPr id="4" name="Slide Number Placeholder 3"/>
          <p:cNvSpPr>
            <a:spLocks noGrp="1"/>
          </p:cNvSpPr>
          <p:nvPr>
            <p:ph type="sldNum" sz="quarter" idx="12"/>
          </p:nvPr>
        </p:nvSpPr>
        <p:spPr/>
        <p:txBody>
          <a:bodyPr/>
          <a:lstStyle/>
          <a:p>
            <a:fld id="{69EC3E0C-263A-4526-9FF3-0DC0012D5C2F}"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20433445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17F8F176-AC65-4BEF-B5C9-5CA11257BE6F}" type="datetimeFigureOut">
              <a:rPr lang="es-PE" smtClean="0">
                <a:solidFill>
                  <a:prstClr val="black">
                    <a:tint val="75000"/>
                  </a:prstClr>
                </a:solidFill>
              </a:rPr>
              <a:pPr/>
              <a:t>27/11/2019</a:t>
            </a:fld>
            <a:endParaRPr lang="es-PE">
              <a:solidFill>
                <a:prstClr val="black">
                  <a:tint val="75000"/>
                </a:prstClr>
              </a:solidFill>
            </a:endParaRPr>
          </a:p>
        </p:txBody>
      </p:sp>
      <p:sp>
        <p:nvSpPr>
          <p:cNvPr id="6" name="Footer Placeholder 5"/>
          <p:cNvSpPr>
            <a:spLocks noGrp="1"/>
          </p:cNvSpPr>
          <p:nvPr>
            <p:ph type="ftr" sz="quarter" idx="11"/>
          </p:nvPr>
        </p:nvSpPr>
        <p:spPr/>
        <p:txBody>
          <a:bodyPr/>
          <a:lstStyle/>
          <a:p>
            <a:endParaRPr lang="es-PE">
              <a:solidFill>
                <a:prstClr val="black">
                  <a:tint val="75000"/>
                </a:prstClr>
              </a:solidFill>
            </a:endParaRPr>
          </a:p>
        </p:txBody>
      </p:sp>
      <p:sp>
        <p:nvSpPr>
          <p:cNvPr id="7" name="Slide Number Placeholder 6"/>
          <p:cNvSpPr>
            <a:spLocks noGrp="1"/>
          </p:cNvSpPr>
          <p:nvPr>
            <p:ph type="sldNum" sz="quarter" idx="12"/>
          </p:nvPr>
        </p:nvSpPr>
        <p:spPr/>
        <p:txBody>
          <a:bodyPr/>
          <a:lstStyle/>
          <a:p>
            <a:fld id="{69EC3E0C-263A-4526-9FF3-0DC0012D5C2F}"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38376409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7"/>
            <a:ext cx="4629150" cy="4873625"/>
          </a:xfrm>
        </p:spPr>
        <p:txBody>
          <a:bodyPr anchor="t"/>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17F8F176-AC65-4BEF-B5C9-5CA11257BE6F}" type="datetimeFigureOut">
              <a:rPr lang="es-PE" smtClean="0">
                <a:solidFill>
                  <a:prstClr val="black">
                    <a:tint val="75000"/>
                  </a:prstClr>
                </a:solidFill>
              </a:rPr>
              <a:pPr/>
              <a:t>27/11/2019</a:t>
            </a:fld>
            <a:endParaRPr lang="es-PE">
              <a:solidFill>
                <a:prstClr val="black">
                  <a:tint val="75000"/>
                </a:prstClr>
              </a:solidFill>
            </a:endParaRPr>
          </a:p>
        </p:txBody>
      </p:sp>
      <p:sp>
        <p:nvSpPr>
          <p:cNvPr id="6" name="Footer Placeholder 5"/>
          <p:cNvSpPr>
            <a:spLocks noGrp="1"/>
          </p:cNvSpPr>
          <p:nvPr>
            <p:ph type="ftr" sz="quarter" idx="11"/>
          </p:nvPr>
        </p:nvSpPr>
        <p:spPr/>
        <p:txBody>
          <a:bodyPr/>
          <a:lstStyle/>
          <a:p>
            <a:endParaRPr lang="es-PE">
              <a:solidFill>
                <a:prstClr val="black">
                  <a:tint val="75000"/>
                </a:prstClr>
              </a:solidFill>
            </a:endParaRPr>
          </a:p>
        </p:txBody>
      </p:sp>
      <p:sp>
        <p:nvSpPr>
          <p:cNvPr id="7" name="Slide Number Placeholder 6"/>
          <p:cNvSpPr>
            <a:spLocks noGrp="1"/>
          </p:cNvSpPr>
          <p:nvPr>
            <p:ph type="sldNum" sz="quarter" idx="12"/>
          </p:nvPr>
        </p:nvSpPr>
        <p:spPr/>
        <p:txBody>
          <a:bodyPr/>
          <a:lstStyle/>
          <a:p>
            <a:fld id="{69EC3E0C-263A-4526-9FF3-0DC0012D5C2F}"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23857484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7F8F176-AC65-4BEF-B5C9-5CA11257BE6F}" type="datetimeFigureOut">
              <a:rPr lang="es-PE" smtClean="0">
                <a:solidFill>
                  <a:prstClr val="black">
                    <a:tint val="75000"/>
                  </a:prstClr>
                </a:solidFill>
              </a:rPr>
              <a:pPr/>
              <a:t>27/11/2019</a:t>
            </a:fld>
            <a:endParaRPr lang="es-PE">
              <a:solidFill>
                <a:prstClr val="black">
                  <a:tint val="75000"/>
                </a:prstClr>
              </a:solidFill>
            </a:endParaRPr>
          </a:p>
        </p:txBody>
      </p:sp>
      <p:sp>
        <p:nvSpPr>
          <p:cNvPr id="5" name="Footer Placeholder 4"/>
          <p:cNvSpPr>
            <a:spLocks noGrp="1"/>
          </p:cNvSpPr>
          <p:nvPr>
            <p:ph type="ftr" sz="quarter" idx="11"/>
          </p:nvPr>
        </p:nvSpPr>
        <p:spPr/>
        <p:txBody>
          <a:bodyPr/>
          <a:lstStyle/>
          <a:p>
            <a:endParaRPr lang="es-PE">
              <a:solidFill>
                <a:prstClr val="black">
                  <a:tint val="75000"/>
                </a:prstClr>
              </a:solidFill>
            </a:endParaRPr>
          </a:p>
        </p:txBody>
      </p:sp>
      <p:sp>
        <p:nvSpPr>
          <p:cNvPr id="6" name="Slide Number Placeholder 5"/>
          <p:cNvSpPr>
            <a:spLocks noGrp="1"/>
          </p:cNvSpPr>
          <p:nvPr>
            <p:ph type="sldNum" sz="quarter" idx="12"/>
          </p:nvPr>
        </p:nvSpPr>
        <p:spPr/>
        <p:txBody>
          <a:bodyPr/>
          <a:lstStyle/>
          <a:p>
            <a:fld id="{69EC3E0C-263A-4526-9FF3-0DC0012D5C2F}"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329794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8F250D8E-BDD5-4FCA-AF65-5D7D467B81A5}" type="datetimeFigureOut">
              <a:rPr lang="es-ES" smtClean="0"/>
              <a:pPr/>
              <a:t>27/11/2019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4926022-19DB-4A30-B559-6D94506F9994}" type="slidenum">
              <a:rPr lang="es-ES" smtClean="0"/>
              <a:pPr/>
              <a:t>‹Nº›</a:t>
            </a:fld>
            <a:endParaRPr lang="es-ES"/>
          </a:p>
        </p:txBody>
      </p:sp>
    </p:spTree>
    <p:extLst>
      <p:ext uri="{BB962C8B-B14F-4D97-AF65-F5344CB8AC3E}">
        <p14:creationId xmlns:p14="http://schemas.microsoft.com/office/powerpoint/2010/main" val="31007297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7F8F176-AC65-4BEF-B5C9-5CA11257BE6F}" type="datetimeFigureOut">
              <a:rPr lang="es-PE" smtClean="0">
                <a:solidFill>
                  <a:prstClr val="black">
                    <a:tint val="75000"/>
                  </a:prstClr>
                </a:solidFill>
              </a:rPr>
              <a:pPr/>
              <a:t>27/11/2019</a:t>
            </a:fld>
            <a:endParaRPr lang="es-PE">
              <a:solidFill>
                <a:prstClr val="black">
                  <a:tint val="75000"/>
                </a:prstClr>
              </a:solidFill>
            </a:endParaRPr>
          </a:p>
        </p:txBody>
      </p:sp>
      <p:sp>
        <p:nvSpPr>
          <p:cNvPr id="5" name="Footer Placeholder 4"/>
          <p:cNvSpPr>
            <a:spLocks noGrp="1"/>
          </p:cNvSpPr>
          <p:nvPr>
            <p:ph type="ftr" sz="quarter" idx="11"/>
          </p:nvPr>
        </p:nvSpPr>
        <p:spPr/>
        <p:txBody>
          <a:bodyPr/>
          <a:lstStyle/>
          <a:p>
            <a:endParaRPr lang="es-PE">
              <a:solidFill>
                <a:prstClr val="black">
                  <a:tint val="75000"/>
                </a:prstClr>
              </a:solidFill>
            </a:endParaRPr>
          </a:p>
        </p:txBody>
      </p:sp>
      <p:sp>
        <p:nvSpPr>
          <p:cNvPr id="6" name="Slide Number Placeholder 5"/>
          <p:cNvSpPr>
            <a:spLocks noGrp="1"/>
          </p:cNvSpPr>
          <p:nvPr>
            <p:ph type="sldNum" sz="quarter" idx="12"/>
          </p:nvPr>
        </p:nvSpPr>
        <p:spPr/>
        <p:txBody>
          <a:bodyPr/>
          <a:lstStyle/>
          <a:p>
            <a:fld id="{69EC3E0C-263A-4526-9FF3-0DC0012D5C2F}"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2918057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8F250D8E-BDD5-4FCA-AF65-5D7D467B81A5}" type="datetimeFigureOut">
              <a:rPr lang="es-ES" smtClean="0"/>
              <a:pPr/>
              <a:t>27/11/2019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4926022-19DB-4A30-B559-6D94506F9994}" type="slidenum">
              <a:rPr lang="es-ES" smtClean="0"/>
              <a:pPr/>
              <a:t>‹Nº›</a:t>
            </a:fld>
            <a:endParaRPr lang="es-ES"/>
          </a:p>
        </p:txBody>
      </p:sp>
    </p:spTree>
    <p:extLst>
      <p:ext uri="{BB962C8B-B14F-4D97-AF65-F5344CB8AC3E}">
        <p14:creationId xmlns:p14="http://schemas.microsoft.com/office/powerpoint/2010/main" val="2778688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4.jpeg"/><Relationship Id="rId2" Type="http://schemas.openxmlformats.org/officeDocument/2006/relationships/slideLayout" Target="../slideLayouts/slideLayout13.xml"/><Relationship Id="rId16"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4.jpeg"/><Relationship Id="rId2" Type="http://schemas.openxmlformats.org/officeDocument/2006/relationships/slideLayout" Target="../slideLayouts/slideLayout25.xml"/><Relationship Id="rId16" Type="http://schemas.openxmlformats.org/officeDocument/2006/relationships/image" Target="../media/image3.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4.jpeg"/><Relationship Id="rId2" Type="http://schemas.openxmlformats.org/officeDocument/2006/relationships/slideLayout" Target="../slideLayouts/slideLayout37.xml"/><Relationship Id="rId16" Type="http://schemas.openxmlformats.org/officeDocument/2006/relationships/image" Target="../media/image3.jpe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2.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17" Type="http://schemas.openxmlformats.org/officeDocument/2006/relationships/image" Target="../media/image5.png"/><Relationship Id="rId2" Type="http://schemas.openxmlformats.org/officeDocument/2006/relationships/slideLayout" Target="../slideLayouts/slideLayout49.xml"/><Relationship Id="rId16" Type="http://schemas.openxmlformats.org/officeDocument/2006/relationships/image" Target="../media/image4.jpe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3.jpe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250D8E-BDD5-4FCA-AF65-5D7D467B81A5}" type="datetimeFigureOut">
              <a:rPr lang="es-ES" smtClean="0"/>
              <a:pPr/>
              <a:t>27/11/2019</a:t>
            </a:fld>
            <a:endParaRPr lang="es-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926022-19DB-4A30-B559-6D94506F9994}" type="slidenum">
              <a:rPr lang="es-ES" smtClean="0"/>
              <a:pPr/>
              <a:t>‹Nº›</a:t>
            </a:fld>
            <a:endParaRPr lang="es-ES"/>
          </a:p>
        </p:txBody>
      </p:sp>
      <p:sp>
        <p:nvSpPr>
          <p:cNvPr id="13" name="Rectángulo 12">
            <a:extLst>
              <a:ext uri="{FF2B5EF4-FFF2-40B4-BE49-F238E27FC236}">
                <a16:creationId xmlns="" xmlns:a16="http://schemas.microsoft.com/office/drawing/2014/main" id="{6B2C0702-D59E-46AD-95D3-4409EE03E386}"/>
              </a:ext>
            </a:extLst>
          </p:cNvPr>
          <p:cNvSpPr/>
          <p:nvPr userDrawn="1"/>
        </p:nvSpPr>
        <p:spPr>
          <a:xfrm>
            <a:off x="0" y="6356350"/>
            <a:ext cx="7452320" cy="501650"/>
          </a:xfrm>
          <a:prstGeom prst="rect">
            <a:avLst/>
          </a:prstGeom>
          <a:solidFill>
            <a:srgbClr val="297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4" name="Imagen 13">
            <a:extLst>
              <a:ext uri="{FF2B5EF4-FFF2-40B4-BE49-F238E27FC236}">
                <a16:creationId xmlns="" xmlns:a16="http://schemas.microsoft.com/office/drawing/2014/main" id="{47678209-1FA6-43CB-BD72-6F9556D51DE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9512" y="91480"/>
            <a:ext cx="3528392" cy="439029"/>
          </a:xfrm>
          <a:prstGeom prst="rect">
            <a:avLst/>
          </a:prstGeom>
        </p:spPr>
      </p:pic>
      <p:cxnSp>
        <p:nvCxnSpPr>
          <p:cNvPr id="15" name="Conector recto 14">
            <a:extLst>
              <a:ext uri="{FF2B5EF4-FFF2-40B4-BE49-F238E27FC236}">
                <a16:creationId xmlns="" xmlns:a16="http://schemas.microsoft.com/office/drawing/2014/main" id="{F52DA105-675F-4A0C-B969-9903E1627AF7}"/>
              </a:ext>
            </a:extLst>
          </p:cNvPr>
          <p:cNvCxnSpPr/>
          <p:nvPr userDrawn="1"/>
        </p:nvCxnSpPr>
        <p:spPr>
          <a:xfrm>
            <a:off x="0" y="6309320"/>
            <a:ext cx="9144000" cy="0"/>
          </a:xfrm>
          <a:prstGeom prst="line">
            <a:avLst/>
          </a:prstGeom>
          <a:ln w="28575">
            <a:solidFill>
              <a:srgbClr val="297E96"/>
            </a:solidFill>
          </a:ln>
        </p:spPr>
        <p:style>
          <a:lnRef idx="1">
            <a:schemeClr val="dk1"/>
          </a:lnRef>
          <a:fillRef idx="0">
            <a:schemeClr val="dk1"/>
          </a:fillRef>
          <a:effectRef idx="0">
            <a:schemeClr val="dk1"/>
          </a:effectRef>
          <a:fontRef idx="minor">
            <a:schemeClr val="tx1"/>
          </a:fontRef>
        </p:style>
      </p:cxnSp>
      <p:pic>
        <p:nvPicPr>
          <p:cNvPr id="16" name="Imagen 15">
            <a:extLst>
              <a:ext uri="{FF2B5EF4-FFF2-40B4-BE49-F238E27FC236}">
                <a16:creationId xmlns="" xmlns:a16="http://schemas.microsoft.com/office/drawing/2014/main" id="{B071E3CD-B151-479F-A9C1-711914AA00E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823940" y="173833"/>
            <a:ext cx="1136906" cy="274321"/>
          </a:xfrm>
          <a:prstGeom prst="rect">
            <a:avLst/>
          </a:prstGeom>
        </p:spPr>
      </p:pic>
      <p:sp>
        <p:nvSpPr>
          <p:cNvPr id="17" name="Flecha: pentágono 16">
            <a:extLst>
              <a:ext uri="{FF2B5EF4-FFF2-40B4-BE49-F238E27FC236}">
                <a16:creationId xmlns="" xmlns:a16="http://schemas.microsoft.com/office/drawing/2014/main" id="{A3DE7958-1951-4868-B4CF-DC2EB88011BE}"/>
              </a:ext>
            </a:extLst>
          </p:cNvPr>
          <p:cNvSpPr/>
          <p:nvPr userDrawn="1"/>
        </p:nvSpPr>
        <p:spPr>
          <a:xfrm flipH="1">
            <a:off x="6948264" y="6356348"/>
            <a:ext cx="2195736" cy="501652"/>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8" name="Imagen 17">
            <a:extLst>
              <a:ext uri="{FF2B5EF4-FFF2-40B4-BE49-F238E27FC236}">
                <a16:creationId xmlns="" xmlns:a16="http://schemas.microsoft.com/office/drawing/2014/main" id="{3F1E5DEE-C371-4750-9B0B-8DED41A4DA5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308304" y="6434765"/>
            <a:ext cx="1656184" cy="333739"/>
          </a:xfrm>
          <a:prstGeom prst="rect">
            <a:avLst/>
          </a:prstGeom>
          <a:blipFill>
            <a:blip r:embed="rId16"/>
            <a:tile tx="0" ty="0" sx="100000" sy="100000" flip="none" algn="tl"/>
          </a:blipFill>
        </p:spPr>
      </p:pic>
    </p:spTree>
    <p:extLst>
      <p:ext uri="{BB962C8B-B14F-4D97-AF65-F5344CB8AC3E}">
        <p14:creationId xmlns:p14="http://schemas.microsoft.com/office/powerpoint/2010/main" val="2698738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6"/>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0" name="Rectángulo 9">
            <a:extLst>
              <a:ext uri="{FF2B5EF4-FFF2-40B4-BE49-F238E27FC236}">
                <a16:creationId xmlns:a16="http://schemas.microsoft.com/office/drawing/2014/main" xmlns="" id="{6148CCA7-8E68-4B3F-9727-9E71919D1815}"/>
              </a:ext>
            </a:extLst>
          </p:cNvPr>
          <p:cNvSpPr/>
          <p:nvPr userDrawn="1"/>
        </p:nvSpPr>
        <p:spPr>
          <a:xfrm>
            <a:off x="0" y="6356350"/>
            <a:ext cx="7452320" cy="501650"/>
          </a:xfrm>
          <a:prstGeom prst="rect">
            <a:avLst/>
          </a:prstGeom>
          <a:solidFill>
            <a:srgbClr val="297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s-ES" sz="1768">
              <a:solidFill>
                <a:prstClr val="white"/>
              </a:solidFill>
            </a:endParaRPr>
          </a:p>
        </p:txBody>
      </p:sp>
      <p:pic>
        <p:nvPicPr>
          <p:cNvPr id="11" name="Imagen 10">
            <a:extLst>
              <a:ext uri="{FF2B5EF4-FFF2-40B4-BE49-F238E27FC236}">
                <a16:creationId xmlns:a16="http://schemas.microsoft.com/office/drawing/2014/main" xmlns="" id="{846BC9D6-CA92-41A8-86AE-38B6A3C15BA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9512" y="91480"/>
            <a:ext cx="3528392" cy="439029"/>
          </a:xfrm>
          <a:prstGeom prst="rect">
            <a:avLst/>
          </a:prstGeom>
        </p:spPr>
      </p:pic>
      <p:cxnSp>
        <p:nvCxnSpPr>
          <p:cNvPr id="12" name="Conector recto 11">
            <a:extLst>
              <a:ext uri="{FF2B5EF4-FFF2-40B4-BE49-F238E27FC236}">
                <a16:creationId xmlns:a16="http://schemas.microsoft.com/office/drawing/2014/main" xmlns="" id="{971FC152-E388-4AF6-BFC0-67599CDD34D0}"/>
              </a:ext>
            </a:extLst>
          </p:cNvPr>
          <p:cNvCxnSpPr/>
          <p:nvPr userDrawn="1"/>
        </p:nvCxnSpPr>
        <p:spPr>
          <a:xfrm>
            <a:off x="0" y="6309320"/>
            <a:ext cx="9144000" cy="0"/>
          </a:xfrm>
          <a:prstGeom prst="line">
            <a:avLst/>
          </a:prstGeom>
          <a:ln w="28575">
            <a:solidFill>
              <a:srgbClr val="297E96"/>
            </a:solidFill>
          </a:ln>
        </p:spPr>
        <p:style>
          <a:lnRef idx="1">
            <a:schemeClr val="dk1"/>
          </a:lnRef>
          <a:fillRef idx="0">
            <a:schemeClr val="dk1"/>
          </a:fillRef>
          <a:effectRef idx="0">
            <a:schemeClr val="dk1"/>
          </a:effectRef>
          <a:fontRef idx="minor">
            <a:schemeClr val="tx1"/>
          </a:fontRef>
        </p:style>
      </p:cxnSp>
      <p:pic>
        <p:nvPicPr>
          <p:cNvPr id="13" name="Imagen 12">
            <a:extLst>
              <a:ext uri="{FF2B5EF4-FFF2-40B4-BE49-F238E27FC236}">
                <a16:creationId xmlns:a16="http://schemas.microsoft.com/office/drawing/2014/main" xmlns="" id="{980D248E-2BF4-4117-A3C3-9F1597B1CBA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823940" y="173833"/>
            <a:ext cx="1136906" cy="274321"/>
          </a:xfrm>
          <a:prstGeom prst="rect">
            <a:avLst/>
          </a:prstGeom>
        </p:spPr>
      </p:pic>
      <p:sp>
        <p:nvSpPr>
          <p:cNvPr id="20" name="Flecha: pentágono 19">
            <a:extLst>
              <a:ext uri="{FF2B5EF4-FFF2-40B4-BE49-F238E27FC236}">
                <a16:creationId xmlns:a16="http://schemas.microsoft.com/office/drawing/2014/main" xmlns="" id="{658E946F-17FF-49D3-8757-63EFC763C59E}"/>
              </a:ext>
            </a:extLst>
          </p:cNvPr>
          <p:cNvSpPr/>
          <p:nvPr userDrawn="1"/>
        </p:nvSpPr>
        <p:spPr>
          <a:xfrm flipH="1">
            <a:off x="6948264" y="6356348"/>
            <a:ext cx="2195736" cy="501652"/>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s-ES" sz="1768">
              <a:solidFill>
                <a:prstClr val="white"/>
              </a:solidFill>
            </a:endParaRPr>
          </a:p>
        </p:txBody>
      </p:sp>
      <p:pic>
        <p:nvPicPr>
          <p:cNvPr id="21" name="Imagen 20">
            <a:extLst>
              <a:ext uri="{FF2B5EF4-FFF2-40B4-BE49-F238E27FC236}">
                <a16:creationId xmlns:a16="http://schemas.microsoft.com/office/drawing/2014/main" xmlns="" id="{6171F4A4-83BC-4205-B360-6880E897E87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308304" y="6434766"/>
            <a:ext cx="1656184" cy="333739"/>
          </a:xfrm>
          <a:prstGeom prst="rect">
            <a:avLst/>
          </a:prstGeom>
          <a:blipFill>
            <a:blip r:embed="rId17"/>
            <a:tile tx="0" ty="0" sx="100000" sy="100000" flip="none" algn="tl"/>
          </a:blipFill>
        </p:spPr>
      </p:pic>
    </p:spTree>
    <p:extLst>
      <p:ext uri="{BB962C8B-B14F-4D97-AF65-F5344CB8AC3E}">
        <p14:creationId xmlns:p14="http://schemas.microsoft.com/office/powerpoint/2010/main" val="170695850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897941" rtl="0" eaLnBrk="1" latinLnBrk="0" hangingPunct="1">
        <a:lnSpc>
          <a:spcPct val="90000"/>
        </a:lnSpc>
        <a:spcBef>
          <a:spcPct val="0"/>
        </a:spcBef>
        <a:buNone/>
        <a:defRPr sz="4321" kern="1200">
          <a:solidFill>
            <a:schemeClr val="tx1"/>
          </a:solidFill>
          <a:latin typeface="+mj-lt"/>
          <a:ea typeface="+mj-ea"/>
          <a:cs typeface="+mj-cs"/>
        </a:defRPr>
      </a:lvl1pPr>
    </p:titleStyle>
    <p:bodyStyle>
      <a:lvl1pPr marL="224485" indent="-224485" algn="l" defTabSz="897941" rtl="0" eaLnBrk="1" latinLnBrk="0" hangingPunct="1">
        <a:lnSpc>
          <a:spcPct val="90000"/>
        </a:lnSpc>
        <a:spcBef>
          <a:spcPts val="982"/>
        </a:spcBef>
        <a:buFont typeface="Arial" panose="020B0604020202020204" pitchFamily="34" charset="0"/>
        <a:buChar char="•"/>
        <a:defRPr sz="2750" kern="1200">
          <a:solidFill>
            <a:schemeClr val="tx1"/>
          </a:solidFill>
          <a:latin typeface="+mn-lt"/>
          <a:ea typeface="+mn-ea"/>
          <a:cs typeface="+mn-cs"/>
        </a:defRPr>
      </a:lvl1pPr>
      <a:lvl2pPr marL="673456" indent="-224485" algn="l" defTabSz="897941" rtl="0" eaLnBrk="1" latinLnBrk="0" hangingPunct="1">
        <a:lnSpc>
          <a:spcPct val="90000"/>
        </a:lnSpc>
        <a:spcBef>
          <a:spcPts val="491"/>
        </a:spcBef>
        <a:buFont typeface="Arial" panose="020B0604020202020204" pitchFamily="34" charset="0"/>
        <a:buChar char="•"/>
        <a:defRPr sz="2357" kern="1200">
          <a:solidFill>
            <a:schemeClr val="tx1"/>
          </a:solidFill>
          <a:latin typeface="+mn-lt"/>
          <a:ea typeface="+mn-ea"/>
          <a:cs typeface="+mn-cs"/>
        </a:defRPr>
      </a:lvl2pPr>
      <a:lvl3pPr marL="1122426" indent="-224485" algn="l" defTabSz="897941" rtl="0" eaLnBrk="1" latinLnBrk="0" hangingPunct="1">
        <a:lnSpc>
          <a:spcPct val="90000"/>
        </a:lnSpc>
        <a:spcBef>
          <a:spcPts val="491"/>
        </a:spcBef>
        <a:buFont typeface="Arial" panose="020B0604020202020204" pitchFamily="34" charset="0"/>
        <a:buChar char="•"/>
        <a:defRPr sz="1964" kern="1200">
          <a:solidFill>
            <a:schemeClr val="tx1"/>
          </a:solidFill>
          <a:latin typeface="+mn-lt"/>
          <a:ea typeface="+mn-ea"/>
          <a:cs typeface="+mn-cs"/>
        </a:defRPr>
      </a:lvl3pPr>
      <a:lvl4pPr marL="1571396" indent="-224485" algn="l" defTabSz="897941" rtl="0" eaLnBrk="1" latinLnBrk="0" hangingPunct="1">
        <a:lnSpc>
          <a:spcPct val="90000"/>
        </a:lnSpc>
        <a:spcBef>
          <a:spcPts val="491"/>
        </a:spcBef>
        <a:buFont typeface="Arial" panose="020B0604020202020204" pitchFamily="34" charset="0"/>
        <a:buChar char="•"/>
        <a:defRPr sz="1768" kern="1200">
          <a:solidFill>
            <a:schemeClr val="tx1"/>
          </a:solidFill>
          <a:latin typeface="+mn-lt"/>
          <a:ea typeface="+mn-ea"/>
          <a:cs typeface="+mn-cs"/>
        </a:defRPr>
      </a:lvl4pPr>
      <a:lvl5pPr marL="2020367" indent="-224485" algn="l" defTabSz="897941" rtl="0" eaLnBrk="1" latinLnBrk="0" hangingPunct="1">
        <a:lnSpc>
          <a:spcPct val="90000"/>
        </a:lnSpc>
        <a:spcBef>
          <a:spcPts val="491"/>
        </a:spcBef>
        <a:buFont typeface="Arial" panose="020B0604020202020204" pitchFamily="34" charset="0"/>
        <a:buChar char="•"/>
        <a:defRPr sz="1768" kern="1200">
          <a:solidFill>
            <a:schemeClr val="tx1"/>
          </a:solidFill>
          <a:latin typeface="+mn-lt"/>
          <a:ea typeface="+mn-ea"/>
          <a:cs typeface="+mn-cs"/>
        </a:defRPr>
      </a:lvl5pPr>
      <a:lvl6pPr marL="2469337" indent="-224485" algn="l" defTabSz="897941" rtl="0" eaLnBrk="1" latinLnBrk="0" hangingPunct="1">
        <a:lnSpc>
          <a:spcPct val="90000"/>
        </a:lnSpc>
        <a:spcBef>
          <a:spcPts val="491"/>
        </a:spcBef>
        <a:buFont typeface="Arial" panose="020B0604020202020204" pitchFamily="34" charset="0"/>
        <a:buChar char="•"/>
        <a:defRPr sz="1768" kern="1200">
          <a:solidFill>
            <a:schemeClr val="tx1"/>
          </a:solidFill>
          <a:latin typeface="+mn-lt"/>
          <a:ea typeface="+mn-ea"/>
          <a:cs typeface="+mn-cs"/>
        </a:defRPr>
      </a:lvl6pPr>
      <a:lvl7pPr marL="2918308" indent="-224485" algn="l" defTabSz="897941" rtl="0" eaLnBrk="1" latinLnBrk="0" hangingPunct="1">
        <a:lnSpc>
          <a:spcPct val="90000"/>
        </a:lnSpc>
        <a:spcBef>
          <a:spcPts val="491"/>
        </a:spcBef>
        <a:buFont typeface="Arial" panose="020B0604020202020204" pitchFamily="34" charset="0"/>
        <a:buChar char="•"/>
        <a:defRPr sz="1768" kern="1200">
          <a:solidFill>
            <a:schemeClr val="tx1"/>
          </a:solidFill>
          <a:latin typeface="+mn-lt"/>
          <a:ea typeface="+mn-ea"/>
          <a:cs typeface="+mn-cs"/>
        </a:defRPr>
      </a:lvl7pPr>
      <a:lvl8pPr marL="3367278" indent="-224485" algn="l" defTabSz="897941" rtl="0" eaLnBrk="1" latinLnBrk="0" hangingPunct="1">
        <a:lnSpc>
          <a:spcPct val="90000"/>
        </a:lnSpc>
        <a:spcBef>
          <a:spcPts val="491"/>
        </a:spcBef>
        <a:buFont typeface="Arial" panose="020B0604020202020204" pitchFamily="34" charset="0"/>
        <a:buChar char="•"/>
        <a:defRPr sz="1768" kern="1200">
          <a:solidFill>
            <a:schemeClr val="tx1"/>
          </a:solidFill>
          <a:latin typeface="+mn-lt"/>
          <a:ea typeface="+mn-ea"/>
          <a:cs typeface="+mn-cs"/>
        </a:defRPr>
      </a:lvl8pPr>
      <a:lvl9pPr marL="3816248" indent="-224485" algn="l" defTabSz="897941" rtl="0" eaLnBrk="1" latinLnBrk="0" hangingPunct="1">
        <a:lnSpc>
          <a:spcPct val="90000"/>
        </a:lnSpc>
        <a:spcBef>
          <a:spcPts val="491"/>
        </a:spcBef>
        <a:buFont typeface="Arial" panose="020B0604020202020204" pitchFamily="34" charset="0"/>
        <a:buChar char="•"/>
        <a:defRPr sz="1768" kern="1200">
          <a:solidFill>
            <a:schemeClr val="tx1"/>
          </a:solidFill>
          <a:latin typeface="+mn-lt"/>
          <a:ea typeface="+mn-ea"/>
          <a:cs typeface="+mn-cs"/>
        </a:defRPr>
      </a:lvl9pPr>
    </p:bodyStyle>
    <p:otherStyle>
      <a:defPPr>
        <a:defRPr lang="en-US"/>
      </a:defPPr>
      <a:lvl1pPr marL="0" algn="l" defTabSz="897941" rtl="0" eaLnBrk="1" latinLnBrk="0" hangingPunct="1">
        <a:defRPr sz="1768" kern="1200">
          <a:solidFill>
            <a:schemeClr val="tx1"/>
          </a:solidFill>
          <a:latin typeface="+mn-lt"/>
          <a:ea typeface="+mn-ea"/>
          <a:cs typeface="+mn-cs"/>
        </a:defRPr>
      </a:lvl1pPr>
      <a:lvl2pPr marL="448970" algn="l" defTabSz="897941" rtl="0" eaLnBrk="1" latinLnBrk="0" hangingPunct="1">
        <a:defRPr sz="1768" kern="1200">
          <a:solidFill>
            <a:schemeClr val="tx1"/>
          </a:solidFill>
          <a:latin typeface="+mn-lt"/>
          <a:ea typeface="+mn-ea"/>
          <a:cs typeface="+mn-cs"/>
        </a:defRPr>
      </a:lvl2pPr>
      <a:lvl3pPr marL="897941" algn="l" defTabSz="897941" rtl="0" eaLnBrk="1" latinLnBrk="0" hangingPunct="1">
        <a:defRPr sz="1768" kern="1200">
          <a:solidFill>
            <a:schemeClr val="tx1"/>
          </a:solidFill>
          <a:latin typeface="+mn-lt"/>
          <a:ea typeface="+mn-ea"/>
          <a:cs typeface="+mn-cs"/>
        </a:defRPr>
      </a:lvl3pPr>
      <a:lvl4pPr marL="1346911" algn="l" defTabSz="897941" rtl="0" eaLnBrk="1" latinLnBrk="0" hangingPunct="1">
        <a:defRPr sz="1768" kern="1200">
          <a:solidFill>
            <a:schemeClr val="tx1"/>
          </a:solidFill>
          <a:latin typeface="+mn-lt"/>
          <a:ea typeface="+mn-ea"/>
          <a:cs typeface="+mn-cs"/>
        </a:defRPr>
      </a:lvl4pPr>
      <a:lvl5pPr marL="1795882" algn="l" defTabSz="897941" rtl="0" eaLnBrk="1" latinLnBrk="0" hangingPunct="1">
        <a:defRPr sz="1768" kern="1200">
          <a:solidFill>
            <a:schemeClr val="tx1"/>
          </a:solidFill>
          <a:latin typeface="+mn-lt"/>
          <a:ea typeface="+mn-ea"/>
          <a:cs typeface="+mn-cs"/>
        </a:defRPr>
      </a:lvl5pPr>
      <a:lvl6pPr marL="2244852" algn="l" defTabSz="897941" rtl="0" eaLnBrk="1" latinLnBrk="0" hangingPunct="1">
        <a:defRPr sz="1768" kern="1200">
          <a:solidFill>
            <a:schemeClr val="tx1"/>
          </a:solidFill>
          <a:latin typeface="+mn-lt"/>
          <a:ea typeface="+mn-ea"/>
          <a:cs typeface="+mn-cs"/>
        </a:defRPr>
      </a:lvl6pPr>
      <a:lvl7pPr marL="2693822" algn="l" defTabSz="897941" rtl="0" eaLnBrk="1" latinLnBrk="0" hangingPunct="1">
        <a:defRPr sz="1768" kern="1200">
          <a:solidFill>
            <a:schemeClr val="tx1"/>
          </a:solidFill>
          <a:latin typeface="+mn-lt"/>
          <a:ea typeface="+mn-ea"/>
          <a:cs typeface="+mn-cs"/>
        </a:defRPr>
      </a:lvl7pPr>
      <a:lvl8pPr marL="3142793" algn="l" defTabSz="897941" rtl="0" eaLnBrk="1" latinLnBrk="0" hangingPunct="1">
        <a:defRPr sz="1768" kern="1200">
          <a:solidFill>
            <a:schemeClr val="tx1"/>
          </a:solidFill>
          <a:latin typeface="+mn-lt"/>
          <a:ea typeface="+mn-ea"/>
          <a:cs typeface="+mn-cs"/>
        </a:defRPr>
      </a:lvl8pPr>
      <a:lvl9pPr marL="3591763" algn="l" defTabSz="897941" rtl="0" eaLnBrk="1" latinLnBrk="0" hangingPunct="1">
        <a:defRPr sz="176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6"/>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0" name="Rectángulo 9">
            <a:extLst>
              <a:ext uri="{FF2B5EF4-FFF2-40B4-BE49-F238E27FC236}">
                <a16:creationId xmlns:a16="http://schemas.microsoft.com/office/drawing/2014/main" xmlns="" id="{6148CCA7-8E68-4B3F-9727-9E71919D1815}"/>
              </a:ext>
            </a:extLst>
          </p:cNvPr>
          <p:cNvSpPr/>
          <p:nvPr userDrawn="1"/>
        </p:nvSpPr>
        <p:spPr>
          <a:xfrm>
            <a:off x="0" y="6356350"/>
            <a:ext cx="7452320" cy="501650"/>
          </a:xfrm>
          <a:prstGeom prst="rect">
            <a:avLst/>
          </a:prstGeom>
          <a:solidFill>
            <a:srgbClr val="297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s-ES" sz="1768">
              <a:solidFill>
                <a:prstClr val="white"/>
              </a:solidFill>
            </a:endParaRPr>
          </a:p>
        </p:txBody>
      </p:sp>
      <p:pic>
        <p:nvPicPr>
          <p:cNvPr id="11" name="Imagen 10">
            <a:extLst>
              <a:ext uri="{FF2B5EF4-FFF2-40B4-BE49-F238E27FC236}">
                <a16:creationId xmlns:a16="http://schemas.microsoft.com/office/drawing/2014/main" xmlns="" id="{846BC9D6-CA92-41A8-86AE-38B6A3C15BA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9512" y="91480"/>
            <a:ext cx="3528392" cy="439029"/>
          </a:xfrm>
          <a:prstGeom prst="rect">
            <a:avLst/>
          </a:prstGeom>
        </p:spPr>
      </p:pic>
      <p:cxnSp>
        <p:nvCxnSpPr>
          <p:cNvPr id="12" name="Conector recto 11">
            <a:extLst>
              <a:ext uri="{FF2B5EF4-FFF2-40B4-BE49-F238E27FC236}">
                <a16:creationId xmlns:a16="http://schemas.microsoft.com/office/drawing/2014/main" xmlns="" id="{971FC152-E388-4AF6-BFC0-67599CDD34D0}"/>
              </a:ext>
            </a:extLst>
          </p:cNvPr>
          <p:cNvCxnSpPr/>
          <p:nvPr userDrawn="1"/>
        </p:nvCxnSpPr>
        <p:spPr>
          <a:xfrm>
            <a:off x="0" y="6309320"/>
            <a:ext cx="9144000" cy="0"/>
          </a:xfrm>
          <a:prstGeom prst="line">
            <a:avLst/>
          </a:prstGeom>
          <a:ln w="28575">
            <a:solidFill>
              <a:srgbClr val="297E96"/>
            </a:solidFill>
          </a:ln>
        </p:spPr>
        <p:style>
          <a:lnRef idx="1">
            <a:schemeClr val="dk1"/>
          </a:lnRef>
          <a:fillRef idx="0">
            <a:schemeClr val="dk1"/>
          </a:fillRef>
          <a:effectRef idx="0">
            <a:schemeClr val="dk1"/>
          </a:effectRef>
          <a:fontRef idx="minor">
            <a:schemeClr val="tx1"/>
          </a:fontRef>
        </p:style>
      </p:cxnSp>
      <p:pic>
        <p:nvPicPr>
          <p:cNvPr id="13" name="Imagen 12">
            <a:extLst>
              <a:ext uri="{FF2B5EF4-FFF2-40B4-BE49-F238E27FC236}">
                <a16:creationId xmlns:a16="http://schemas.microsoft.com/office/drawing/2014/main" xmlns="" id="{980D248E-2BF4-4117-A3C3-9F1597B1CBA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823940" y="173833"/>
            <a:ext cx="1136906" cy="274321"/>
          </a:xfrm>
          <a:prstGeom prst="rect">
            <a:avLst/>
          </a:prstGeom>
        </p:spPr>
      </p:pic>
      <p:sp>
        <p:nvSpPr>
          <p:cNvPr id="20" name="Flecha: pentágono 19">
            <a:extLst>
              <a:ext uri="{FF2B5EF4-FFF2-40B4-BE49-F238E27FC236}">
                <a16:creationId xmlns:a16="http://schemas.microsoft.com/office/drawing/2014/main" xmlns="" id="{658E946F-17FF-49D3-8757-63EFC763C59E}"/>
              </a:ext>
            </a:extLst>
          </p:cNvPr>
          <p:cNvSpPr/>
          <p:nvPr userDrawn="1"/>
        </p:nvSpPr>
        <p:spPr>
          <a:xfrm flipH="1">
            <a:off x="6948264" y="6356348"/>
            <a:ext cx="2195736" cy="501652"/>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s-ES" sz="1768">
              <a:solidFill>
                <a:prstClr val="white"/>
              </a:solidFill>
            </a:endParaRPr>
          </a:p>
        </p:txBody>
      </p:sp>
      <p:pic>
        <p:nvPicPr>
          <p:cNvPr id="21" name="Imagen 20">
            <a:extLst>
              <a:ext uri="{FF2B5EF4-FFF2-40B4-BE49-F238E27FC236}">
                <a16:creationId xmlns:a16="http://schemas.microsoft.com/office/drawing/2014/main" xmlns="" id="{6171F4A4-83BC-4205-B360-6880E897E87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308304" y="6434766"/>
            <a:ext cx="1656184" cy="333739"/>
          </a:xfrm>
          <a:prstGeom prst="rect">
            <a:avLst/>
          </a:prstGeom>
          <a:blipFill>
            <a:blip r:embed="rId17"/>
            <a:tile tx="0" ty="0" sx="100000" sy="100000" flip="none" algn="tl"/>
          </a:blipFill>
        </p:spPr>
      </p:pic>
    </p:spTree>
    <p:extLst>
      <p:ext uri="{BB962C8B-B14F-4D97-AF65-F5344CB8AC3E}">
        <p14:creationId xmlns:p14="http://schemas.microsoft.com/office/powerpoint/2010/main" val="174351765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xStyles>
    <p:titleStyle>
      <a:lvl1pPr algn="l" defTabSz="897941" rtl="0" eaLnBrk="1" latinLnBrk="0" hangingPunct="1">
        <a:lnSpc>
          <a:spcPct val="90000"/>
        </a:lnSpc>
        <a:spcBef>
          <a:spcPct val="0"/>
        </a:spcBef>
        <a:buNone/>
        <a:defRPr sz="4321" kern="1200">
          <a:solidFill>
            <a:schemeClr val="tx1"/>
          </a:solidFill>
          <a:latin typeface="+mj-lt"/>
          <a:ea typeface="+mj-ea"/>
          <a:cs typeface="+mj-cs"/>
        </a:defRPr>
      </a:lvl1pPr>
    </p:titleStyle>
    <p:bodyStyle>
      <a:lvl1pPr marL="224485" indent="-224485" algn="l" defTabSz="897941" rtl="0" eaLnBrk="1" latinLnBrk="0" hangingPunct="1">
        <a:lnSpc>
          <a:spcPct val="90000"/>
        </a:lnSpc>
        <a:spcBef>
          <a:spcPts val="982"/>
        </a:spcBef>
        <a:buFont typeface="Arial" panose="020B0604020202020204" pitchFamily="34" charset="0"/>
        <a:buChar char="•"/>
        <a:defRPr sz="2750" kern="1200">
          <a:solidFill>
            <a:schemeClr val="tx1"/>
          </a:solidFill>
          <a:latin typeface="+mn-lt"/>
          <a:ea typeface="+mn-ea"/>
          <a:cs typeface="+mn-cs"/>
        </a:defRPr>
      </a:lvl1pPr>
      <a:lvl2pPr marL="673456" indent="-224485" algn="l" defTabSz="897941" rtl="0" eaLnBrk="1" latinLnBrk="0" hangingPunct="1">
        <a:lnSpc>
          <a:spcPct val="90000"/>
        </a:lnSpc>
        <a:spcBef>
          <a:spcPts val="491"/>
        </a:spcBef>
        <a:buFont typeface="Arial" panose="020B0604020202020204" pitchFamily="34" charset="0"/>
        <a:buChar char="•"/>
        <a:defRPr sz="2357" kern="1200">
          <a:solidFill>
            <a:schemeClr val="tx1"/>
          </a:solidFill>
          <a:latin typeface="+mn-lt"/>
          <a:ea typeface="+mn-ea"/>
          <a:cs typeface="+mn-cs"/>
        </a:defRPr>
      </a:lvl2pPr>
      <a:lvl3pPr marL="1122426" indent="-224485" algn="l" defTabSz="897941" rtl="0" eaLnBrk="1" latinLnBrk="0" hangingPunct="1">
        <a:lnSpc>
          <a:spcPct val="90000"/>
        </a:lnSpc>
        <a:spcBef>
          <a:spcPts val="491"/>
        </a:spcBef>
        <a:buFont typeface="Arial" panose="020B0604020202020204" pitchFamily="34" charset="0"/>
        <a:buChar char="•"/>
        <a:defRPr sz="1964" kern="1200">
          <a:solidFill>
            <a:schemeClr val="tx1"/>
          </a:solidFill>
          <a:latin typeface="+mn-lt"/>
          <a:ea typeface="+mn-ea"/>
          <a:cs typeface="+mn-cs"/>
        </a:defRPr>
      </a:lvl3pPr>
      <a:lvl4pPr marL="1571396" indent="-224485" algn="l" defTabSz="897941" rtl="0" eaLnBrk="1" latinLnBrk="0" hangingPunct="1">
        <a:lnSpc>
          <a:spcPct val="90000"/>
        </a:lnSpc>
        <a:spcBef>
          <a:spcPts val="491"/>
        </a:spcBef>
        <a:buFont typeface="Arial" panose="020B0604020202020204" pitchFamily="34" charset="0"/>
        <a:buChar char="•"/>
        <a:defRPr sz="1768" kern="1200">
          <a:solidFill>
            <a:schemeClr val="tx1"/>
          </a:solidFill>
          <a:latin typeface="+mn-lt"/>
          <a:ea typeface="+mn-ea"/>
          <a:cs typeface="+mn-cs"/>
        </a:defRPr>
      </a:lvl4pPr>
      <a:lvl5pPr marL="2020367" indent="-224485" algn="l" defTabSz="897941" rtl="0" eaLnBrk="1" latinLnBrk="0" hangingPunct="1">
        <a:lnSpc>
          <a:spcPct val="90000"/>
        </a:lnSpc>
        <a:spcBef>
          <a:spcPts val="491"/>
        </a:spcBef>
        <a:buFont typeface="Arial" panose="020B0604020202020204" pitchFamily="34" charset="0"/>
        <a:buChar char="•"/>
        <a:defRPr sz="1768" kern="1200">
          <a:solidFill>
            <a:schemeClr val="tx1"/>
          </a:solidFill>
          <a:latin typeface="+mn-lt"/>
          <a:ea typeface="+mn-ea"/>
          <a:cs typeface="+mn-cs"/>
        </a:defRPr>
      </a:lvl5pPr>
      <a:lvl6pPr marL="2469337" indent="-224485" algn="l" defTabSz="897941" rtl="0" eaLnBrk="1" latinLnBrk="0" hangingPunct="1">
        <a:lnSpc>
          <a:spcPct val="90000"/>
        </a:lnSpc>
        <a:spcBef>
          <a:spcPts val="491"/>
        </a:spcBef>
        <a:buFont typeface="Arial" panose="020B0604020202020204" pitchFamily="34" charset="0"/>
        <a:buChar char="•"/>
        <a:defRPr sz="1768" kern="1200">
          <a:solidFill>
            <a:schemeClr val="tx1"/>
          </a:solidFill>
          <a:latin typeface="+mn-lt"/>
          <a:ea typeface="+mn-ea"/>
          <a:cs typeface="+mn-cs"/>
        </a:defRPr>
      </a:lvl6pPr>
      <a:lvl7pPr marL="2918308" indent="-224485" algn="l" defTabSz="897941" rtl="0" eaLnBrk="1" latinLnBrk="0" hangingPunct="1">
        <a:lnSpc>
          <a:spcPct val="90000"/>
        </a:lnSpc>
        <a:spcBef>
          <a:spcPts val="491"/>
        </a:spcBef>
        <a:buFont typeface="Arial" panose="020B0604020202020204" pitchFamily="34" charset="0"/>
        <a:buChar char="•"/>
        <a:defRPr sz="1768" kern="1200">
          <a:solidFill>
            <a:schemeClr val="tx1"/>
          </a:solidFill>
          <a:latin typeface="+mn-lt"/>
          <a:ea typeface="+mn-ea"/>
          <a:cs typeface="+mn-cs"/>
        </a:defRPr>
      </a:lvl7pPr>
      <a:lvl8pPr marL="3367278" indent="-224485" algn="l" defTabSz="897941" rtl="0" eaLnBrk="1" latinLnBrk="0" hangingPunct="1">
        <a:lnSpc>
          <a:spcPct val="90000"/>
        </a:lnSpc>
        <a:spcBef>
          <a:spcPts val="491"/>
        </a:spcBef>
        <a:buFont typeface="Arial" panose="020B0604020202020204" pitchFamily="34" charset="0"/>
        <a:buChar char="•"/>
        <a:defRPr sz="1768" kern="1200">
          <a:solidFill>
            <a:schemeClr val="tx1"/>
          </a:solidFill>
          <a:latin typeface="+mn-lt"/>
          <a:ea typeface="+mn-ea"/>
          <a:cs typeface="+mn-cs"/>
        </a:defRPr>
      </a:lvl8pPr>
      <a:lvl9pPr marL="3816248" indent="-224485" algn="l" defTabSz="897941" rtl="0" eaLnBrk="1" latinLnBrk="0" hangingPunct="1">
        <a:lnSpc>
          <a:spcPct val="90000"/>
        </a:lnSpc>
        <a:spcBef>
          <a:spcPts val="491"/>
        </a:spcBef>
        <a:buFont typeface="Arial" panose="020B0604020202020204" pitchFamily="34" charset="0"/>
        <a:buChar char="•"/>
        <a:defRPr sz="1768" kern="1200">
          <a:solidFill>
            <a:schemeClr val="tx1"/>
          </a:solidFill>
          <a:latin typeface="+mn-lt"/>
          <a:ea typeface="+mn-ea"/>
          <a:cs typeface="+mn-cs"/>
        </a:defRPr>
      </a:lvl9pPr>
    </p:bodyStyle>
    <p:otherStyle>
      <a:defPPr>
        <a:defRPr lang="en-US"/>
      </a:defPPr>
      <a:lvl1pPr marL="0" algn="l" defTabSz="897941" rtl="0" eaLnBrk="1" latinLnBrk="0" hangingPunct="1">
        <a:defRPr sz="1768" kern="1200">
          <a:solidFill>
            <a:schemeClr val="tx1"/>
          </a:solidFill>
          <a:latin typeface="+mn-lt"/>
          <a:ea typeface="+mn-ea"/>
          <a:cs typeface="+mn-cs"/>
        </a:defRPr>
      </a:lvl1pPr>
      <a:lvl2pPr marL="448970" algn="l" defTabSz="897941" rtl="0" eaLnBrk="1" latinLnBrk="0" hangingPunct="1">
        <a:defRPr sz="1768" kern="1200">
          <a:solidFill>
            <a:schemeClr val="tx1"/>
          </a:solidFill>
          <a:latin typeface="+mn-lt"/>
          <a:ea typeface="+mn-ea"/>
          <a:cs typeface="+mn-cs"/>
        </a:defRPr>
      </a:lvl2pPr>
      <a:lvl3pPr marL="897941" algn="l" defTabSz="897941" rtl="0" eaLnBrk="1" latinLnBrk="0" hangingPunct="1">
        <a:defRPr sz="1768" kern="1200">
          <a:solidFill>
            <a:schemeClr val="tx1"/>
          </a:solidFill>
          <a:latin typeface="+mn-lt"/>
          <a:ea typeface="+mn-ea"/>
          <a:cs typeface="+mn-cs"/>
        </a:defRPr>
      </a:lvl3pPr>
      <a:lvl4pPr marL="1346911" algn="l" defTabSz="897941" rtl="0" eaLnBrk="1" latinLnBrk="0" hangingPunct="1">
        <a:defRPr sz="1768" kern="1200">
          <a:solidFill>
            <a:schemeClr val="tx1"/>
          </a:solidFill>
          <a:latin typeface="+mn-lt"/>
          <a:ea typeface="+mn-ea"/>
          <a:cs typeface="+mn-cs"/>
        </a:defRPr>
      </a:lvl4pPr>
      <a:lvl5pPr marL="1795882" algn="l" defTabSz="897941" rtl="0" eaLnBrk="1" latinLnBrk="0" hangingPunct="1">
        <a:defRPr sz="1768" kern="1200">
          <a:solidFill>
            <a:schemeClr val="tx1"/>
          </a:solidFill>
          <a:latin typeface="+mn-lt"/>
          <a:ea typeface="+mn-ea"/>
          <a:cs typeface="+mn-cs"/>
        </a:defRPr>
      </a:lvl5pPr>
      <a:lvl6pPr marL="2244852" algn="l" defTabSz="897941" rtl="0" eaLnBrk="1" latinLnBrk="0" hangingPunct="1">
        <a:defRPr sz="1768" kern="1200">
          <a:solidFill>
            <a:schemeClr val="tx1"/>
          </a:solidFill>
          <a:latin typeface="+mn-lt"/>
          <a:ea typeface="+mn-ea"/>
          <a:cs typeface="+mn-cs"/>
        </a:defRPr>
      </a:lvl6pPr>
      <a:lvl7pPr marL="2693822" algn="l" defTabSz="897941" rtl="0" eaLnBrk="1" latinLnBrk="0" hangingPunct="1">
        <a:defRPr sz="1768" kern="1200">
          <a:solidFill>
            <a:schemeClr val="tx1"/>
          </a:solidFill>
          <a:latin typeface="+mn-lt"/>
          <a:ea typeface="+mn-ea"/>
          <a:cs typeface="+mn-cs"/>
        </a:defRPr>
      </a:lvl7pPr>
      <a:lvl8pPr marL="3142793" algn="l" defTabSz="897941" rtl="0" eaLnBrk="1" latinLnBrk="0" hangingPunct="1">
        <a:defRPr sz="1768" kern="1200">
          <a:solidFill>
            <a:schemeClr val="tx1"/>
          </a:solidFill>
          <a:latin typeface="+mn-lt"/>
          <a:ea typeface="+mn-ea"/>
          <a:cs typeface="+mn-cs"/>
        </a:defRPr>
      </a:lvl8pPr>
      <a:lvl9pPr marL="3591763" algn="l" defTabSz="897941" rtl="0" eaLnBrk="1" latinLnBrk="0" hangingPunct="1">
        <a:defRPr sz="176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6"/>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0" name="Rectángulo 9">
            <a:extLst>
              <a:ext uri="{FF2B5EF4-FFF2-40B4-BE49-F238E27FC236}">
                <a16:creationId xmlns="" xmlns:a16="http://schemas.microsoft.com/office/drawing/2014/main" id="{6148CCA7-8E68-4B3F-9727-9E71919D1815}"/>
              </a:ext>
            </a:extLst>
          </p:cNvPr>
          <p:cNvSpPr/>
          <p:nvPr userDrawn="1"/>
        </p:nvSpPr>
        <p:spPr>
          <a:xfrm>
            <a:off x="0" y="6356350"/>
            <a:ext cx="7452320" cy="501650"/>
          </a:xfrm>
          <a:prstGeom prst="rect">
            <a:avLst/>
          </a:prstGeom>
          <a:solidFill>
            <a:srgbClr val="297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s-ES" sz="1768">
              <a:solidFill>
                <a:prstClr val="white"/>
              </a:solidFill>
            </a:endParaRPr>
          </a:p>
        </p:txBody>
      </p:sp>
      <p:pic>
        <p:nvPicPr>
          <p:cNvPr id="11" name="Imagen 10">
            <a:extLst>
              <a:ext uri="{FF2B5EF4-FFF2-40B4-BE49-F238E27FC236}">
                <a16:creationId xmlns="" xmlns:a16="http://schemas.microsoft.com/office/drawing/2014/main" id="{846BC9D6-CA92-41A8-86AE-38B6A3C15BA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9512" y="91480"/>
            <a:ext cx="3528392" cy="439029"/>
          </a:xfrm>
          <a:prstGeom prst="rect">
            <a:avLst/>
          </a:prstGeom>
        </p:spPr>
      </p:pic>
      <p:cxnSp>
        <p:nvCxnSpPr>
          <p:cNvPr id="12" name="Conector recto 11">
            <a:extLst>
              <a:ext uri="{FF2B5EF4-FFF2-40B4-BE49-F238E27FC236}">
                <a16:creationId xmlns="" xmlns:a16="http://schemas.microsoft.com/office/drawing/2014/main" id="{971FC152-E388-4AF6-BFC0-67599CDD34D0}"/>
              </a:ext>
            </a:extLst>
          </p:cNvPr>
          <p:cNvCxnSpPr/>
          <p:nvPr userDrawn="1"/>
        </p:nvCxnSpPr>
        <p:spPr>
          <a:xfrm>
            <a:off x="0" y="6309320"/>
            <a:ext cx="9144000" cy="0"/>
          </a:xfrm>
          <a:prstGeom prst="line">
            <a:avLst/>
          </a:prstGeom>
          <a:ln w="28575">
            <a:solidFill>
              <a:srgbClr val="297E96"/>
            </a:solidFill>
          </a:ln>
        </p:spPr>
        <p:style>
          <a:lnRef idx="1">
            <a:schemeClr val="dk1"/>
          </a:lnRef>
          <a:fillRef idx="0">
            <a:schemeClr val="dk1"/>
          </a:fillRef>
          <a:effectRef idx="0">
            <a:schemeClr val="dk1"/>
          </a:effectRef>
          <a:fontRef idx="minor">
            <a:schemeClr val="tx1"/>
          </a:fontRef>
        </p:style>
      </p:cxnSp>
      <p:pic>
        <p:nvPicPr>
          <p:cNvPr id="13" name="Imagen 12">
            <a:extLst>
              <a:ext uri="{FF2B5EF4-FFF2-40B4-BE49-F238E27FC236}">
                <a16:creationId xmlns="" xmlns:a16="http://schemas.microsoft.com/office/drawing/2014/main" id="{980D248E-2BF4-4117-A3C3-9F1597B1CBA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823940" y="173833"/>
            <a:ext cx="1136906" cy="274321"/>
          </a:xfrm>
          <a:prstGeom prst="rect">
            <a:avLst/>
          </a:prstGeom>
        </p:spPr>
      </p:pic>
      <p:sp>
        <p:nvSpPr>
          <p:cNvPr id="20" name="Flecha: pentágono 19">
            <a:extLst>
              <a:ext uri="{FF2B5EF4-FFF2-40B4-BE49-F238E27FC236}">
                <a16:creationId xmlns="" xmlns:a16="http://schemas.microsoft.com/office/drawing/2014/main" id="{658E946F-17FF-49D3-8757-63EFC763C59E}"/>
              </a:ext>
            </a:extLst>
          </p:cNvPr>
          <p:cNvSpPr/>
          <p:nvPr userDrawn="1"/>
        </p:nvSpPr>
        <p:spPr>
          <a:xfrm flipH="1">
            <a:off x="6948264" y="6356348"/>
            <a:ext cx="2195736" cy="501652"/>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s-ES" sz="1768">
              <a:solidFill>
                <a:prstClr val="white"/>
              </a:solidFill>
            </a:endParaRPr>
          </a:p>
        </p:txBody>
      </p:sp>
      <p:pic>
        <p:nvPicPr>
          <p:cNvPr id="21" name="Imagen 20">
            <a:extLst>
              <a:ext uri="{FF2B5EF4-FFF2-40B4-BE49-F238E27FC236}">
                <a16:creationId xmlns="" xmlns:a16="http://schemas.microsoft.com/office/drawing/2014/main" id="{6171F4A4-83BC-4205-B360-6880E897E87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308304" y="6434766"/>
            <a:ext cx="1656184" cy="333739"/>
          </a:xfrm>
          <a:prstGeom prst="rect">
            <a:avLst/>
          </a:prstGeom>
          <a:blipFill>
            <a:blip r:embed="rId17"/>
            <a:tile tx="0" ty="0" sx="100000" sy="100000" flip="none" algn="tl"/>
          </a:blipFill>
        </p:spPr>
      </p:pic>
    </p:spTree>
    <p:extLst>
      <p:ext uri="{BB962C8B-B14F-4D97-AF65-F5344CB8AC3E}">
        <p14:creationId xmlns:p14="http://schemas.microsoft.com/office/powerpoint/2010/main" val="411054756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l" defTabSz="897941" rtl="0" eaLnBrk="1" latinLnBrk="0" hangingPunct="1">
        <a:lnSpc>
          <a:spcPct val="90000"/>
        </a:lnSpc>
        <a:spcBef>
          <a:spcPct val="0"/>
        </a:spcBef>
        <a:buNone/>
        <a:defRPr sz="4321" kern="1200">
          <a:solidFill>
            <a:schemeClr val="tx1"/>
          </a:solidFill>
          <a:latin typeface="+mj-lt"/>
          <a:ea typeface="+mj-ea"/>
          <a:cs typeface="+mj-cs"/>
        </a:defRPr>
      </a:lvl1pPr>
    </p:titleStyle>
    <p:bodyStyle>
      <a:lvl1pPr marL="224485" indent="-224485" algn="l" defTabSz="897941" rtl="0" eaLnBrk="1" latinLnBrk="0" hangingPunct="1">
        <a:lnSpc>
          <a:spcPct val="90000"/>
        </a:lnSpc>
        <a:spcBef>
          <a:spcPts val="982"/>
        </a:spcBef>
        <a:buFont typeface="Arial" panose="020B0604020202020204" pitchFamily="34" charset="0"/>
        <a:buChar char="•"/>
        <a:defRPr sz="2750" kern="1200">
          <a:solidFill>
            <a:schemeClr val="tx1"/>
          </a:solidFill>
          <a:latin typeface="+mn-lt"/>
          <a:ea typeface="+mn-ea"/>
          <a:cs typeface="+mn-cs"/>
        </a:defRPr>
      </a:lvl1pPr>
      <a:lvl2pPr marL="673456" indent="-224485" algn="l" defTabSz="897941" rtl="0" eaLnBrk="1" latinLnBrk="0" hangingPunct="1">
        <a:lnSpc>
          <a:spcPct val="90000"/>
        </a:lnSpc>
        <a:spcBef>
          <a:spcPts val="491"/>
        </a:spcBef>
        <a:buFont typeface="Arial" panose="020B0604020202020204" pitchFamily="34" charset="0"/>
        <a:buChar char="•"/>
        <a:defRPr sz="2357" kern="1200">
          <a:solidFill>
            <a:schemeClr val="tx1"/>
          </a:solidFill>
          <a:latin typeface="+mn-lt"/>
          <a:ea typeface="+mn-ea"/>
          <a:cs typeface="+mn-cs"/>
        </a:defRPr>
      </a:lvl2pPr>
      <a:lvl3pPr marL="1122426" indent="-224485" algn="l" defTabSz="897941" rtl="0" eaLnBrk="1" latinLnBrk="0" hangingPunct="1">
        <a:lnSpc>
          <a:spcPct val="90000"/>
        </a:lnSpc>
        <a:spcBef>
          <a:spcPts val="491"/>
        </a:spcBef>
        <a:buFont typeface="Arial" panose="020B0604020202020204" pitchFamily="34" charset="0"/>
        <a:buChar char="•"/>
        <a:defRPr sz="1964" kern="1200">
          <a:solidFill>
            <a:schemeClr val="tx1"/>
          </a:solidFill>
          <a:latin typeface="+mn-lt"/>
          <a:ea typeface="+mn-ea"/>
          <a:cs typeface="+mn-cs"/>
        </a:defRPr>
      </a:lvl3pPr>
      <a:lvl4pPr marL="1571396" indent="-224485" algn="l" defTabSz="897941" rtl="0" eaLnBrk="1" latinLnBrk="0" hangingPunct="1">
        <a:lnSpc>
          <a:spcPct val="90000"/>
        </a:lnSpc>
        <a:spcBef>
          <a:spcPts val="491"/>
        </a:spcBef>
        <a:buFont typeface="Arial" panose="020B0604020202020204" pitchFamily="34" charset="0"/>
        <a:buChar char="•"/>
        <a:defRPr sz="1768" kern="1200">
          <a:solidFill>
            <a:schemeClr val="tx1"/>
          </a:solidFill>
          <a:latin typeface="+mn-lt"/>
          <a:ea typeface="+mn-ea"/>
          <a:cs typeface="+mn-cs"/>
        </a:defRPr>
      </a:lvl4pPr>
      <a:lvl5pPr marL="2020367" indent="-224485" algn="l" defTabSz="897941" rtl="0" eaLnBrk="1" latinLnBrk="0" hangingPunct="1">
        <a:lnSpc>
          <a:spcPct val="90000"/>
        </a:lnSpc>
        <a:spcBef>
          <a:spcPts val="491"/>
        </a:spcBef>
        <a:buFont typeface="Arial" panose="020B0604020202020204" pitchFamily="34" charset="0"/>
        <a:buChar char="•"/>
        <a:defRPr sz="1768" kern="1200">
          <a:solidFill>
            <a:schemeClr val="tx1"/>
          </a:solidFill>
          <a:latin typeface="+mn-lt"/>
          <a:ea typeface="+mn-ea"/>
          <a:cs typeface="+mn-cs"/>
        </a:defRPr>
      </a:lvl5pPr>
      <a:lvl6pPr marL="2469337" indent="-224485" algn="l" defTabSz="897941" rtl="0" eaLnBrk="1" latinLnBrk="0" hangingPunct="1">
        <a:lnSpc>
          <a:spcPct val="90000"/>
        </a:lnSpc>
        <a:spcBef>
          <a:spcPts val="491"/>
        </a:spcBef>
        <a:buFont typeface="Arial" panose="020B0604020202020204" pitchFamily="34" charset="0"/>
        <a:buChar char="•"/>
        <a:defRPr sz="1768" kern="1200">
          <a:solidFill>
            <a:schemeClr val="tx1"/>
          </a:solidFill>
          <a:latin typeface="+mn-lt"/>
          <a:ea typeface="+mn-ea"/>
          <a:cs typeface="+mn-cs"/>
        </a:defRPr>
      </a:lvl6pPr>
      <a:lvl7pPr marL="2918308" indent="-224485" algn="l" defTabSz="897941" rtl="0" eaLnBrk="1" latinLnBrk="0" hangingPunct="1">
        <a:lnSpc>
          <a:spcPct val="90000"/>
        </a:lnSpc>
        <a:spcBef>
          <a:spcPts val="491"/>
        </a:spcBef>
        <a:buFont typeface="Arial" panose="020B0604020202020204" pitchFamily="34" charset="0"/>
        <a:buChar char="•"/>
        <a:defRPr sz="1768" kern="1200">
          <a:solidFill>
            <a:schemeClr val="tx1"/>
          </a:solidFill>
          <a:latin typeface="+mn-lt"/>
          <a:ea typeface="+mn-ea"/>
          <a:cs typeface="+mn-cs"/>
        </a:defRPr>
      </a:lvl7pPr>
      <a:lvl8pPr marL="3367278" indent="-224485" algn="l" defTabSz="897941" rtl="0" eaLnBrk="1" latinLnBrk="0" hangingPunct="1">
        <a:lnSpc>
          <a:spcPct val="90000"/>
        </a:lnSpc>
        <a:spcBef>
          <a:spcPts val="491"/>
        </a:spcBef>
        <a:buFont typeface="Arial" panose="020B0604020202020204" pitchFamily="34" charset="0"/>
        <a:buChar char="•"/>
        <a:defRPr sz="1768" kern="1200">
          <a:solidFill>
            <a:schemeClr val="tx1"/>
          </a:solidFill>
          <a:latin typeface="+mn-lt"/>
          <a:ea typeface="+mn-ea"/>
          <a:cs typeface="+mn-cs"/>
        </a:defRPr>
      </a:lvl8pPr>
      <a:lvl9pPr marL="3816248" indent="-224485" algn="l" defTabSz="897941" rtl="0" eaLnBrk="1" latinLnBrk="0" hangingPunct="1">
        <a:lnSpc>
          <a:spcPct val="90000"/>
        </a:lnSpc>
        <a:spcBef>
          <a:spcPts val="491"/>
        </a:spcBef>
        <a:buFont typeface="Arial" panose="020B0604020202020204" pitchFamily="34" charset="0"/>
        <a:buChar char="•"/>
        <a:defRPr sz="1768" kern="1200">
          <a:solidFill>
            <a:schemeClr val="tx1"/>
          </a:solidFill>
          <a:latin typeface="+mn-lt"/>
          <a:ea typeface="+mn-ea"/>
          <a:cs typeface="+mn-cs"/>
        </a:defRPr>
      </a:lvl9pPr>
    </p:bodyStyle>
    <p:otherStyle>
      <a:defPPr>
        <a:defRPr lang="en-US"/>
      </a:defPPr>
      <a:lvl1pPr marL="0" algn="l" defTabSz="897941" rtl="0" eaLnBrk="1" latinLnBrk="0" hangingPunct="1">
        <a:defRPr sz="1768" kern="1200">
          <a:solidFill>
            <a:schemeClr val="tx1"/>
          </a:solidFill>
          <a:latin typeface="+mn-lt"/>
          <a:ea typeface="+mn-ea"/>
          <a:cs typeface="+mn-cs"/>
        </a:defRPr>
      </a:lvl1pPr>
      <a:lvl2pPr marL="448970" algn="l" defTabSz="897941" rtl="0" eaLnBrk="1" latinLnBrk="0" hangingPunct="1">
        <a:defRPr sz="1768" kern="1200">
          <a:solidFill>
            <a:schemeClr val="tx1"/>
          </a:solidFill>
          <a:latin typeface="+mn-lt"/>
          <a:ea typeface="+mn-ea"/>
          <a:cs typeface="+mn-cs"/>
        </a:defRPr>
      </a:lvl2pPr>
      <a:lvl3pPr marL="897941" algn="l" defTabSz="897941" rtl="0" eaLnBrk="1" latinLnBrk="0" hangingPunct="1">
        <a:defRPr sz="1768" kern="1200">
          <a:solidFill>
            <a:schemeClr val="tx1"/>
          </a:solidFill>
          <a:latin typeface="+mn-lt"/>
          <a:ea typeface="+mn-ea"/>
          <a:cs typeface="+mn-cs"/>
        </a:defRPr>
      </a:lvl3pPr>
      <a:lvl4pPr marL="1346911" algn="l" defTabSz="897941" rtl="0" eaLnBrk="1" latinLnBrk="0" hangingPunct="1">
        <a:defRPr sz="1768" kern="1200">
          <a:solidFill>
            <a:schemeClr val="tx1"/>
          </a:solidFill>
          <a:latin typeface="+mn-lt"/>
          <a:ea typeface="+mn-ea"/>
          <a:cs typeface="+mn-cs"/>
        </a:defRPr>
      </a:lvl4pPr>
      <a:lvl5pPr marL="1795882" algn="l" defTabSz="897941" rtl="0" eaLnBrk="1" latinLnBrk="0" hangingPunct="1">
        <a:defRPr sz="1768" kern="1200">
          <a:solidFill>
            <a:schemeClr val="tx1"/>
          </a:solidFill>
          <a:latin typeface="+mn-lt"/>
          <a:ea typeface="+mn-ea"/>
          <a:cs typeface="+mn-cs"/>
        </a:defRPr>
      </a:lvl5pPr>
      <a:lvl6pPr marL="2244852" algn="l" defTabSz="897941" rtl="0" eaLnBrk="1" latinLnBrk="0" hangingPunct="1">
        <a:defRPr sz="1768" kern="1200">
          <a:solidFill>
            <a:schemeClr val="tx1"/>
          </a:solidFill>
          <a:latin typeface="+mn-lt"/>
          <a:ea typeface="+mn-ea"/>
          <a:cs typeface="+mn-cs"/>
        </a:defRPr>
      </a:lvl6pPr>
      <a:lvl7pPr marL="2693822" algn="l" defTabSz="897941" rtl="0" eaLnBrk="1" latinLnBrk="0" hangingPunct="1">
        <a:defRPr sz="1768" kern="1200">
          <a:solidFill>
            <a:schemeClr val="tx1"/>
          </a:solidFill>
          <a:latin typeface="+mn-lt"/>
          <a:ea typeface="+mn-ea"/>
          <a:cs typeface="+mn-cs"/>
        </a:defRPr>
      </a:lvl7pPr>
      <a:lvl8pPr marL="3142793" algn="l" defTabSz="897941" rtl="0" eaLnBrk="1" latinLnBrk="0" hangingPunct="1">
        <a:defRPr sz="1768" kern="1200">
          <a:solidFill>
            <a:schemeClr val="tx1"/>
          </a:solidFill>
          <a:latin typeface="+mn-lt"/>
          <a:ea typeface="+mn-ea"/>
          <a:cs typeface="+mn-cs"/>
        </a:defRPr>
      </a:lvl8pPr>
      <a:lvl9pPr marL="3591763" algn="l" defTabSz="897941" rtl="0" eaLnBrk="1" latinLnBrk="0" hangingPunct="1">
        <a:defRPr sz="176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250D8E-BDD5-4FCA-AF65-5D7D467B81A5}" type="datetimeFigureOut">
              <a:rPr lang="es-ES" smtClean="0">
                <a:solidFill>
                  <a:prstClr val="black">
                    <a:tint val="75000"/>
                  </a:prstClr>
                </a:solidFill>
              </a:rPr>
              <a:pPr/>
              <a:t>27/11/2019</a:t>
            </a:fld>
            <a:endParaRPr lang="es-E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926022-19DB-4A30-B559-6D94506F9994}" type="slidenum">
              <a:rPr lang="es-ES" smtClean="0">
                <a:solidFill>
                  <a:prstClr val="black">
                    <a:tint val="75000"/>
                  </a:prstClr>
                </a:solidFill>
              </a:rPr>
              <a:pPr/>
              <a:t>‹Nº›</a:t>
            </a:fld>
            <a:endParaRPr lang="es-ES">
              <a:solidFill>
                <a:prstClr val="black">
                  <a:tint val="75000"/>
                </a:prstClr>
              </a:solidFill>
            </a:endParaRPr>
          </a:p>
        </p:txBody>
      </p:sp>
      <p:sp>
        <p:nvSpPr>
          <p:cNvPr id="13" name="Rectángulo 12">
            <a:extLst>
              <a:ext uri="{FF2B5EF4-FFF2-40B4-BE49-F238E27FC236}">
                <a16:creationId xmlns="" xmlns:a16="http://schemas.microsoft.com/office/drawing/2014/main" id="{6B2C0702-D59E-46AD-95D3-4409EE03E386}"/>
              </a:ext>
            </a:extLst>
          </p:cNvPr>
          <p:cNvSpPr/>
          <p:nvPr userDrawn="1"/>
        </p:nvSpPr>
        <p:spPr>
          <a:xfrm>
            <a:off x="0" y="6356350"/>
            <a:ext cx="7452320" cy="501650"/>
          </a:xfrm>
          <a:prstGeom prst="rect">
            <a:avLst/>
          </a:prstGeom>
          <a:solidFill>
            <a:srgbClr val="297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pic>
        <p:nvPicPr>
          <p:cNvPr id="14" name="Imagen 13">
            <a:extLst>
              <a:ext uri="{FF2B5EF4-FFF2-40B4-BE49-F238E27FC236}">
                <a16:creationId xmlns="" xmlns:a16="http://schemas.microsoft.com/office/drawing/2014/main" id="{47678209-1FA6-43CB-BD72-6F9556D51DE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586658" y="98582"/>
            <a:ext cx="3528392" cy="439029"/>
          </a:xfrm>
          <a:prstGeom prst="rect">
            <a:avLst/>
          </a:prstGeom>
        </p:spPr>
      </p:pic>
      <p:cxnSp>
        <p:nvCxnSpPr>
          <p:cNvPr id="15" name="Conector recto 14">
            <a:extLst>
              <a:ext uri="{FF2B5EF4-FFF2-40B4-BE49-F238E27FC236}">
                <a16:creationId xmlns="" xmlns:a16="http://schemas.microsoft.com/office/drawing/2014/main" id="{F52DA105-675F-4A0C-B969-9903E1627AF7}"/>
              </a:ext>
            </a:extLst>
          </p:cNvPr>
          <p:cNvCxnSpPr/>
          <p:nvPr userDrawn="1"/>
        </p:nvCxnSpPr>
        <p:spPr>
          <a:xfrm>
            <a:off x="0" y="6309320"/>
            <a:ext cx="9144000" cy="0"/>
          </a:xfrm>
          <a:prstGeom prst="line">
            <a:avLst/>
          </a:prstGeom>
          <a:ln w="28575">
            <a:solidFill>
              <a:srgbClr val="297E96"/>
            </a:solidFill>
          </a:ln>
        </p:spPr>
        <p:style>
          <a:lnRef idx="1">
            <a:schemeClr val="dk1"/>
          </a:lnRef>
          <a:fillRef idx="0">
            <a:schemeClr val="dk1"/>
          </a:fillRef>
          <a:effectRef idx="0">
            <a:schemeClr val="dk1"/>
          </a:effectRef>
          <a:fontRef idx="minor">
            <a:schemeClr val="tx1"/>
          </a:fontRef>
        </p:style>
      </p:cxnSp>
      <p:pic>
        <p:nvPicPr>
          <p:cNvPr id="16" name="Imagen 15">
            <a:extLst>
              <a:ext uri="{FF2B5EF4-FFF2-40B4-BE49-F238E27FC236}">
                <a16:creationId xmlns="" xmlns:a16="http://schemas.microsoft.com/office/drawing/2014/main" id="{B071E3CD-B151-479F-A9C1-711914AA00E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9208" y="138468"/>
            <a:ext cx="1136906" cy="274321"/>
          </a:xfrm>
          <a:prstGeom prst="rect">
            <a:avLst/>
          </a:prstGeom>
        </p:spPr>
      </p:pic>
      <p:sp>
        <p:nvSpPr>
          <p:cNvPr id="17" name="Flecha: pentágono 16">
            <a:extLst>
              <a:ext uri="{FF2B5EF4-FFF2-40B4-BE49-F238E27FC236}">
                <a16:creationId xmlns="" xmlns:a16="http://schemas.microsoft.com/office/drawing/2014/main" id="{A3DE7958-1951-4868-B4CF-DC2EB88011BE}"/>
              </a:ext>
            </a:extLst>
          </p:cNvPr>
          <p:cNvSpPr/>
          <p:nvPr userDrawn="1"/>
        </p:nvSpPr>
        <p:spPr>
          <a:xfrm flipH="1">
            <a:off x="6948264" y="6356348"/>
            <a:ext cx="2195736" cy="501652"/>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pic>
        <p:nvPicPr>
          <p:cNvPr id="18" name="Imagen 17">
            <a:extLst>
              <a:ext uri="{FF2B5EF4-FFF2-40B4-BE49-F238E27FC236}">
                <a16:creationId xmlns="" xmlns:a16="http://schemas.microsoft.com/office/drawing/2014/main" id="{3F1E5DEE-C371-4750-9B0B-8DED41A4DA5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308304" y="6434765"/>
            <a:ext cx="1656184" cy="333739"/>
          </a:xfrm>
          <a:prstGeom prst="rect">
            <a:avLst/>
          </a:prstGeom>
          <a:blipFill>
            <a:blip r:embed="rId16"/>
            <a:tile tx="0" ty="0" sx="100000" sy="100000" flip="none" algn="tl"/>
          </a:blipFill>
        </p:spPr>
      </p:pic>
      <p:pic>
        <p:nvPicPr>
          <p:cNvPr id="7" name="Imagen 6"/>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789333" y="126230"/>
            <a:ext cx="1175155" cy="424357"/>
          </a:xfrm>
          <a:prstGeom prst="rect">
            <a:avLst/>
          </a:prstGeom>
        </p:spPr>
      </p:pic>
    </p:spTree>
    <p:extLst>
      <p:ext uri="{BB962C8B-B14F-4D97-AF65-F5344CB8AC3E}">
        <p14:creationId xmlns:p14="http://schemas.microsoft.com/office/powerpoint/2010/main" val="2617504739"/>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F8F176-AC65-4BEF-B5C9-5CA11257BE6F}" type="datetimeFigureOut">
              <a:rPr lang="es-PE" smtClean="0">
                <a:solidFill>
                  <a:prstClr val="black">
                    <a:tint val="75000"/>
                  </a:prstClr>
                </a:solidFill>
              </a:rPr>
              <a:pPr/>
              <a:t>27/11/2019</a:t>
            </a:fld>
            <a:endParaRPr lang="es-PE">
              <a:solidFill>
                <a:prstClr val="black">
                  <a:tint val="75000"/>
                </a:prst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solidFill>
                <a:prstClr val="black">
                  <a:tint val="75000"/>
                </a:prst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EC3E0C-263A-4526-9FF3-0DC0012D5C2F}"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59938077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F8F176-AC65-4BEF-B5C9-5CA11257BE6F}" type="datetimeFigureOut">
              <a:rPr lang="es-PE" smtClean="0">
                <a:solidFill>
                  <a:prstClr val="black">
                    <a:tint val="75000"/>
                  </a:prstClr>
                </a:solidFill>
              </a:rPr>
              <a:pPr/>
              <a:t>27/11/2019</a:t>
            </a:fld>
            <a:endParaRPr lang="es-PE">
              <a:solidFill>
                <a:prstClr val="black">
                  <a:tint val="75000"/>
                </a:prst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solidFill>
                <a:prstClr val="black">
                  <a:tint val="75000"/>
                </a:prst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EC3E0C-263A-4526-9FF3-0DC0012D5C2F}"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3225357759"/>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77.png"/><Relationship Id="rId1" Type="http://schemas.openxmlformats.org/officeDocument/2006/relationships/slideLayout" Target="../slideLayouts/slideLayout71.xml"/></Relationships>
</file>

<file path=ppt/slides/_rels/slide101.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77.png"/><Relationship Id="rId1" Type="http://schemas.openxmlformats.org/officeDocument/2006/relationships/slideLayout" Target="../slideLayouts/slideLayout71.xml"/></Relationships>
</file>

<file path=ppt/slides/_rels/slide10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8.emf"/></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2.jpeg"/><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6.jpeg"/><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0.jpeg"/><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3.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emf"/></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7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7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7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7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7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7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7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7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7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8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8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8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84.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85.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86.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87.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88.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91.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92.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9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0.xml"/><Relationship Id="rId5" Type="http://schemas.openxmlformats.org/officeDocument/2006/relationships/image" Target="../media/image89.emf"/><Relationship Id="rId4" Type="http://schemas.openxmlformats.org/officeDocument/2006/relationships/image" Target="../media/image60.png"/></Relationships>
</file>

<file path=ppt/slides/_rels/slide9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0.xml"/><Relationship Id="rId5" Type="http://schemas.openxmlformats.org/officeDocument/2006/relationships/image" Target="../media/image90.emf"/><Relationship Id="rId4" Type="http://schemas.openxmlformats.org/officeDocument/2006/relationships/image" Target="../media/image60.png"/></Relationships>
</file>

<file path=ppt/slides/_rels/slide9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0.xml"/><Relationship Id="rId5" Type="http://schemas.openxmlformats.org/officeDocument/2006/relationships/image" Target="../media/image91.emf"/><Relationship Id="rId4" Type="http://schemas.openxmlformats.org/officeDocument/2006/relationships/image" Target="../media/image60.png"/></Relationships>
</file>

<file path=ppt/slides/_rels/slide9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0.xml"/><Relationship Id="rId5" Type="http://schemas.openxmlformats.org/officeDocument/2006/relationships/image" Target="../media/image92.emf"/><Relationship Id="rId4" Type="http://schemas.openxmlformats.org/officeDocument/2006/relationships/image" Target="../media/image60.png"/></Relationships>
</file>

<file path=ppt/slides/_rels/slide9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0.xml"/><Relationship Id="rId5" Type="http://schemas.openxmlformats.org/officeDocument/2006/relationships/image" Target="../media/image93.emf"/><Relationship Id="rId4" Type="http://schemas.openxmlformats.org/officeDocument/2006/relationships/image" Target="../media/image60.png"/></Relationships>
</file>

<file path=ppt/slides/_rels/slide9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0.xml"/><Relationship Id="rId5" Type="http://schemas.openxmlformats.org/officeDocument/2006/relationships/image" Target="../media/image94.emf"/><Relationship Id="rId4" Type="http://schemas.openxmlformats.org/officeDocument/2006/relationships/image" Target="../media/image60.png"/></Relationships>
</file>

<file path=ppt/slides/_rels/slide9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0.xml"/><Relationship Id="rId5" Type="http://schemas.openxmlformats.org/officeDocument/2006/relationships/image" Target="../media/image95.emf"/><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5A8FE4FE-C24C-41A0-9A90-A376F8C4EC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 name="CuadroTexto 16"/>
          <p:cNvSpPr txBox="1"/>
          <p:nvPr/>
        </p:nvSpPr>
        <p:spPr>
          <a:xfrm>
            <a:off x="1024175" y="3082881"/>
            <a:ext cx="7095646" cy="1631216"/>
          </a:xfrm>
          <a:prstGeom prst="rect">
            <a:avLst/>
          </a:prstGeom>
          <a:noFill/>
        </p:spPr>
        <p:txBody>
          <a:bodyPr wrap="square" rtlCol="0">
            <a:spAutoFit/>
          </a:bodyPr>
          <a:lstStyle/>
          <a:p>
            <a:pPr algn="ctr"/>
            <a:r>
              <a:rPr lang="es-PE" sz="2000" b="1" dirty="0" smtClean="0">
                <a:solidFill>
                  <a:srgbClr val="297E96"/>
                </a:solidFill>
                <a:latin typeface="Arial" panose="020B0604020202020204" pitchFamily="34" charset="0"/>
                <a:cs typeface="Arial" panose="020B0604020202020204" pitchFamily="34" charset="0"/>
              </a:rPr>
              <a:t>RESULTADOS DE LA IMPLEMENTACIÓN DEL COMPONENTE PROSPECTIVO Y CORRECTIVO DEL RIESGO DE DESASTRES EN LOS TRES NIVELES DE GOBIERNO EN LA ENCUESTA NACIONAL DE GESTIÓN DEL RIESGO DE DESASTRES – ENAGERD 2017</a:t>
            </a:r>
          </a:p>
        </p:txBody>
      </p:sp>
      <p:pic>
        <p:nvPicPr>
          <p:cNvPr id="8" name="Imagen 7">
            <a:extLst>
              <a:ext uri="{FF2B5EF4-FFF2-40B4-BE49-F238E27FC236}">
                <a16:creationId xmlns="" xmlns:a16="http://schemas.microsoft.com/office/drawing/2014/main" id="{03D77908-110D-4050-9FF2-3AF9D48979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8304" y="5777628"/>
            <a:ext cx="1656184" cy="333739"/>
          </a:xfrm>
          <a:prstGeom prst="rect">
            <a:avLst/>
          </a:prstGeom>
          <a:blipFill>
            <a:blip r:embed="rId4"/>
            <a:tile tx="0" ty="0" sx="100000" sy="100000" flip="none" algn="tl"/>
          </a:blipFill>
        </p:spPr>
      </p:pic>
      <p:pic>
        <p:nvPicPr>
          <p:cNvPr id="10" name="Imagen 9">
            <a:extLst>
              <a:ext uri="{FF2B5EF4-FFF2-40B4-BE49-F238E27FC236}">
                <a16:creationId xmlns="" xmlns:a16="http://schemas.microsoft.com/office/drawing/2014/main" id="{5EBB8D92-6165-434C-93B2-BE629862BD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332656"/>
            <a:ext cx="3168352" cy="394230"/>
          </a:xfrm>
          <a:prstGeom prst="rect">
            <a:avLst/>
          </a:prstGeom>
        </p:spPr>
      </p:pic>
      <p:sp>
        <p:nvSpPr>
          <p:cNvPr id="9" name="CuadroTexto 8">
            <a:extLst>
              <a:ext uri="{FF2B5EF4-FFF2-40B4-BE49-F238E27FC236}">
                <a16:creationId xmlns="" xmlns:a16="http://schemas.microsoft.com/office/drawing/2014/main" id="{97427A60-805E-448F-9905-B4F025426A7D}"/>
              </a:ext>
            </a:extLst>
          </p:cNvPr>
          <p:cNvSpPr txBox="1"/>
          <p:nvPr/>
        </p:nvSpPr>
        <p:spPr>
          <a:xfrm>
            <a:off x="1024175" y="5201700"/>
            <a:ext cx="7095646" cy="530915"/>
          </a:xfrm>
          <a:prstGeom prst="rect">
            <a:avLst/>
          </a:prstGeom>
          <a:noFill/>
        </p:spPr>
        <p:txBody>
          <a:bodyPr wrap="square" rtlCol="0">
            <a:spAutoFit/>
          </a:bodyPr>
          <a:lstStyle/>
          <a:p>
            <a:pPr algn="ctr"/>
            <a:r>
              <a:rPr lang="es-PE" sz="1050" b="1" dirty="0" smtClean="0">
                <a:solidFill>
                  <a:schemeClr val="tx1">
                    <a:lumMod val="65000"/>
                    <a:lumOff val="35000"/>
                  </a:schemeClr>
                </a:solidFill>
                <a:latin typeface="Arial" panose="020B0604020202020204" pitchFamily="34" charset="0"/>
                <a:cs typeface="Arial" panose="020B0604020202020204" pitchFamily="34" charset="0"/>
              </a:rPr>
              <a:t>JOSÉ ANTONIO ZAVALA AGUIRRE</a:t>
            </a:r>
            <a:endParaRPr lang="es-PE" sz="1050" b="1" dirty="0">
              <a:solidFill>
                <a:schemeClr val="tx1">
                  <a:lumMod val="65000"/>
                  <a:lumOff val="35000"/>
                </a:schemeClr>
              </a:solidFill>
              <a:latin typeface="Arial" panose="020B0604020202020204" pitchFamily="34" charset="0"/>
              <a:cs typeface="Arial" panose="020B0604020202020204" pitchFamily="34" charset="0"/>
            </a:endParaRPr>
          </a:p>
          <a:p>
            <a:pPr algn="ctr"/>
            <a:r>
              <a:rPr lang="es-PE" sz="900" dirty="0" smtClean="0">
                <a:solidFill>
                  <a:schemeClr val="tx1">
                    <a:lumMod val="65000"/>
                    <a:lumOff val="35000"/>
                  </a:schemeClr>
                </a:solidFill>
                <a:latin typeface="Arial" panose="020B0604020202020204" pitchFamily="34" charset="0"/>
                <a:cs typeface="Arial" panose="020B0604020202020204" pitchFamily="34" charset="0"/>
              </a:rPr>
              <a:t>Director de Monitoreo, Seguimiento y Evaluación - DIMSE</a:t>
            </a:r>
            <a:endParaRPr lang="es-PE" sz="900" dirty="0">
              <a:solidFill>
                <a:schemeClr val="tx1">
                  <a:lumMod val="65000"/>
                  <a:lumOff val="35000"/>
                </a:schemeClr>
              </a:solidFill>
              <a:latin typeface="Arial" panose="020B0604020202020204" pitchFamily="34" charset="0"/>
              <a:cs typeface="Arial" panose="020B0604020202020204" pitchFamily="34" charset="0"/>
            </a:endParaRPr>
          </a:p>
          <a:p>
            <a:pPr algn="ctr"/>
            <a:r>
              <a:rPr lang="es-PE" sz="900" dirty="0">
                <a:solidFill>
                  <a:schemeClr val="tx1">
                    <a:lumMod val="65000"/>
                    <a:lumOff val="35000"/>
                  </a:schemeClr>
                </a:solidFill>
                <a:latin typeface="Arial" panose="020B0604020202020204" pitchFamily="34" charset="0"/>
                <a:cs typeface="Arial" panose="020B0604020202020204" pitchFamily="34" charset="0"/>
              </a:rPr>
              <a:t>CENEPRED</a:t>
            </a:r>
          </a:p>
        </p:txBody>
      </p:sp>
    </p:spTree>
    <p:extLst>
      <p:ext uri="{BB962C8B-B14F-4D97-AF65-F5344CB8AC3E}">
        <p14:creationId xmlns:p14="http://schemas.microsoft.com/office/powerpoint/2010/main" val="12769469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 xmlns:a16="http://schemas.microsoft.com/office/drawing/2014/main" id="{42DCDA33-EA32-42C1-86C9-D6DA04F8935F}"/>
              </a:ext>
            </a:extLst>
          </p:cNvPr>
          <p:cNvSpPr/>
          <p:nvPr/>
        </p:nvSpPr>
        <p:spPr>
          <a:xfrm>
            <a:off x="0" y="2204864"/>
            <a:ext cx="9144000" cy="2376264"/>
          </a:xfrm>
          <a:prstGeom prst="rect">
            <a:avLst/>
          </a:prstGeom>
          <a:solidFill>
            <a:srgbClr val="1F7B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1 Título">
            <a:extLst>
              <a:ext uri="{FF2B5EF4-FFF2-40B4-BE49-F238E27FC236}">
                <a16:creationId xmlns="" xmlns:a16="http://schemas.microsoft.com/office/drawing/2014/main" id="{78C7207F-F136-4378-AB97-F43B65CF57B2}"/>
              </a:ext>
            </a:extLst>
          </p:cNvPr>
          <p:cNvSpPr txBox="1">
            <a:spLocks/>
          </p:cNvSpPr>
          <p:nvPr/>
        </p:nvSpPr>
        <p:spPr>
          <a:xfrm>
            <a:off x="791580" y="2564904"/>
            <a:ext cx="7560840" cy="16561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s-PE" sz="2400" b="1" dirty="0" smtClean="0">
                <a:solidFill>
                  <a:schemeClr val="bg1"/>
                </a:solidFill>
                <a:latin typeface="Arial" panose="020B0604020202020204" pitchFamily="34" charset="0"/>
                <a:cs typeface="Arial" panose="020B0604020202020204" pitchFamily="34" charset="0"/>
              </a:rPr>
              <a:t>OBJETIVO ESTRATÉGICO 3</a:t>
            </a:r>
            <a:endParaRPr lang="es-PE"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7690573"/>
      </p:ext>
    </p:extLst>
  </p:cSld>
  <p:clrMapOvr>
    <a:masterClrMapping/>
  </p:clrMapOvr>
  <p:transition spd="slow">
    <p:push dir="u"/>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719"/>
          <p:cNvGrpSpPr/>
          <p:nvPr/>
        </p:nvGrpSpPr>
        <p:grpSpPr>
          <a:xfrm>
            <a:off x="0" y="251536"/>
            <a:ext cx="5265177" cy="800492"/>
            <a:chOff x="-1" y="-1"/>
            <a:chExt cx="4996557" cy="1152962"/>
          </a:xfrm>
          <a:solidFill>
            <a:srgbClr val="1F7B91"/>
          </a:solidFill>
        </p:grpSpPr>
        <p:sp>
          <p:nvSpPr>
            <p:cNvPr id="6" name="Shape 712"/>
            <p:cNvSpPr/>
            <p:nvPr/>
          </p:nvSpPr>
          <p:spPr>
            <a:xfrm flipH="1">
              <a:off x="-1" y="166679"/>
              <a:ext cx="4191989" cy="818352"/>
            </a:xfrm>
            <a:prstGeom prst="rect">
              <a:avLst/>
            </a:prstGeom>
            <a:grpFill/>
            <a:ln w="12700" cap="flat">
              <a:noFill/>
              <a:miter lim="400000"/>
            </a:ln>
            <a:effectLst/>
          </p:spPr>
          <p:txBody>
            <a:bodyPr wrap="square" lIns="25717" tIns="25717" rIns="25717" bIns="25717" numCol="1" anchor="ctr">
              <a:noAutofit/>
            </a:bodyPr>
            <a:lstStyle/>
            <a:p>
              <a:pPr algn="ctr"/>
              <a:r>
                <a:rPr lang="en-US" sz="2700" b="1" dirty="0">
                  <a:solidFill>
                    <a:prstClr val="white"/>
                  </a:solidFill>
                </a:rPr>
                <a:t>MINISTERIOS</a:t>
              </a:r>
            </a:p>
          </p:txBody>
        </p:sp>
        <p:grpSp>
          <p:nvGrpSpPr>
            <p:cNvPr id="7" name="Group 716"/>
            <p:cNvGrpSpPr/>
            <p:nvPr/>
          </p:nvGrpSpPr>
          <p:grpSpPr>
            <a:xfrm>
              <a:off x="4191985" y="-1"/>
              <a:ext cx="804571" cy="1152962"/>
              <a:chOff x="0" y="0"/>
              <a:chExt cx="804567" cy="1152959"/>
            </a:xfrm>
            <a:grpFill/>
          </p:grpSpPr>
          <p:sp>
            <p:nvSpPr>
              <p:cNvPr id="9" name="Shape 713"/>
              <p:cNvSpPr/>
              <p:nvPr/>
            </p:nvSpPr>
            <p:spPr>
              <a:xfrm flipH="1">
                <a:off x="0"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7922"/>
                    </a:lnTo>
                    <a:lnTo>
                      <a:pt x="21600" y="0"/>
                    </a:lnTo>
                    <a:lnTo>
                      <a:pt x="0" y="3733"/>
                    </a:lnTo>
                    <a:lnTo>
                      <a:pt x="0" y="21600"/>
                    </a:lnTo>
                    <a:close/>
                  </a:path>
                </a:pathLst>
              </a:custGeom>
              <a:grpFill/>
              <a:ln w="12700" cap="flat">
                <a:noFill/>
                <a:miter lim="400000"/>
              </a:ln>
              <a:effectLst/>
            </p:spPr>
            <p:txBody>
              <a:bodyPr wrap="square" lIns="25717" tIns="25717" rIns="25717" bIns="25717" numCol="1" anchor="t">
                <a:noAutofit/>
              </a:bodyPr>
              <a:lstStyle/>
              <a:p>
                <a:endParaRPr sz="1013">
                  <a:solidFill>
                    <a:prstClr val="black"/>
                  </a:solidFill>
                </a:endParaRPr>
              </a:p>
            </p:txBody>
          </p:sp>
          <p:sp>
            <p:nvSpPr>
              <p:cNvPr id="10" name="Shape 714"/>
              <p:cNvSpPr/>
              <p:nvPr/>
            </p:nvSpPr>
            <p:spPr>
              <a:xfrm flipH="1">
                <a:off x="402283" y="169868"/>
                <a:ext cx="402284" cy="98309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922"/>
                    </a:lnTo>
                    <a:lnTo>
                      <a:pt x="0" y="0"/>
                    </a:lnTo>
                    <a:lnTo>
                      <a:pt x="21600" y="3733"/>
                    </a:lnTo>
                    <a:lnTo>
                      <a:pt x="21600" y="21600"/>
                    </a:lnTo>
                    <a:close/>
                  </a:path>
                </a:pathLst>
              </a:custGeom>
              <a:grpFill/>
              <a:ln w="12700" cap="flat">
                <a:noFill/>
                <a:miter lim="400000"/>
              </a:ln>
              <a:effectLst/>
            </p:spPr>
            <p:txBody>
              <a:bodyPr wrap="square" lIns="25717" tIns="25717" rIns="25717" bIns="25717" numCol="1" anchor="ctr">
                <a:noAutofit/>
              </a:bodyPr>
              <a:lstStyle/>
              <a:p>
                <a:pPr algn="ctr"/>
                <a:endParaRPr lang="en-US" b="1" dirty="0">
                  <a:solidFill>
                    <a:srgbClr val="FFFFFF"/>
                  </a:solidFill>
                  <a:ea typeface="Helvetica"/>
                  <a:cs typeface="Helvetica"/>
                  <a:sym typeface="Helvetica"/>
                </a:endParaRPr>
              </a:p>
            </p:txBody>
          </p:sp>
          <p:sp>
            <p:nvSpPr>
              <p:cNvPr id="11" name="Shape 715"/>
              <p:cNvSpPr/>
              <p:nvPr/>
            </p:nvSpPr>
            <p:spPr>
              <a:xfrm flipH="1">
                <a:off x="1" y="0"/>
                <a:ext cx="804566" cy="33711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10680"/>
                    </a:lnTo>
                    <a:lnTo>
                      <a:pt x="10800" y="0"/>
                    </a:lnTo>
                    <a:lnTo>
                      <a:pt x="21600" y="10680"/>
                    </a:lnTo>
                    <a:lnTo>
                      <a:pt x="10800" y="21600"/>
                    </a:lnTo>
                    <a:close/>
                  </a:path>
                </a:pathLst>
              </a:custGeom>
              <a:grpFill/>
              <a:ln w="9525" cap="flat">
                <a:noFill/>
                <a:prstDash val="solid"/>
                <a:bevel/>
              </a:ln>
              <a:effectLst/>
            </p:spPr>
            <p:txBody>
              <a:bodyPr wrap="square" lIns="25717" tIns="25717" rIns="25717" bIns="25717" numCol="1" anchor="t">
                <a:noAutofit/>
              </a:bodyPr>
              <a:lstStyle/>
              <a:p>
                <a:endParaRPr sz="1013">
                  <a:solidFill>
                    <a:prstClr val="black"/>
                  </a:solidFill>
                </a:endParaRPr>
              </a:p>
            </p:txBody>
          </p:sp>
        </p:grpSp>
      </p:grpSp>
      <p:sp>
        <p:nvSpPr>
          <p:cNvPr id="14" name="Rectangle 1"/>
          <p:cNvSpPr/>
          <p:nvPr/>
        </p:nvSpPr>
        <p:spPr>
          <a:xfrm>
            <a:off x="1749418" y="1565598"/>
            <a:ext cx="873116" cy="83991"/>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5" name="Rectangle 2"/>
          <p:cNvSpPr/>
          <p:nvPr/>
        </p:nvSpPr>
        <p:spPr>
          <a:xfrm>
            <a:off x="2697544" y="1567076"/>
            <a:ext cx="945458" cy="8103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9" name="TextBox 6"/>
          <p:cNvSpPr txBox="1"/>
          <p:nvPr/>
        </p:nvSpPr>
        <p:spPr>
          <a:xfrm>
            <a:off x="1763930" y="1655269"/>
            <a:ext cx="932075" cy="1022225"/>
          </a:xfrm>
          <a:prstGeom prst="rect">
            <a:avLst/>
          </a:prstGeom>
          <a:noFill/>
        </p:spPr>
        <p:txBody>
          <a:bodyPr wrap="square" lIns="0" tIns="0" rIns="68565" bIns="0" rtlCol="0">
            <a:noAutofit/>
          </a:bodyPr>
          <a:lstStyle/>
          <a:p>
            <a:r>
              <a:rPr lang="en-US" b="1" dirty="0">
                <a:solidFill>
                  <a:srgbClr val="4472C4"/>
                </a:solidFill>
                <a:cs typeface="Helvetica Neue"/>
              </a:rPr>
              <a:t>O.E.1</a:t>
            </a:r>
            <a:r>
              <a:rPr lang="en-US" dirty="0">
                <a:solidFill>
                  <a:srgbClr val="4472C4"/>
                </a:solidFill>
                <a:cs typeface="Helvetica Neue"/>
              </a:rPr>
              <a:t> </a:t>
            </a:r>
          </a:p>
          <a:p>
            <a:r>
              <a:rPr lang="es-ES" sz="675" cap="all" dirty="0">
                <a:solidFill>
                  <a:srgbClr val="4472C4"/>
                </a:solidFill>
                <a:cs typeface="Helvetica Neue"/>
              </a:rPr>
              <a:t>DESARROLLAR EL CONOCIMIENTO DEL RIESGO</a:t>
            </a:r>
            <a:endParaRPr lang="es-MX" sz="675" cap="all" dirty="0">
              <a:solidFill>
                <a:srgbClr val="4472C4"/>
              </a:solidFill>
              <a:cs typeface="Helvetica Neue"/>
            </a:endParaRPr>
          </a:p>
        </p:txBody>
      </p:sp>
      <p:sp>
        <p:nvSpPr>
          <p:cNvPr id="20" name="TextBox 7"/>
          <p:cNvSpPr txBox="1"/>
          <p:nvPr/>
        </p:nvSpPr>
        <p:spPr>
          <a:xfrm>
            <a:off x="2710853" y="1655269"/>
            <a:ext cx="936637" cy="1022225"/>
          </a:xfrm>
          <a:prstGeom prst="rect">
            <a:avLst/>
          </a:prstGeom>
          <a:noFill/>
        </p:spPr>
        <p:txBody>
          <a:bodyPr wrap="square" lIns="0" tIns="0" rIns="68565" bIns="0" rtlCol="0">
            <a:noAutofit/>
          </a:bodyPr>
          <a:lstStyle/>
          <a:p>
            <a:r>
              <a:rPr lang="en-US" b="1" dirty="0">
                <a:solidFill>
                  <a:srgbClr val="FFC000"/>
                </a:solidFill>
                <a:cs typeface="Helvetica Neue"/>
              </a:rPr>
              <a:t>O.E.2</a:t>
            </a:r>
            <a:r>
              <a:rPr lang="en-US" dirty="0">
                <a:solidFill>
                  <a:srgbClr val="FFC000"/>
                </a:solidFill>
                <a:cs typeface="Helvetica Neue"/>
              </a:rPr>
              <a:t> </a:t>
            </a:r>
          </a:p>
          <a:p>
            <a:r>
              <a:rPr lang="es-ES" sz="675" cap="all" dirty="0">
                <a:solidFill>
                  <a:srgbClr val="FFC000"/>
                </a:solidFill>
                <a:cs typeface="Helvetica Neue"/>
              </a:rPr>
              <a:t>EVITAR Y REDUCIR LAS CONDICIONES DE RIESGO DE LOS MEDIOS DE VIDA DE LA POBLACIÓN CON UN ENFOQUE TERRITORIAL</a:t>
            </a:r>
            <a:endParaRPr lang="es-MX" sz="675" cap="all" dirty="0">
              <a:solidFill>
                <a:srgbClr val="FFC000"/>
              </a:solidFill>
              <a:cs typeface="Helvetica Neue"/>
            </a:endParaRPr>
          </a:p>
        </p:txBody>
      </p:sp>
      <p:sp>
        <p:nvSpPr>
          <p:cNvPr id="148" name="TextBox 6"/>
          <p:cNvSpPr txBox="1"/>
          <p:nvPr/>
        </p:nvSpPr>
        <p:spPr>
          <a:xfrm>
            <a:off x="1773522" y="1146264"/>
            <a:ext cx="2330011" cy="222779"/>
          </a:xfrm>
          <a:prstGeom prst="rect">
            <a:avLst/>
          </a:prstGeom>
          <a:noFill/>
        </p:spPr>
        <p:txBody>
          <a:bodyPr wrap="square" lIns="0" tIns="0" rIns="68565" bIns="0" rtlCol="0">
            <a:noAutofit/>
          </a:bodyPr>
          <a:lstStyle/>
          <a:p>
            <a:r>
              <a:rPr lang="es-ES" b="1" dirty="0">
                <a:solidFill>
                  <a:srgbClr val="4472C4"/>
                </a:solidFill>
                <a:cs typeface="Helvetica Neue"/>
              </a:rPr>
              <a:t>RESULTADO NACIONAL</a:t>
            </a:r>
            <a:endParaRPr lang="es-MX" sz="675" cap="all" dirty="0">
              <a:solidFill>
                <a:srgbClr val="4472C4"/>
              </a:solidFill>
              <a:cs typeface="Helvetica Neue"/>
            </a:endParaRPr>
          </a:p>
        </p:txBody>
      </p:sp>
      <p:sp>
        <p:nvSpPr>
          <p:cNvPr id="150" name="Shape 270"/>
          <p:cNvSpPr/>
          <p:nvPr/>
        </p:nvSpPr>
        <p:spPr>
          <a:xfrm>
            <a:off x="4629308" y="437000"/>
            <a:ext cx="462472" cy="435469"/>
          </a:xfrm>
          <a:prstGeom prst="rect">
            <a:avLst/>
          </a:prstGeom>
          <a:solidFill>
            <a:srgbClr val="FF3300"/>
          </a:solidFill>
          <a:ln w="12700" cap="flat">
            <a:noFill/>
            <a:miter lim="400000"/>
          </a:ln>
          <a:effectLst/>
        </p:spPr>
        <p:txBody>
          <a:bodyPr wrap="square" lIns="19288" tIns="19288" rIns="19288" bIns="19288" numCol="1" anchor="ctr">
            <a:noAutofit/>
          </a:bodyPr>
          <a:lstStyle/>
          <a:p>
            <a:pPr algn="ctr">
              <a:defRPr>
                <a:solidFill>
                  <a:srgbClr val="FFFFFF"/>
                </a:solidFill>
              </a:defRPr>
            </a:pPr>
            <a:r>
              <a:rPr lang="en-US" sz="1013" dirty="0">
                <a:ln>
                  <a:solidFill>
                    <a:sysClr val="windowText" lastClr="000000"/>
                  </a:solidFill>
                </a:ln>
                <a:solidFill>
                  <a:srgbClr val="E7E6E6">
                    <a:lumMod val="10000"/>
                  </a:srgbClr>
                </a:solidFill>
                <a:latin typeface="Calibri Light" panose="020F0302020204030204"/>
              </a:rPr>
              <a:t>19 %</a:t>
            </a:r>
            <a:endParaRPr sz="1013" dirty="0">
              <a:ln>
                <a:solidFill>
                  <a:sysClr val="windowText" lastClr="000000"/>
                </a:solidFill>
              </a:ln>
              <a:solidFill>
                <a:srgbClr val="E7E6E6">
                  <a:lumMod val="10000"/>
                </a:srgbClr>
              </a:solidFill>
              <a:latin typeface="Calibri Light" panose="020F0302020204030204"/>
            </a:endParaRPr>
          </a:p>
        </p:txBody>
      </p:sp>
      <p:sp>
        <p:nvSpPr>
          <p:cNvPr id="151" name="Rectangle 1"/>
          <p:cNvSpPr/>
          <p:nvPr/>
        </p:nvSpPr>
        <p:spPr>
          <a:xfrm rot="10800000" flipV="1">
            <a:off x="41867" y="2893038"/>
            <a:ext cx="9041730" cy="3037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53" name="TextBox 6"/>
          <p:cNvSpPr txBox="1"/>
          <p:nvPr/>
        </p:nvSpPr>
        <p:spPr>
          <a:xfrm>
            <a:off x="1858297" y="2667877"/>
            <a:ext cx="616069" cy="182179"/>
          </a:xfrm>
          <a:prstGeom prst="rect">
            <a:avLst/>
          </a:prstGeom>
          <a:noFill/>
        </p:spPr>
        <p:txBody>
          <a:bodyPr wrap="square" lIns="0" tIns="0" rIns="68565" bIns="0" rtlCol="0">
            <a:noAutofit/>
          </a:bodyPr>
          <a:lstStyle/>
          <a:p>
            <a:r>
              <a:rPr lang="es-MX" sz="900" cap="all" dirty="0">
                <a:solidFill>
                  <a:srgbClr val="4472C4"/>
                </a:solidFill>
                <a:cs typeface="Helvetica Neue"/>
              </a:rPr>
              <a:t>PROMEDIO</a:t>
            </a:r>
            <a:endParaRPr lang="es-MX" sz="1013" cap="all" dirty="0">
              <a:solidFill>
                <a:srgbClr val="4472C4"/>
              </a:solidFill>
              <a:cs typeface="Helvetica Neue"/>
            </a:endParaRPr>
          </a:p>
        </p:txBody>
      </p:sp>
      <p:sp>
        <p:nvSpPr>
          <p:cNvPr id="114" name="Rectangle 1"/>
          <p:cNvSpPr/>
          <p:nvPr/>
        </p:nvSpPr>
        <p:spPr>
          <a:xfrm rot="10800000" flipV="1">
            <a:off x="41867" y="2573097"/>
            <a:ext cx="9041730" cy="3037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16" name="TextBox 6"/>
          <p:cNvSpPr txBox="1"/>
          <p:nvPr/>
        </p:nvSpPr>
        <p:spPr>
          <a:xfrm>
            <a:off x="607398" y="2659580"/>
            <a:ext cx="503554" cy="156516"/>
          </a:xfrm>
          <a:prstGeom prst="rect">
            <a:avLst/>
          </a:prstGeom>
          <a:noFill/>
        </p:spPr>
        <p:txBody>
          <a:bodyPr wrap="square" lIns="0" tIns="0" rIns="68565" bIns="0" rtlCol="0">
            <a:noAutofit/>
          </a:bodyPr>
          <a:lstStyle/>
          <a:p>
            <a:r>
              <a:rPr lang="es-MX" sz="900" cap="all" dirty="0">
                <a:solidFill>
                  <a:srgbClr val="4472C4"/>
                </a:solidFill>
                <a:cs typeface="Helvetica Neue"/>
              </a:rPr>
              <a:t>ENTIDAD</a:t>
            </a:r>
            <a:endParaRPr lang="es-MX" sz="1013" cap="all" dirty="0">
              <a:solidFill>
                <a:srgbClr val="4472C4"/>
              </a:solidFill>
              <a:cs typeface="Helvetica Neue"/>
            </a:endParaRPr>
          </a:p>
        </p:txBody>
      </p:sp>
      <p:sp>
        <p:nvSpPr>
          <p:cNvPr id="25" name="CuadroTexto 24"/>
          <p:cNvSpPr txBox="1"/>
          <p:nvPr/>
        </p:nvSpPr>
        <p:spPr>
          <a:xfrm>
            <a:off x="12395" y="6632178"/>
            <a:ext cx="1626213" cy="248209"/>
          </a:xfrm>
          <a:prstGeom prst="rect">
            <a:avLst/>
          </a:prstGeom>
          <a:solidFill>
            <a:schemeClr val="bg1"/>
          </a:solidFill>
        </p:spPr>
        <p:txBody>
          <a:bodyPr wrap="square" rtlCol="0">
            <a:spAutoFit/>
          </a:bodyPr>
          <a:lstStyle/>
          <a:p>
            <a:r>
              <a:rPr lang="es-PE" sz="1013" b="1" dirty="0">
                <a:solidFill>
                  <a:srgbClr val="1F7B91"/>
                </a:solidFill>
                <a:latin typeface="Arial Narrow" panose="020B0606020202030204" pitchFamily="34" charset="0"/>
              </a:rPr>
              <a:t>Total Ministerios 18</a:t>
            </a:r>
          </a:p>
        </p:txBody>
      </p:sp>
      <p:sp>
        <p:nvSpPr>
          <p:cNvPr id="177" name="Rectangle 2"/>
          <p:cNvSpPr/>
          <p:nvPr/>
        </p:nvSpPr>
        <p:spPr>
          <a:xfrm>
            <a:off x="3723416" y="1565598"/>
            <a:ext cx="945458" cy="8673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78" name="TextBox 7"/>
          <p:cNvSpPr txBox="1"/>
          <p:nvPr/>
        </p:nvSpPr>
        <p:spPr>
          <a:xfrm>
            <a:off x="3736726" y="1659486"/>
            <a:ext cx="936637" cy="1022225"/>
          </a:xfrm>
          <a:prstGeom prst="rect">
            <a:avLst/>
          </a:prstGeom>
          <a:noFill/>
        </p:spPr>
        <p:txBody>
          <a:bodyPr wrap="square" lIns="0" tIns="0" rIns="68565" bIns="0" rtlCol="0">
            <a:noAutofit/>
          </a:bodyPr>
          <a:lstStyle/>
          <a:p>
            <a:r>
              <a:rPr lang="en-US" b="1" dirty="0">
                <a:solidFill>
                  <a:srgbClr val="44546A"/>
                </a:solidFill>
                <a:cs typeface="Helvetica Neue"/>
              </a:rPr>
              <a:t>O.E.3</a:t>
            </a:r>
            <a:r>
              <a:rPr lang="en-US" dirty="0">
                <a:solidFill>
                  <a:srgbClr val="44546A"/>
                </a:solidFill>
                <a:cs typeface="Helvetica Neue"/>
              </a:rPr>
              <a:t> </a:t>
            </a:r>
          </a:p>
          <a:p>
            <a:r>
              <a:rPr lang="es-ES" sz="675" cap="all" dirty="0">
                <a:solidFill>
                  <a:srgbClr val="44546A"/>
                </a:solidFill>
                <a:cs typeface="Helvetica Neue"/>
              </a:rPr>
              <a:t>DESARROLLAR CAPACIDAD DE RESPUESTA ANTE EMERGENCIAS Y DESASTRES</a:t>
            </a:r>
            <a:endParaRPr lang="es-MX" sz="675" cap="all" dirty="0">
              <a:solidFill>
                <a:srgbClr val="44546A"/>
              </a:solidFill>
              <a:cs typeface="Helvetica Neue"/>
            </a:endParaRPr>
          </a:p>
        </p:txBody>
      </p:sp>
      <p:sp>
        <p:nvSpPr>
          <p:cNvPr id="179" name="Rectangle 2"/>
          <p:cNvSpPr/>
          <p:nvPr/>
        </p:nvSpPr>
        <p:spPr>
          <a:xfrm>
            <a:off x="4741401" y="1565598"/>
            <a:ext cx="945458" cy="8230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80" name="TextBox 7"/>
          <p:cNvSpPr txBox="1"/>
          <p:nvPr/>
        </p:nvSpPr>
        <p:spPr>
          <a:xfrm>
            <a:off x="4754710" y="1655063"/>
            <a:ext cx="936637" cy="1022225"/>
          </a:xfrm>
          <a:prstGeom prst="rect">
            <a:avLst/>
          </a:prstGeom>
          <a:noFill/>
        </p:spPr>
        <p:txBody>
          <a:bodyPr wrap="square" lIns="0" tIns="0" rIns="68565" bIns="0" rtlCol="0">
            <a:noAutofit/>
          </a:bodyPr>
          <a:lstStyle/>
          <a:p>
            <a:r>
              <a:rPr lang="en-US" b="1" dirty="0">
                <a:solidFill>
                  <a:srgbClr val="ED7D31"/>
                </a:solidFill>
                <a:cs typeface="Helvetica Neue"/>
              </a:rPr>
              <a:t>O.E.4</a:t>
            </a:r>
            <a:r>
              <a:rPr lang="en-US" dirty="0">
                <a:solidFill>
                  <a:srgbClr val="ED7D31"/>
                </a:solidFill>
                <a:cs typeface="Helvetica Neue"/>
              </a:rPr>
              <a:t> </a:t>
            </a:r>
          </a:p>
          <a:p>
            <a:r>
              <a:rPr lang="es-ES" sz="675" cap="all" dirty="0">
                <a:solidFill>
                  <a:srgbClr val="ED7D31"/>
                </a:solidFill>
                <a:cs typeface="Helvetica Neue"/>
              </a:rPr>
              <a:t>FORTALECER LA CAPACIDAD PARA LA RECUPERACIÓN FÍSICA, ECONÓMICA Y SOCIAL	</a:t>
            </a:r>
            <a:endParaRPr lang="es-MX" sz="675" cap="all" dirty="0">
              <a:solidFill>
                <a:srgbClr val="ED7D31"/>
              </a:solidFill>
              <a:cs typeface="Helvetica Neue"/>
            </a:endParaRPr>
          </a:p>
        </p:txBody>
      </p:sp>
      <p:sp>
        <p:nvSpPr>
          <p:cNvPr id="181" name="Rectangle 2"/>
          <p:cNvSpPr/>
          <p:nvPr/>
        </p:nvSpPr>
        <p:spPr>
          <a:xfrm>
            <a:off x="5766529" y="1565891"/>
            <a:ext cx="945458" cy="8230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82" name="TextBox 7"/>
          <p:cNvSpPr txBox="1"/>
          <p:nvPr/>
        </p:nvSpPr>
        <p:spPr>
          <a:xfrm>
            <a:off x="5779838" y="1655356"/>
            <a:ext cx="936637" cy="1022225"/>
          </a:xfrm>
          <a:prstGeom prst="rect">
            <a:avLst/>
          </a:prstGeom>
          <a:noFill/>
        </p:spPr>
        <p:txBody>
          <a:bodyPr wrap="square" lIns="0" tIns="0" rIns="68565" bIns="0" rtlCol="0">
            <a:noAutofit/>
          </a:bodyPr>
          <a:lstStyle/>
          <a:p>
            <a:r>
              <a:rPr lang="en-US" b="1" dirty="0">
                <a:solidFill>
                  <a:srgbClr val="A5A5A5"/>
                </a:solidFill>
                <a:cs typeface="Helvetica Neue"/>
              </a:rPr>
              <a:t>O.E.5 </a:t>
            </a:r>
          </a:p>
          <a:p>
            <a:r>
              <a:rPr lang="es-ES" sz="675" b="1" cap="all" dirty="0">
                <a:solidFill>
                  <a:srgbClr val="A5A5A5"/>
                </a:solidFill>
                <a:cs typeface="Helvetica Neue"/>
              </a:rPr>
              <a:t>FORTALECER LAS CAPACIDADES INSTITUCIONALES PARA EL DESARROLLO DE LA GESTIÓN DEL RIESGO DE DESASTRES</a:t>
            </a:r>
          </a:p>
          <a:p>
            <a:r>
              <a:rPr lang="es-ES" sz="675" cap="all" dirty="0">
                <a:solidFill>
                  <a:srgbClr val="ED7D31"/>
                </a:solidFill>
                <a:cs typeface="Helvetica Neue"/>
              </a:rPr>
              <a:t>	</a:t>
            </a:r>
            <a:endParaRPr lang="es-MX" sz="675" cap="all" dirty="0">
              <a:solidFill>
                <a:srgbClr val="ED7D31"/>
              </a:solidFill>
              <a:cs typeface="Helvetica Neue"/>
            </a:endParaRPr>
          </a:p>
        </p:txBody>
      </p:sp>
      <p:sp>
        <p:nvSpPr>
          <p:cNvPr id="183" name="Rectangle 2"/>
          <p:cNvSpPr/>
          <p:nvPr/>
        </p:nvSpPr>
        <p:spPr>
          <a:xfrm>
            <a:off x="6797015" y="1565598"/>
            <a:ext cx="1024489" cy="8673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84" name="TextBox 7"/>
          <p:cNvSpPr txBox="1"/>
          <p:nvPr/>
        </p:nvSpPr>
        <p:spPr>
          <a:xfrm>
            <a:off x="6810324" y="1657051"/>
            <a:ext cx="1011180" cy="1022225"/>
          </a:xfrm>
          <a:prstGeom prst="rect">
            <a:avLst/>
          </a:prstGeom>
          <a:noFill/>
        </p:spPr>
        <p:txBody>
          <a:bodyPr wrap="square" lIns="0" tIns="0" rIns="68565" bIns="0" rtlCol="0">
            <a:noAutofit/>
          </a:bodyPr>
          <a:lstStyle/>
          <a:p>
            <a:r>
              <a:rPr lang="en-US" b="1" dirty="0">
                <a:solidFill>
                  <a:srgbClr val="70AD47"/>
                </a:solidFill>
                <a:cs typeface="Helvetica Neue"/>
              </a:rPr>
              <a:t>O.E.6</a:t>
            </a:r>
          </a:p>
          <a:p>
            <a:r>
              <a:rPr lang="es-ES" sz="675" b="1" cap="all" dirty="0">
                <a:solidFill>
                  <a:srgbClr val="70AD47"/>
                </a:solidFill>
                <a:cs typeface="Helvetica Neue"/>
              </a:rPr>
              <a:t>FORTALECER LA PARTICIPACIÓN DE LA POBLACIÓN Y SOCIEDAD RGANIZADA PARA EL  DESARROLLO DE UNA CULTURA DE PREVENCIÓN</a:t>
            </a:r>
          </a:p>
          <a:p>
            <a:r>
              <a:rPr lang="es-ES" sz="675" cap="all" dirty="0">
                <a:solidFill>
                  <a:srgbClr val="ED7D31"/>
                </a:solidFill>
                <a:cs typeface="Helvetica Neue"/>
              </a:rPr>
              <a:t>	</a:t>
            </a:r>
            <a:endParaRPr lang="es-MX" sz="675" cap="all" dirty="0">
              <a:solidFill>
                <a:srgbClr val="ED7D31"/>
              </a:solidFill>
              <a:cs typeface="Helvetica Neue"/>
            </a:endParaRPr>
          </a:p>
        </p:txBody>
      </p:sp>
      <p:sp>
        <p:nvSpPr>
          <p:cNvPr id="185" name="Rectangle 2"/>
          <p:cNvSpPr/>
          <p:nvPr/>
        </p:nvSpPr>
        <p:spPr>
          <a:xfrm>
            <a:off x="7924952" y="1570525"/>
            <a:ext cx="1113487" cy="86525"/>
          </a:xfrm>
          <a:prstGeom prst="rect">
            <a:avLst/>
          </a:prstGeom>
          <a:solidFill>
            <a:srgbClr val="1F7B9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86" name="TextBox 7"/>
          <p:cNvSpPr txBox="1"/>
          <p:nvPr/>
        </p:nvSpPr>
        <p:spPr>
          <a:xfrm>
            <a:off x="7907152" y="1661979"/>
            <a:ext cx="1198442" cy="1022225"/>
          </a:xfrm>
          <a:prstGeom prst="rect">
            <a:avLst/>
          </a:prstGeom>
          <a:noFill/>
        </p:spPr>
        <p:txBody>
          <a:bodyPr wrap="square" lIns="0" tIns="0" rIns="68565" bIns="0" rtlCol="0">
            <a:noAutofit/>
          </a:bodyPr>
          <a:lstStyle/>
          <a:p>
            <a:r>
              <a:rPr lang="es-PE" b="1" dirty="0">
                <a:solidFill>
                  <a:srgbClr val="1F7B91"/>
                </a:solidFill>
                <a:cs typeface="Helvetica Neue"/>
              </a:rPr>
              <a:t>PROMEDIO</a:t>
            </a:r>
            <a:endParaRPr lang="en-US" b="1" dirty="0">
              <a:solidFill>
                <a:srgbClr val="1F7B91"/>
              </a:solidFill>
              <a:cs typeface="Helvetica Neue"/>
            </a:endParaRPr>
          </a:p>
          <a:p>
            <a:r>
              <a:rPr lang="es-ES" sz="675" cap="all" dirty="0">
                <a:solidFill>
                  <a:srgbClr val="ED7D31"/>
                </a:solidFill>
                <a:cs typeface="Helvetica Neue"/>
              </a:rPr>
              <a:t>	</a:t>
            </a:r>
            <a:endParaRPr lang="es-MX" sz="675" cap="all" dirty="0">
              <a:solidFill>
                <a:srgbClr val="ED7D31"/>
              </a:solidFill>
              <a:cs typeface="Helvetica Neue"/>
            </a:endParaRPr>
          </a:p>
        </p:txBody>
      </p:sp>
      <p:sp>
        <p:nvSpPr>
          <p:cNvPr id="102" name="Cubo 101"/>
          <p:cNvSpPr/>
          <p:nvPr/>
        </p:nvSpPr>
        <p:spPr>
          <a:xfrm>
            <a:off x="4623719" y="1127525"/>
            <a:ext cx="468061" cy="362028"/>
          </a:xfrm>
          <a:prstGeom prst="cub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25" b="1" dirty="0">
                <a:solidFill>
                  <a:prstClr val="black">
                    <a:lumMod val="95000"/>
                    <a:lumOff val="5000"/>
                  </a:prstClr>
                </a:solidFill>
                <a:latin typeface="Arial Narrow" panose="020B0606020202030204" pitchFamily="34" charset="0"/>
              </a:rPr>
              <a:t>13 %</a:t>
            </a:r>
          </a:p>
        </p:txBody>
      </p:sp>
      <p:sp>
        <p:nvSpPr>
          <p:cNvPr id="111" name="TextBox 6"/>
          <p:cNvSpPr txBox="1"/>
          <p:nvPr/>
        </p:nvSpPr>
        <p:spPr>
          <a:xfrm>
            <a:off x="2863113" y="2664810"/>
            <a:ext cx="616069" cy="182179"/>
          </a:xfrm>
          <a:prstGeom prst="rect">
            <a:avLst/>
          </a:prstGeom>
          <a:noFill/>
        </p:spPr>
        <p:txBody>
          <a:bodyPr wrap="square" lIns="0" tIns="0" rIns="68565" bIns="0" rtlCol="0">
            <a:noAutofit/>
          </a:bodyPr>
          <a:lstStyle/>
          <a:p>
            <a:r>
              <a:rPr lang="es-MX" sz="900" cap="all" dirty="0">
                <a:solidFill>
                  <a:srgbClr val="4472C4"/>
                </a:solidFill>
                <a:cs typeface="Helvetica Neue"/>
              </a:rPr>
              <a:t>PROMEDIO</a:t>
            </a:r>
            <a:endParaRPr lang="es-MX" sz="1013" cap="all" dirty="0">
              <a:solidFill>
                <a:srgbClr val="4472C4"/>
              </a:solidFill>
              <a:cs typeface="Helvetica Neue"/>
            </a:endParaRPr>
          </a:p>
        </p:txBody>
      </p:sp>
      <p:sp>
        <p:nvSpPr>
          <p:cNvPr id="112" name="TextBox 6"/>
          <p:cNvSpPr txBox="1"/>
          <p:nvPr/>
        </p:nvSpPr>
        <p:spPr>
          <a:xfrm>
            <a:off x="3833350" y="2665041"/>
            <a:ext cx="616069" cy="182179"/>
          </a:xfrm>
          <a:prstGeom prst="rect">
            <a:avLst/>
          </a:prstGeom>
          <a:noFill/>
        </p:spPr>
        <p:txBody>
          <a:bodyPr wrap="square" lIns="0" tIns="0" rIns="68565" bIns="0" rtlCol="0">
            <a:noAutofit/>
          </a:bodyPr>
          <a:lstStyle/>
          <a:p>
            <a:r>
              <a:rPr lang="es-MX" sz="900" cap="all" dirty="0">
                <a:solidFill>
                  <a:srgbClr val="4472C4"/>
                </a:solidFill>
                <a:cs typeface="Helvetica Neue"/>
              </a:rPr>
              <a:t>PROMEDIO</a:t>
            </a:r>
            <a:endParaRPr lang="es-MX" sz="1013" cap="all" dirty="0">
              <a:solidFill>
                <a:srgbClr val="4472C4"/>
              </a:solidFill>
              <a:cs typeface="Helvetica Neue"/>
            </a:endParaRPr>
          </a:p>
        </p:txBody>
      </p:sp>
      <p:sp>
        <p:nvSpPr>
          <p:cNvPr id="113" name="TextBox 6"/>
          <p:cNvSpPr txBox="1"/>
          <p:nvPr/>
        </p:nvSpPr>
        <p:spPr>
          <a:xfrm>
            <a:off x="4838166" y="2661974"/>
            <a:ext cx="616069" cy="182179"/>
          </a:xfrm>
          <a:prstGeom prst="rect">
            <a:avLst/>
          </a:prstGeom>
          <a:noFill/>
        </p:spPr>
        <p:txBody>
          <a:bodyPr wrap="square" lIns="0" tIns="0" rIns="68565" bIns="0" rtlCol="0">
            <a:noAutofit/>
          </a:bodyPr>
          <a:lstStyle/>
          <a:p>
            <a:r>
              <a:rPr lang="es-MX" sz="900" cap="all" dirty="0">
                <a:solidFill>
                  <a:srgbClr val="4472C4"/>
                </a:solidFill>
                <a:cs typeface="Helvetica Neue"/>
              </a:rPr>
              <a:t>PROMEDIO</a:t>
            </a:r>
            <a:endParaRPr lang="es-MX" sz="1013" cap="all" dirty="0">
              <a:solidFill>
                <a:srgbClr val="4472C4"/>
              </a:solidFill>
              <a:cs typeface="Helvetica Neue"/>
            </a:endParaRPr>
          </a:p>
        </p:txBody>
      </p:sp>
      <p:sp>
        <p:nvSpPr>
          <p:cNvPr id="117" name="TextBox 6"/>
          <p:cNvSpPr txBox="1"/>
          <p:nvPr/>
        </p:nvSpPr>
        <p:spPr>
          <a:xfrm>
            <a:off x="5801143" y="2661485"/>
            <a:ext cx="616069" cy="182179"/>
          </a:xfrm>
          <a:prstGeom prst="rect">
            <a:avLst/>
          </a:prstGeom>
          <a:noFill/>
        </p:spPr>
        <p:txBody>
          <a:bodyPr wrap="square" lIns="0" tIns="0" rIns="68565" bIns="0" rtlCol="0">
            <a:noAutofit/>
          </a:bodyPr>
          <a:lstStyle/>
          <a:p>
            <a:r>
              <a:rPr lang="es-MX" sz="900" cap="all" dirty="0">
                <a:solidFill>
                  <a:srgbClr val="4472C4"/>
                </a:solidFill>
                <a:cs typeface="Helvetica Neue"/>
              </a:rPr>
              <a:t>PROMEDIO</a:t>
            </a:r>
            <a:endParaRPr lang="es-MX" sz="1013" cap="all" dirty="0">
              <a:solidFill>
                <a:srgbClr val="4472C4"/>
              </a:solidFill>
              <a:cs typeface="Helvetica Neue"/>
            </a:endParaRPr>
          </a:p>
        </p:txBody>
      </p:sp>
      <p:sp>
        <p:nvSpPr>
          <p:cNvPr id="118" name="TextBox 6"/>
          <p:cNvSpPr txBox="1"/>
          <p:nvPr/>
        </p:nvSpPr>
        <p:spPr>
          <a:xfrm>
            <a:off x="6969209" y="2661716"/>
            <a:ext cx="616069" cy="182179"/>
          </a:xfrm>
          <a:prstGeom prst="rect">
            <a:avLst/>
          </a:prstGeom>
          <a:noFill/>
        </p:spPr>
        <p:txBody>
          <a:bodyPr wrap="square" lIns="0" tIns="0" rIns="68565" bIns="0" rtlCol="0">
            <a:noAutofit/>
          </a:bodyPr>
          <a:lstStyle/>
          <a:p>
            <a:r>
              <a:rPr lang="es-MX" sz="900" cap="all" dirty="0">
                <a:solidFill>
                  <a:srgbClr val="4472C4"/>
                </a:solidFill>
                <a:cs typeface="Helvetica Neue"/>
              </a:rPr>
              <a:t>PROMEDIO</a:t>
            </a:r>
            <a:endParaRPr lang="es-MX" sz="1013" cap="all" dirty="0">
              <a:solidFill>
                <a:srgbClr val="4472C4"/>
              </a:solidFill>
              <a:cs typeface="Helvetica Neue"/>
            </a:endParaRPr>
          </a:p>
        </p:txBody>
      </p:sp>
      <p:sp>
        <p:nvSpPr>
          <p:cNvPr id="119" name="TextBox 6"/>
          <p:cNvSpPr txBox="1"/>
          <p:nvPr/>
        </p:nvSpPr>
        <p:spPr>
          <a:xfrm>
            <a:off x="8142177" y="2658648"/>
            <a:ext cx="616069" cy="182179"/>
          </a:xfrm>
          <a:prstGeom prst="rect">
            <a:avLst/>
          </a:prstGeom>
          <a:noFill/>
        </p:spPr>
        <p:txBody>
          <a:bodyPr wrap="square" lIns="0" tIns="0" rIns="68565" bIns="0" rtlCol="0">
            <a:noAutofit/>
          </a:bodyPr>
          <a:lstStyle/>
          <a:p>
            <a:r>
              <a:rPr lang="es-MX" sz="900" cap="all" dirty="0">
                <a:solidFill>
                  <a:srgbClr val="4472C4"/>
                </a:solidFill>
                <a:cs typeface="Helvetica Neue"/>
              </a:rPr>
              <a:t>PROMEDIO</a:t>
            </a:r>
            <a:endParaRPr lang="es-MX" sz="1013" cap="all" dirty="0">
              <a:solidFill>
                <a:srgbClr val="4472C4"/>
              </a:solidFill>
              <a:cs typeface="Helvetica Neue"/>
            </a:endParaRPr>
          </a:p>
        </p:txBody>
      </p:sp>
      <p:pic>
        <p:nvPicPr>
          <p:cNvPr id="120" name="Imagen 119"/>
          <p:cNvPicPr>
            <a:picLocks noChangeAspect="1"/>
          </p:cNvPicPr>
          <p:nvPr/>
        </p:nvPicPr>
        <p:blipFill>
          <a:blip r:embed="rId2"/>
          <a:stretch>
            <a:fillRect/>
          </a:stretch>
        </p:blipFill>
        <p:spPr>
          <a:xfrm>
            <a:off x="5955086" y="403691"/>
            <a:ext cx="2897756" cy="963632"/>
          </a:xfrm>
          <a:prstGeom prst="rect">
            <a:avLst/>
          </a:prstGeom>
        </p:spPr>
      </p:pic>
      <p:pic>
        <p:nvPicPr>
          <p:cNvPr id="2" name="Imagen 1"/>
          <p:cNvPicPr>
            <a:picLocks noChangeAspect="1"/>
          </p:cNvPicPr>
          <p:nvPr/>
        </p:nvPicPr>
        <p:blipFill>
          <a:blip r:embed="rId3"/>
          <a:stretch>
            <a:fillRect/>
          </a:stretch>
        </p:blipFill>
        <p:spPr>
          <a:xfrm>
            <a:off x="41868" y="2920145"/>
            <a:ext cx="8859376" cy="3697500"/>
          </a:xfrm>
          <a:prstGeom prst="rect">
            <a:avLst/>
          </a:prstGeom>
        </p:spPr>
      </p:pic>
    </p:spTree>
    <p:extLst>
      <p:ext uri="{BB962C8B-B14F-4D97-AF65-F5344CB8AC3E}">
        <p14:creationId xmlns:p14="http://schemas.microsoft.com/office/powerpoint/2010/main" val="174529963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719"/>
          <p:cNvGrpSpPr/>
          <p:nvPr/>
        </p:nvGrpSpPr>
        <p:grpSpPr>
          <a:xfrm>
            <a:off x="0" y="251536"/>
            <a:ext cx="5265177" cy="800492"/>
            <a:chOff x="-1" y="-1"/>
            <a:chExt cx="4996557" cy="1152962"/>
          </a:xfrm>
          <a:solidFill>
            <a:srgbClr val="1F7B91"/>
          </a:solidFill>
        </p:grpSpPr>
        <p:sp>
          <p:nvSpPr>
            <p:cNvPr id="6" name="Shape 712"/>
            <p:cNvSpPr/>
            <p:nvPr/>
          </p:nvSpPr>
          <p:spPr>
            <a:xfrm flipH="1">
              <a:off x="-1" y="166679"/>
              <a:ext cx="4191989" cy="818352"/>
            </a:xfrm>
            <a:prstGeom prst="rect">
              <a:avLst/>
            </a:prstGeom>
            <a:grpFill/>
            <a:ln w="12700" cap="flat">
              <a:noFill/>
              <a:miter lim="400000"/>
            </a:ln>
            <a:effectLst/>
          </p:spPr>
          <p:txBody>
            <a:bodyPr wrap="square" lIns="25717" tIns="25717" rIns="25717" bIns="25717" numCol="1" anchor="ctr">
              <a:noAutofit/>
            </a:bodyPr>
            <a:lstStyle/>
            <a:p>
              <a:pPr algn="ctr"/>
              <a:r>
                <a:rPr lang="en-US" sz="2700" b="1" dirty="0">
                  <a:solidFill>
                    <a:prstClr val="white"/>
                  </a:solidFill>
                </a:rPr>
                <a:t>MINISTERIOS</a:t>
              </a:r>
            </a:p>
          </p:txBody>
        </p:sp>
        <p:grpSp>
          <p:nvGrpSpPr>
            <p:cNvPr id="7" name="Group 716"/>
            <p:cNvGrpSpPr/>
            <p:nvPr/>
          </p:nvGrpSpPr>
          <p:grpSpPr>
            <a:xfrm>
              <a:off x="4191985" y="-1"/>
              <a:ext cx="804571" cy="1152962"/>
              <a:chOff x="0" y="0"/>
              <a:chExt cx="804567" cy="1152959"/>
            </a:xfrm>
            <a:grpFill/>
          </p:grpSpPr>
          <p:sp>
            <p:nvSpPr>
              <p:cNvPr id="9" name="Shape 713"/>
              <p:cNvSpPr/>
              <p:nvPr/>
            </p:nvSpPr>
            <p:spPr>
              <a:xfrm flipH="1">
                <a:off x="0"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7922"/>
                    </a:lnTo>
                    <a:lnTo>
                      <a:pt x="21600" y="0"/>
                    </a:lnTo>
                    <a:lnTo>
                      <a:pt x="0" y="3733"/>
                    </a:lnTo>
                    <a:lnTo>
                      <a:pt x="0" y="21600"/>
                    </a:lnTo>
                    <a:close/>
                  </a:path>
                </a:pathLst>
              </a:custGeom>
              <a:grpFill/>
              <a:ln w="12700" cap="flat">
                <a:noFill/>
                <a:miter lim="400000"/>
              </a:ln>
              <a:effectLst/>
            </p:spPr>
            <p:txBody>
              <a:bodyPr wrap="square" lIns="25717" tIns="25717" rIns="25717" bIns="25717" numCol="1" anchor="t">
                <a:noAutofit/>
              </a:bodyPr>
              <a:lstStyle/>
              <a:p>
                <a:endParaRPr sz="1013">
                  <a:solidFill>
                    <a:prstClr val="black"/>
                  </a:solidFill>
                </a:endParaRPr>
              </a:p>
            </p:txBody>
          </p:sp>
          <p:sp>
            <p:nvSpPr>
              <p:cNvPr id="10" name="Shape 714"/>
              <p:cNvSpPr/>
              <p:nvPr/>
            </p:nvSpPr>
            <p:spPr>
              <a:xfrm flipH="1">
                <a:off x="402283" y="169868"/>
                <a:ext cx="402284" cy="98309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922"/>
                    </a:lnTo>
                    <a:lnTo>
                      <a:pt x="0" y="0"/>
                    </a:lnTo>
                    <a:lnTo>
                      <a:pt x="21600" y="3733"/>
                    </a:lnTo>
                    <a:lnTo>
                      <a:pt x="21600" y="21600"/>
                    </a:lnTo>
                    <a:close/>
                  </a:path>
                </a:pathLst>
              </a:custGeom>
              <a:grpFill/>
              <a:ln w="12700" cap="flat">
                <a:noFill/>
                <a:miter lim="400000"/>
              </a:ln>
              <a:effectLst/>
            </p:spPr>
            <p:txBody>
              <a:bodyPr wrap="square" lIns="25717" tIns="25717" rIns="25717" bIns="25717" numCol="1" anchor="ctr">
                <a:noAutofit/>
              </a:bodyPr>
              <a:lstStyle/>
              <a:p>
                <a:pPr algn="ctr"/>
                <a:endParaRPr lang="en-US" b="1" dirty="0">
                  <a:solidFill>
                    <a:srgbClr val="FFFFFF"/>
                  </a:solidFill>
                  <a:ea typeface="Helvetica"/>
                  <a:cs typeface="Helvetica"/>
                  <a:sym typeface="Helvetica"/>
                </a:endParaRPr>
              </a:p>
            </p:txBody>
          </p:sp>
          <p:sp>
            <p:nvSpPr>
              <p:cNvPr id="11" name="Shape 715"/>
              <p:cNvSpPr/>
              <p:nvPr/>
            </p:nvSpPr>
            <p:spPr>
              <a:xfrm flipH="1">
                <a:off x="1" y="0"/>
                <a:ext cx="804566" cy="33711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10680"/>
                    </a:lnTo>
                    <a:lnTo>
                      <a:pt x="10800" y="0"/>
                    </a:lnTo>
                    <a:lnTo>
                      <a:pt x="21600" y="10680"/>
                    </a:lnTo>
                    <a:lnTo>
                      <a:pt x="10800" y="21600"/>
                    </a:lnTo>
                    <a:close/>
                  </a:path>
                </a:pathLst>
              </a:custGeom>
              <a:grpFill/>
              <a:ln w="9525" cap="flat">
                <a:noFill/>
                <a:prstDash val="solid"/>
                <a:bevel/>
              </a:ln>
              <a:effectLst/>
            </p:spPr>
            <p:txBody>
              <a:bodyPr wrap="square" lIns="25717" tIns="25717" rIns="25717" bIns="25717" numCol="1" anchor="t">
                <a:noAutofit/>
              </a:bodyPr>
              <a:lstStyle/>
              <a:p>
                <a:endParaRPr sz="1013">
                  <a:solidFill>
                    <a:prstClr val="black"/>
                  </a:solidFill>
                </a:endParaRPr>
              </a:p>
            </p:txBody>
          </p:sp>
        </p:grpSp>
      </p:grpSp>
      <p:sp>
        <p:nvSpPr>
          <p:cNvPr id="14" name="Rectangle 1"/>
          <p:cNvSpPr/>
          <p:nvPr/>
        </p:nvSpPr>
        <p:spPr>
          <a:xfrm>
            <a:off x="1749418" y="1565598"/>
            <a:ext cx="873116" cy="83991"/>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5" name="Rectangle 2"/>
          <p:cNvSpPr/>
          <p:nvPr/>
        </p:nvSpPr>
        <p:spPr>
          <a:xfrm>
            <a:off x="2697544" y="1567076"/>
            <a:ext cx="945458" cy="8103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9" name="TextBox 6"/>
          <p:cNvSpPr txBox="1"/>
          <p:nvPr/>
        </p:nvSpPr>
        <p:spPr>
          <a:xfrm>
            <a:off x="1763930" y="1655269"/>
            <a:ext cx="932075" cy="1022225"/>
          </a:xfrm>
          <a:prstGeom prst="rect">
            <a:avLst/>
          </a:prstGeom>
          <a:noFill/>
        </p:spPr>
        <p:txBody>
          <a:bodyPr wrap="square" lIns="0" tIns="0" rIns="68565" bIns="0" rtlCol="0">
            <a:noAutofit/>
          </a:bodyPr>
          <a:lstStyle/>
          <a:p>
            <a:r>
              <a:rPr lang="en-US" b="1" dirty="0">
                <a:solidFill>
                  <a:srgbClr val="4472C4"/>
                </a:solidFill>
                <a:cs typeface="Helvetica Neue"/>
              </a:rPr>
              <a:t>O.E.1</a:t>
            </a:r>
            <a:r>
              <a:rPr lang="en-US" dirty="0">
                <a:solidFill>
                  <a:srgbClr val="4472C4"/>
                </a:solidFill>
                <a:cs typeface="Helvetica Neue"/>
              </a:rPr>
              <a:t> </a:t>
            </a:r>
          </a:p>
          <a:p>
            <a:r>
              <a:rPr lang="es-ES" sz="675" cap="all" dirty="0">
                <a:solidFill>
                  <a:srgbClr val="4472C4"/>
                </a:solidFill>
                <a:cs typeface="Helvetica Neue"/>
              </a:rPr>
              <a:t>DESARROLLAR EL CONOCIMIENTO DEL RIESGO</a:t>
            </a:r>
            <a:endParaRPr lang="es-MX" sz="675" cap="all" dirty="0">
              <a:solidFill>
                <a:srgbClr val="4472C4"/>
              </a:solidFill>
              <a:cs typeface="Helvetica Neue"/>
            </a:endParaRPr>
          </a:p>
        </p:txBody>
      </p:sp>
      <p:sp>
        <p:nvSpPr>
          <p:cNvPr id="20" name="TextBox 7"/>
          <p:cNvSpPr txBox="1"/>
          <p:nvPr/>
        </p:nvSpPr>
        <p:spPr>
          <a:xfrm>
            <a:off x="2710853" y="1655269"/>
            <a:ext cx="936637" cy="1022225"/>
          </a:xfrm>
          <a:prstGeom prst="rect">
            <a:avLst/>
          </a:prstGeom>
          <a:noFill/>
        </p:spPr>
        <p:txBody>
          <a:bodyPr wrap="square" lIns="0" tIns="0" rIns="68565" bIns="0" rtlCol="0">
            <a:noAutofit/>
          </a:bodyPr>
          <a:lstStyle/>
          <a:p>
            <a:r>
              <a:rPr lang="en-US" b="1" dirty="0">
                <a:solidFill>
                  <a:srgbClr val="FFC000"/>
                </a:solidFill>
                <a:cs typeface="Helvetica Neue"/>
              </a:rPr>
              <a:t>O.E.2</a:t>
            </a:r>
            <a:r>
              <a:rPr lang="en-US" dirty="0">
                <a:solidFill>
                  <a:srgbClr val="FFC000"/>
                </a:solidFill>
                <a:cs typeface="Helvetica Neue"/>
              </a:rPr>
              <a:t> </a:t>
            </a:r>
          </a:p>
          <a:p>
            <a:r>
              <a:rPr lang="es-ES" sz="675" cap="all" dirty="0">
                <a:solidFill>
                  <a:srgbClr val="FFC000"/>
                </a:solidFill>
                <a:cs typeface="Helvetica Neue"/>
              </a:rPr>
              <a:t>EVITAR Y REDUCIR LAS CONDICIONES DE RIESGO DE LOS MEDIOS DE VIDA DE LA POBLACIÓN CON UN ENFOQUE TERRITORIAL</a:t>
            </a:r>
            <a:endParaRPr lang="es-MX" sz="675" cap="all" dirty="0">
              <a:solidFill>
                <a:srgbClr val="FFC000"/>
              </a:solidFill>
              <a:cs typeface="Helvetica Neue"/>
            </a:endParaRPr>
          </a:p>
        </p:txBody>
      </p:sp>
      <p:sp>
        <p:nvSpPr>
          <p:cNvPr id="148" name="TextBox 6"/>
          <p:cNvSpPr txBox="1"/>
          <p:nvPr/>
        </p:nvSpPr>
        <p:spPr>
          <a:xfrm>
            <a:off x="1773522" y="1146264"/>
            <a:ext cx="2330011" cy="222779"/>
          </a:xfrm>
          <a:prstGeom prst="rect">
            <a:avLst/>
          </a:prstGeom>
          <a:noFill/>
        </p:spPr>
        <p:txBody>
          <a:bodyPr wrap="square" lIns="0" tIns="0" rIns="68565" bIns="0" rtlCol="0">
            <a:noAutofit/>
          </a:bodyPr>
          <a:lstStyle/>
          <a:p>
            <a:r>
              <a:rPr lang="es-ES" b="1" dirty="0">
                <a:solidFill>
                  <a:srgbClr val="4472C4"/>
                </a:solidFill>
                <a:cs typeface="Helvetica Neue"/>
              </a:rPr>
              <a:t>RESULTADO NACIONAL</a:t>
            </a:r>
            <a:endParaRPr lang="es-MX" sz="675" cap="all" dirty="0">
              <a:solidFill>
                <a:srgbClr val="4472C4"/>
              </a:solidFill>
              <a:cs typeface="Helvetica Neue"/>
            </a:endParaRPr>
          </a:p>
        </p:txBody>
      </p:sp>
      <p:sp>
        <p:nvSpPr>
          <p:cNvPr id="150" name="Shape 270"/>
          <p:cNvSpPr/>
          <p:nvPr/>
        </p:nvSpPr>
        <p:spPr>
          <a:xfrm>
            <a:off x="4629308" y="437000"/>
            <a:ext cx="462472" cy="435469"/>
          </a:xfrm>
          <a:prstGeom prst="rect">
            <a:avLst/>
          </a:prstGeom>
          <a:solidFill>
            <a:srgbClr val="FF3300"/>
          </a:solidFill>
          <a:ln w="12700" cap="flat">
            <a:noFill/>
            <a:miter lim="400000"/>
          </a:ln>
          <a:effectLst/>
        </p:spPr>
        <p:txBody>
          <a:bodyPr wrap="square" lIns="19288" tIns="19288" rIns="19288" bIns="19288" numCol="1" anchor="ctr">
            <a:noAutofit/>
          </a:bodyPr>
          <a:lstStyle/>
          <a:p>
            <a:pPr algn="ctr">
              <a:defRPr>
                <a:solidFill>
                  <a:srgbClr val="FFFFFF"/>
                </a:solidFill>
              </a:defRPr>
            </a:pPr>
            <a:r>
              <a:rPr lang="en-US" sz="1013" dirty="0">
                <a:ln>
                  <a:solidFill>
                    <a:sysClr val="windowText" lastClr="000000"/>
                  </a:solidFill>
                </a:ln>
                <a:solidFill>
                  <a:srgbClr val="E7E6E6">
                    <a:lumMod val="10000"/>
                  </a:srgbClr>
                </a:solidFill>
                <a:latin typeface="Calibri Light" panose="020F0302020204030204"/>
              </a:rPr>
              <a:t>19 %</a:t>
            </a:r>
            <a:endParaRPr sz="1013" dirty="0">
              <a:ln>
                <a:solidFill>
                  <a:sysClr val="windowText" lastClr="000000"/>
                </a:solidFill>
              </a:ln>
              <a:solidFill>
                <a:srgbClr val="E7E6E6">
                  <a:lumMod val="10000"/>
                </a:srgbClr>
              </a:solidFill>
              <a:latin typeface="Calibri Light" panose="020F0302020204030204"/>
            </a:endParaRPr>
          </a:p>
        </p:txBody>
      </p:sp>
      <p:sp>
        <p:nvSpPr>
          <p:cNvPr id="151" name="Rectangle 1"/>
          <p:cNvSpPr/>
          <p:nvPr/>
        </p:nvSpPr>
        <p:spPr>
          <a:xfrm rot="10800000" flipV="1">
            <a:off x="41867" y="2893038"/>
            <a:ext cx="9041730" cy="3037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53" name="TextBox 6"/>
          <p:cNvSpPr txBox="1"/>
          <p:nvPr/>
        </p:nvSpPr>
        <p:spPr>
          <a:xfrm>
            <a:off x="1858297" y="2667877"/>
            <a:ext cx="616069" cy="182179"/>
          </a:xfrm>
          <a:prstGeom prst="rect">
            <a:avLst/>
          </a:prstGeom>
          <a:noFill/>
        </p:spPr>
        <p:txBody>
          <a:bodyPr wrap="square" lIns="0" tIns="0" rIns="68565" bIns="0" rtlCol="0">
            <a:noAutofit/>
          </a:bodyPr>
          <a:lstStyle/>
          <a:p>
            <a:r>
              <a:rPr lang="es-MX" sz="900" cap="all" dirty="0">
                <a:solidFill>
                  <a:srgbClr val="4472C4"/>
                </a:solidFill>
                <a:cs typeface="Helvetica Neue"/>
              </a:rPr>
              <a:t>PROMEDIO</a:t>
            </a:r>
            <a:endParaRPr lang="es-MX" sz="1013" cap="all" dirty="0">
              <a:solidFill>
                <a:srgbClr val="4472C4"/>
              </a:solidFill>
              <a:cs typeface="Helvetica Neue"/>
            </a:endParaRPr>
          </a:p>
        </p:txBody>
      </p:sp>
      <p:sp>
        <p:nvSpPr>
          <p:cNvPr id="114" name="Rectangle 1"/>
          <p:cNvSpPr/>
          <p:nvPr/>
        </p:nvSpPr>
        <p:spPr>
          <a:xfrm rot="10800000" flipV="1">
            <a:off x="41867" y="2573097"/>
            <a:ext cx="9041730" cy="3037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16" name="TextBox 6"/>
          <p:cNvSpPr txBox="1"/>
          <p:nvPr/>
        </p:nvSpPr>
        <p:spPr>
          <a:xfrm>
            <a:off x="607398" y="2659580"/>
            <a:ext cx="503554" cy="156516"/>
          </a:xfrm>
          <a:prstGeom prst="rect">
            <a:avLst/>
          </a:prstGeom>
          <a:noFill/>
        </p:spPr>
        <p:txBody>
          <a:bodyPr wrap="square" lIns="0" tIns="0" rIns="68565" bIns="0" rtlCol="0">
            <a:noAutofit/>
          </a:bodyPr>
          <a:lstStyle/>
          <a:p>
            <a:r>
              <a:rPr lang="es-MX" sz="900" cap="all" dirty="0">
                <a:solidFill>
                  <a:srgbClr val="4472C4"/>
                </a:solidFill>
                <a:cs typeface="Helvetica Neue"/>
              </a:rPr>
              <a:t>ENTIDAD</a:t>
            </a:r>
            <a:endParaRPr lang="es-MX" sz="1013" cap="all" dirty="0">
              <a:solidFill>
                <a:srgbClr val="4472C4"/>
              </a:solidFill>
              <a:cs typeface="Helvetica Neue"/>
            </a:endParaRPr>
          </a:p>
        </p:txBody>
      </p:sp>
      <p:sp>
        <p:nvSpPr>
          <p:cNvPr id="25" name="CuadroTexto 24"/>
          <p:cNvSpPr txBox="1"/>
          <p:nvPr/>
        </p:nvSpPr>
        <p:spPr>
          <a:xfrm>
            <a:off x="12395" y="6632178"/>
            <a:ext cx="1626213" cy="248209"/>
          </a:xfrm>
          <a:prstGeom prst="rect">
            <a:avLst/>
          </a:prstGeom>
          <a:solidFill>
            <a:schemeClr val="bg1"/>
          </a:solidFill>
        </p:spPr>
        <p:txBody>
          <a:bodyPr wrap="square" rtlCol="0">
            <a:spAutoFit/>
          </a:bodyPr>
          <a:lstStyle/>
          <a:p>
            <a:r>
              <a:rPr lang="es-PE" sz="1013" b="1" dirty="0">
                <a:solidFill>
                  <a:srgbClr val="1F7B91"/>
                </a:solidFill>
                <a:latin typeface="Arial Narrow" panose="020B0606020202030204" pitchFamily="34" charset="0"/>
              </a:rPr>
              <a:t>Total Ministerios 18</a:t>
            </a:r>
          </a:p>
        </p:txBody>
      </p:sp>
      <p:sp>
        <p:nvSpPr>
          <p:cNvPr id="177" name="Rectangle 2"/>
          <p:cNvSpPr/>
          <p:nvPr/>
        </p:nvSpPr>
        <p:spPr>
          <a:xfrm>
            <a:off x="3723416" y="1565598"/>
            <a:ext cx="945458" cy="8673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78" name="TextBox 7"/>
          <p:cNvSpPr txBox="1"/>
          <p:nvPr/>
        </p:nvSpPr>
        <p:spPr>
          <a:xfrm>
            <a:off x="3736726" y="1659486"/>
            <a:ext cx="936637" cy="1022225"/>
          </a:xfrm>
          <a:prstGeom prst="rect">
            <a:avLst/>
          </a:prstGeom>
          <a:noFill/>
        </p:spPr>
        <p:txBody>
          <a:bodyPr wrap="square" lIns="0" tIns="0" rIns="68565" bIns="0" rtlCol="0">
            <a:noAutofit/>
          </a:bodyPr>
          <a:lstStyle/>
          <a:p>
            <a:r>
              <a:rPr lang="en-US" b="1" dirty="0">
                <a:solidFill>
                  <a:srgbClr val="44546A"/>
                </a:solidFill>
                <a:cs typeface="Helvetica Neue"/>
              </a:rPr>
              <a:t>O.E.3</a:t>
            </a:r>
            <a:r>
              <a:rPr lang="en-US" dirty="0">
                <a:solidFill>
                  <a:srgbClr val="44546A"/>
                </a:solidFill>
                <a:cs typeface="Helvetica Neue"/>
              </a:rPr>
              <a:t> </a:t>
            </a:r>
          </a:p>
          <a:p>
            <a:r>
              <a:rPr lang="es-ES" sz="675" cap="all" dirty="0">
                <a:solidFill>
                  <a:srgbClr val="44546A"/>
                </a:solidFill>
                <a:cs typeface="Helvetica Neue"/>
              </a:rPr>
              <a:t>DESARROLLAR CAPACIDAD DE RESPUESTA ANTE EMERGENCIAS Y DESASTRES</a:t>
            </a:r>
            <a:endParaRPr lang="es-MX" sz="675" cap="all" dirty="0">
              <a:solidFill>
                <a:srgbClr val="44546A"/>
              </a:solidFill>
              <a:cs typeface="Helvetica Neue"/>
            </a:endParaRPr>
          </a:p>
        </p:txBody>
      </p:sp>
      <p:sp>
        <p:nvSpPr>
          <p:cNvPr id="179" name="Rectangle 2"/>
          <p:cNvSpPr/>
          <p:nvPr/>
        </p:nvSpPr>
        <p:spPr>
          <a:xfrm>
            <a:off x="4741401" y="1565598"/>
            <a:ext cx="945458" cy="8230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80" name="TextBox 7"/>
          <p:cNvSpPr txBox="1"/>
          <p:nvPr/>
        </p:nvSpPr>
        <p:spPr>
          <a:xfrm>
            <a:off x="4754710" y="1655063"/>
            <a:ext cx="936637" cy="1022225"/>
          </a:xfrm>
          <a:prstGeom prst="rect">
            <a:avLst/>
          </a:prstGeom>
          <a:noFill/>
        </p:spPr>
        <p:txBody>
          <a:bodyPr wrap="square" lIns="0" tIns="0" rIns="68565" bIns="0" rtlCol="0">
            <a:noAutofit/>
          </a:bodyPr>
          <a:lstStyle/>
          <a:p>
            <a:r>
              <a:rPr lang="en-US" b="1" dirty="0">
                <a:solidFill>
                  <a:srgbClr val="ED7D31"/>
                </a:solidFill>
                <a:cs typeface="Helvetica Neue"/>
              </a:rPr>
              <a:t>O.E.4</a:t>
            </a:r>
            <a:r>
              <a:rPr lang="en-US" dirty="0">
                <a:solidFill>
                  <a:srgbClr val="ED7D31"/>
                </a:solidFill>
                <a:cs typeface="Helvetica Neue"/>
              </a:rPr>
              <a:t> </a:t>
            </a:r>
          </a:p>
          <a:p>
            <a:r>
              <a:rPr lang="es-ES" sz="675" cap="all" dirty="0">
                <a:solidFill>
                  <a:srgbClr val="ED7D31"/>
                </a:solidFill>
                <a:cs typeface="Helvetica Neue"/>
              </a:rPr>
              <a:t>FORTALECER LA CAPACIDAD PARA LA RECUPERACIÓN FÍSICA, ECONÓMICA Y SOCIAL	</a:t>
            </a:r>
            <a:endParaRPr lang="es-MX" sz="675" cap="all" dirty="0">
              <a:solidFill>
                <a:srgbClr val="ED7D31"/>
              </a:solidFill>
              <a:cs typeface="Helvetica Neue"/>
            </a:endParaRPr>
          </a:p>
        </p:txBody>
      </p:sp>
      <p:sp>
        <p:nvSpPr>
          <p:cNvPr id="181" name="Rectangle 2"/>
          <p:cNvSpPr/>
          <p:nvPr/>
        </p:nvSpPr>
        <p:spPr>
          <a:xfrm>
            <a:off x="5766529" y="1565891"/>
            <a:ext cx="945458" cy="8230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82" name="TextBox 7"/>
          <p:cNvSpPr txBox="1"/>
          <p:nvPr/>
        </p:nvSpPr>
        <p:spPr>
          <a:xfrm>
            <a:off x="5779838" y="1655356"/>
            <a:ext cx="936637" cy="1022225"/>
          </a:xfrm>
          <a:prstGeom prst="rect">
            <a:avLst/>
          </a:prstGeom>
          <a:noFill/>
        </p:spPr>
        <p:txBody>
          <a:bodyPr wrap="square" lIns="0" tIns="0" rIns="68565" bIns="0" rtlCol="0">
            <a:noAutofit/>
          </a:bodyPr>
          <a:lstStyle/>
          <a:p>
            <a:r>
              <a:rPr lang="en-US" b="1" dirty="0">
                <a:solidFill>
                  <a:srgbClr val="A5A5A5"/>
                </a:solidFill>
                <a:cs typeface="Helvetica Neue"/>
              </a:rPr>
              <a:t>O.E.5 </a:t>
            </a:r>
          </a:p>
          <a:p>
            <a:r>
              <a:rPr lang="es-ES" sz="675" b="1" cap="all" dirty="0">
                <a:solidFill>
                  <a:srgbClr val="A5A5A5"/>
                </a:solidFill>
                <a:cs typeface="Helvetica Neue"/>
              </a:rPr>
              <a:t>FORTALECER LAS CAPACIDADES INSTITUCIONALES PARA EL DESARROLLO DE LA GESTIÓN DEL RIESGO DE DESASTRES</a:t>
            </a:r>
          </a:p>
          <a:p>
            <a:r>
              <a:rPr lang="es-ES" sz="675" cap="all" dirty="0">
                <a:solidFill>
                  <a:srgbClr val="ED7D31"/>
                </a:solidFill>
                <a:cs typeface="Helvetica Neue"/>
              </a:rPr>
              <a:t>	</a:t>
            </a:r>
            <a:endParaRPr lang="es-MX" sz="675" cap="all" dirty="0">
              <a:solidFill>
                <a:srgbClr val="ED7D31"/>
              </a:solidFill>
              <a:cs typeface="Helvetica Neue"/>
            </a:endParaRPr>
          </a:p>
        </p:txBody>
      </p:sp>
      <p:sp>
        <p:nvSpPr>
          <p:cNvPr id="183" name="Rectangle 2"/>
          <p:cNvSpPr/>
          <p:nvPr/>
        </p:nvSpPr>
        <p:spPr>
          <a:xfrm>
            <a:off x="6797015" y="1565598"/>
            <a:ext cx="1024489" cy="8673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84" name="TextBox 7"/>
          <p:cNvSpPr txBox="1"/>
          <p:nvPr/>
        </p:nvSpPr>
        <p:spPr>
          <a:xfrm>
            <a:off x="6810324" y="1657051"/>
            <a:ext cx="1011180" cy="1022225"/>
          </a:xfrm>
          <a:prstGeom prst="rect">
            <a:avLst/>
          </a:prstGeom>
          <a:noFill/>
        </p:spPr>
        <p:txBody>
          <a:bodyPr wrap="square" lIns="0" tIns="0" rIns="68565" bIns="0" rtlCol="0">
            <a:noAutofit/>
          </a:bodyPr>
          <a:lstStyle/>
          <a:p>
            <a:r>
              <a:rPr lang="en-US" b="1" dirty="0">
                <a:solidFill>
                  <a:srgbClr val="70AD47"/>
                </a:solidFill>
                <a:cs typeface="Helvetica Neue"/>
              </a:rPr>
              <a:t>O.E.6</a:t>
            </a:r>
          </a:p>
          <a:p>
            <a:r>
              <a:rPr lang="es-ES" sz="675" b="1" cap="all" dirty="0">
                <a:solidFill>
                  <a:srgbClr val="70AD47"/>
                </a:solidFill>
                <a:cs typeface="Helvetica Neue"/>
              </a:rPr>
              <a:t>FORTALECER LA PARTICIPACIÓN DE LA POBLACIÓN Y SOCIEDAD RGANIZADA PARA EL  DESARROLLO DE UNA CULTURA DE PREVENCIÓN</a:t>
            </a:r>
          </a:p>
          <a:p>
            <a:r>
              <a:rPr lang="es-ES" sz="675" cap="all" dirty="0">
                <a:solidFill>
                  <a:srgbClr val="ED7D31"/>
                </a:solidFill>
                <a:cs typeface="Helvetica Neue"/>
              </a:rPr>
              <a:t>	</a:t>
            </a:r>
            <a:endParaRPr lang="es-MX" sz="675" cap="all" dirty="0">
              <a:solidFill>
                <a:srgbClr val="ED7D31"/>
              </a:solidFill>
              <a:cs typeface="Helvetica Neue"/>
            </a:endParaRPr>
          </a:p>
        </p:txBody>
      </p:sp>
      <p:sp>
        <p:nvSpPr>
          <p:cNvPr id="185" name="Rectangle 2"/>
          <p:cNvSpPr/>
          <p:nvPr/>
        </p:nvSpPr>
        <p:spPr>
          <a:xfrm>
            <a:off x="7924952" y="1570525"/>
            <a:ext cx="1113487" cy="86525"/>
          </a:xfrm>
          <a:prstGeom prst="rect">
            <a:avLst/>
          </a:prstGeom>
          <a:solidFill>
            <a:srgbClr val="1F7B9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86" name="TextBox 7"/>
          <p:cNvSpPr txBox="1"/>
          <p:nvPr/>
        </p:nvSpPr>
        <p:spPr>
          <a:xfrm>
            <a:off x="7907152" y="1661979"/>
            <a:ext cx="1198442" cy="1022225"/>
          </a:xfrm>
          <a:prstGeom prst="rect">
            <a:avLst/>
          </a:prstGeom>
          <a:noFill/>
        </p:spPr>
        <p:txBody>
          <a:bodyPr wrap="square" lIns="0" tIns="0" rIns="68565" bIns="0" rtlCol="0">
            <a:noAutofit/>
          </a:bodyPr>
          <a:lstStyle/>
          <a:p>
            <a:r>
              <a:rPr lang="es-PE" b="1" dirty="0">
                <a:solidFill>
                  <a:srgbClr val="1F7B91"/>
                </a:solidFill>
                <a:cs typeface="Helvetica Neue"/>
              </a:rPr>
              <a:t>PROMEDIO</a:t>
            </a:r>
            <a:endParaRPr lang="en-US" b="1" dirty="0">
              <a:solidFill>
                <a:srgbClr val="1F7B91"/>
              </a:solidFill>
              <a:cs typeface="Helvetica Neue"/>
            </a:endParaRPr>
          </a:p>
          <a:p>
            <a:r>
              <a:rPr lang="es-ES" sz="675" cap="all" dirty="0">
                <a:solidFill>
                  <a:srgbClr val="ED7D31"/>
                </a:solidFill>
                <a:cs typeface="Helvetica Neue"/>
              </a:rPr>
              <a:t>	</a:t>
            </a:r>
            <a:endParaRPr lang="es-MX" sz="675" cap="all" dirty="0">
              <a:solidFill>
                <a:srgbClr val="ED7D31"/>
              </a:solidFill>
              <a:cs typeface="Helvetica Neue"/>
            </a:endParaRPr>
          </a:p>
        </p:txBody>
      </p:sp>
      <p:sp>
        <p:nvSpPr>
          <p:cNvPr id="102" name="Cubo 101"/>
          <p:cNvSpPr/>
          <p:nvPr/>
        </p:nvSpPr>
        <p:spPr>
          <a:xfrm>
            <a:off x="4623719" y="1127525"/>
            <a:ext cx="468061" cy="362028"/>
          </a:xfrm>
          <a:prstGeom prst="cub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25" b="1" dirty="0">
                <a:solidFill>
                  <a:prstClr val="black">
                    <a:lumMod val="95000"/>
                    <a:lumOff val="5000"/>
                  </a:prstClr>
                </a:solidFill>
                <a:latin typeface="Arial Narrow" panose="020B0606020202030204" pitchFamily="34" charset="0"/>
              </a:rPr>
              <a:t>13 %</a:t>
            </a:r>
          </a:p>
        </p:txBody>
      </p:sp>
      <p:sp>
        <p:nvSpPr>
          <p:cNvPr id="111" name="TextBox 6"/>
          <p:cNvSpPr txBox="1"/>
          <p:nvPr/>
        </p:nvSpPr>
        <p:spPr>
          <a:xfrm>
            <a:off x="2863113" y="2664810"/>
            <a:ext cx="616069" cy="182179"/>
          </a:xfrm>
          <a:prstGeom prst="rect">
            <a:avLst/>
          </a:prstGeom>
          <a:noFill/>
        </p:spPr>
        <p:txBody>
          <a:bodyPr wrap="square" lIns="0" tIns="0" rIns="68565" bIns="0" rtlCol="0">
            <a:noAutofit/>
          </a:bodyPr>
          <a:lstStyle/>
          <a:p>
            <a:r>
              <a:rPr lang="es-MX" sz="900" cap="all" dirty="0">
                <a:solidFill>
                  <a:srgbClr val="4472C4"/>
                </a:solidFill>
                <a:cs typeface="Helvetica Neue"/>
              </a:rPr>
              <a:t>PROMEDIO</a:t>
            </a:r>
            <a:endParaRPr lang="es-MX" sz="1013" cap="all" dirty="0">
              <a:solidFill>
                <a:srgbClr val="4472C4"/>
              </a:solidFill>
              <a:cs typeface="Helvetica Neue"/>
            </a:endParaRPr>
          </a:p>
        </p:txBody>
      </p:sp>
      <p:sp>
        <p:nvSpPr>
          <p:cNvPr id="112" name="TextBox 6"/>
          <p:cNvSpPr txBox="1"/>
          <p:nvPr/>
        </p:nvSpPr>
        <p:spPr>
          <a:xfrm>
            <a:off x="3833350" y="2665041"/>
            <a:ext cx="616069" cy="182179"/>
          </a:xfrm>
          <a:prstGeom prst="rect">
            <a:avLst/>
          </a:prstGeom>
          <a:noFill/>
        </p:spPr>
        <p:txBody>
          <a:bodyPr wrap="square" lIns="0" tIns="0" rIns="68565" bIns="0" rtlCol="0">
            <a:noAutofit/>
          </a:bodyPr>
          <a:lstStyle/>
          <a:p>
            <a:r>
              <a:rPr lang="es-MX" sz="900" cap="all" dirty="0">
                <a:solidFill>
                  <a:srgbClr val="4472C4"/>
                </a:solidFill>
                <a:cs typeface="Helvetica Neue"/>
              </a:rPr>
              <a:t>PROMEDIO</a:t>
            </a:r>
            <a:endParaRPr lang="es-MX" sz="1013" cap="all" dirty="0">
              <a:solidFill>
                <a:srgbClr val="4472C4"/>
              </a:solidFill>
              <a:cs typeface="Helvetica Neue"/>
            </a:endParaRPr>
          </a:p>
        </p:txBody>
      </p:sp>
      <p:sp>
        <p:nvSpPr>
          <p:cNvPr id="113" name="TextBox 6"/>
          <p:cNvSpPr txBox="1"/>
          <p:nvPr/>
        </p:nvSpPr>
        <p:spPr>
          <a:xfrm>
            <a:off x="4838166" y="2661974"/>
            <a:ext cx="616069" cy="182179"/>
          </a:xfrm>
          <a:prstGeom prst="rect">
            <a:avLst/>
          </a:prstGeom>
          <a:noFill/>
        </p:spPr>
        <p:txBody>
          <a:bodyPr wrap="square" lIns="0" tIns="0" rIns="68565" bIns="0" rtlCol="0">
            <a:noAutofit/>
          </a:bodyPr>
          <a:lstStyle/>
          <a:p>
            <a:r>
              <a:rPr lang="es-MX" sz="900" cap="all" dirty="0">
                <a:solidFill>
                  <a:srgbClr val="4472C4"/>
                </a:solidFill>
                <a:cs typeface="Helvetica Neue"/>
              </a:rPr>
              <a:t>PROMEDIO</a:t>
            </a:r>
            <a:endParaRPr lang="es-MX" sz="1013" cap="all" dirty="0">
              <a:solidFill>
                <a:srgbClr val="4472C4"/>
              </a:solidFill>
              <a:cs typeface="Helvetica Neue"/>
            </a:endParaRPr>
          </a:p>
        </p:txBody>
      </p:sp>
      <p:sp>
        <p:nvSpPr>
          <p:cNvPr id="117" name="TextBox 6"/>
          <p:cNvSpPr txBox="1"/>
          <p:nvPr/>
        </p:nvSpPr>
        <p:spPr>
          <a:xfrm>
            <a:off x="5801143" y="2661485"/>
            <a:ext cx="616069" cy="182179"/>
          </a:xfrm>
          <a:prstGeom prst="rect">
            <a:avLst/>
          </a:prstGeom>
          <a:noFill/>
        </p:spPr>
        <p:txBody>
          <a:bodyPr wrap="square" lIns="0" tIns="0" rIns="68565" bIns="0" rtlCol="0">
            <a:noAutofit/>
          </a:bodyPr>
          <a:lstStyle/>
          <a:p>
            <a:r>
              <a:rPr lang="es-MX" sz="900" cap="all" dirty="0">
                <a:solidFill>
                  <a:srgbClr val="4472C4"/>
                </a:solidFill>
                <a:cs typeface="Helvetica Neue"/>
              </a:rPr>
              <a:t>PROMEDIO</a:t>
            </a:r>
            <a:endParaRPr lang="es-MX" sz="1013" cap="all" dirty="0">
              <a:solidFill>
                <a:srgbClr val="4472C4"/>
              </a:solidFill>
              <a:cs typeface="Helvetica Neue"/>
            </a:endParaRPr>
          </a:p>
        </p:txBody>
      </p:sp>
      <p:sp>
        <p:nvSpPr>
          <p:cNvPr id="118" name="TextBox 6"/>
          <p:cNvSpPr txBox="1"/>
          <p:nvPr/>
        </p:nvSpPr>
        <p:spPr>
          <a:xfrm>
            <a:off x="6969209" y="2661716"/>
            <a:ext cx="616069" cy="182179"/>
          </a:xfrm>
          <a:prstGeom prst="rect">
            <a:avLst/>
          </a:prstGeom>
          <a:noFill/>
        </p:spPr>
        <p:txBody>
          <a:bodyPr wrap="square" lIns="0" tIns="0" rIns="68565" bIns="0" rtlCol="0">
            <a:noAutofit/>
          </a:bodyPr>
          <a:lstStyle/>
          <a:p>
            <a:r>
              <a:rPr lang="es-MX" sz="900" cap="all" dirty="0">
                <a:solidFill>
                  <a:srgbClr val="4472C4"/>
                </a:solidFill>
                <a:cs typeface="Helvetica Neue"/>
              </a:rPr>
              <a:t>PROMEDIO</a:t>
            </a:r>
            <a:endParaRPr lang="es-MX" sz="1013" cap="all" dirty="0">
              <a:solidFill>
                <a:srgbClr val="4472C4"/>
              </a:solidFill>
              <a:cs typeface="Helvetica Neue"/>
            </a:endParaRPr>
          </a:p>
        </p:txBody>
      </p:sp>
      <p:sp>
        <p:nvSpPr>
          <p:cNvPr id="119" name="TextBox 6"/>
          <p:cNvSpPr txBox="1"/>
          <p:nvPr/>
        </p:nvSpPr>
        <p:spPr>
          <a:xfrm>
            <a:off x="8142177" y="2658648"/>
            <a:ext cx="616069" cy="182179"/>
          </a:xfrm>
          <a:prstGeom prst="rect">
            <a:avLst/>
          </a:prstGeom>
          <a:noFill/>
        </p:spPr>
        <p:txBody>
          <a:bodyPr wrap="square" lIns="0" tIns="0" rIns="68565" bIns="0" rtlCol="0">
            <a:noAutofit/>
          </a:bodyPr>
          <a:lstStyle/>
          <a:p>
            <a:r>
              <a:rPr lang="es-MX" sz="900" cap="all" dirty="0">
                <a:solidFill>
                  <a:srgbClr val="4472C4"/>
                </a:solidFill>
                <a:cs typeface="Helvetica Neue"/>
              </a:rPr>
              <a:t>PROMEDIO</a:t>
            </a:r>
            <a:endParaRPr lang="es-MX" sz="1013" cap="all" dirty="0">
              <a:solidFill>
                <a:srgbClr val="4472C4"/>
              </a:solidFill>
              <a:cs typeface="Helvetica Neue"/>
            </a:endParaRPr>
          </a:p>
        </p:txBody>
      </p:sp>
      <p:pic>
        <p:nvPicPr>
          <p:cNvPr id="120" name="Imagen 119"/>
          <p:cNvPicPr>
            <a:picLocks noChangeAspect="1"/>
          </p:cNvPicPr>
          <p:nvPr/>
        </p:nvPicPr>
        <p:blipFill>
          <a:blip r:embed="rId2"/>
          <a:stretch>
            <a:fillRect/>
          </a:stretch>
        </p:blipFill>
        <p:spPr>
          <a:xfrm>
            <a:off x="5955086" y="403691"/>
            <a:ext cx="2897756" cy="963632"/>
          </a:xfrm>
          <a:prstGeom prst="rect">
            <a:avLst/>
          </a:prstGeom>
        </p:spPr>
      </p:pic>
      <p:pic>
        <p:nvPicPr>
          <p:cNvPr id="3" name="Imagen 2"/>
          <p:cNvPicPr>
            <a:picLocks noChangeAspect="1"/>
          </p:cNvPicPr>
          <p:nvPr/>
        </p:nvPicPr>
        <p:blipFill>
          <a:blip r:embed="rId3"/>
          <a:stretch>
            <a:fillRect/>
          </a:stretch>
        </p:blipFill>
        <p:spPr>
          <a:xfrm>
            <a:off x="41868" y="2908789"/>
            <a:ext cx="8859376" cy="2970750"/>
          </a:xfrm>
          <a:prstGeom prst="rect">
            <a:avLst/>
          </a:prstGeom>
        </p:spPr>
      </p:pic>
    </p:spTree>
    <p:extLst>
      <p:ext uri="{BB962C8B-B14F-4D97-AF65-F5344CB8AC3E}">
        <p14:creationId xmlns:p14="http://schemas.microsoft.com/office/powerpoint/2010/main" val="20089109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 xmlns:a16="http://schemas.microsoft.com/office/drawing/2014/main" id="{CEEA814B-62A0-4B17-9257-5656847037C0}"/>
              </a:ext>
            </a:extLst>
          </p:cNvPr>
          <p:cNvPicPr>
            <a:picLocks noChangeAspect="1"/>
          </p:cNvPicPr>
          <p:nvPr/>
        </p:nvPicPr>
        <p:blipFill rotWithShape="1">
          <a:blip r:embed="rId2">
            <a:extLst>
              <a:ext uri="{28A0092B-C50C-407E-A947-70E740481C1C}">
                <a14:useLocalDpi xmlns:a14="http://schemas.microsoft.com/office/drawing/2010/main" val="0"/>
              </a:ext>
            </a:extLst>
          </a:blip>
          <a:srcRect t="15890"/>
          <a:stretch/>
        </p:blipFill>
        <p:spPr>
          <a:xfrm>
            <a:off x="0" y="548680"/>
            <a:ext cx="9144000" cy="5760640"/>
          </a:xfrm>
          <a:prstGeom prst="rect">
            <a:avLst/>
          </a:prstGeom>
          <a:solidFill>
            <a:schemeClr val="bg1">
              <a:lumMod val="95000"/>
            </a:schemeClr>
          </a:solidFill>
        </p:spPr>
      </p:pic>
      <p:sp>
        <p:nvSpPr>
          <p:cNvPr id="15" name="Rectángulo 14">
            <a:extLst>
              <a:ext uri="{FF2B5EF4-FFF2-40B4-BE49-F238E27FC236}">
                <a16:creationId xmlns="" xmlns:a16="http://schemas.microsoft.com/office/drawing/2014/main" id="{310F3663-46B5-4BEA-81B1-2D732328DDA7}"/>
              </a:ext>
            </a:extLst>
          </p:cNvPr>
          <p:cNvSpPr/>
          <p:nvPr/>
        </p:nvSpPr>
        <p:spPr>
          <a:xfrm>
            <a:off x="-11430" y="548680"/>
            <a:ext cx="9144000" cy="576064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 xmlns:a16="http://schemas.microsoft.com/office/drawing/2014/main" id="{A67A1097-B5FC-46AB-A4C8-7462CF09CD10}"/>
              </a:ext>
            </a:extLst>
          </p:cNvPr>
          <p:cNvSpPr/>
          <p:nvPr/>
        </p:nvSpPr>
        <p:spPr>
          <a:xfrm>
            <a:off x="5557988" y="3043989"/>
            <a:ext cx="3597442" cy="770021"/>
          </a:xfrm>
          <a:prstGeom prst="rect">
            <a:avLst/>
          </a:prstGeom>
          <a:gradFill flip="none" rotWithShape="1">
            <a:gsLst>
              <a:gs pos="10000">
                <a:schemeClr val="accent1">
                  <a:lumMod val="5000"/>
                  <a:lumOff val="95000"/>
                  <a:alpha val="0"/>
                </a:schemeClr>
              </a:gs>
              <a:gs pos="100000">
                <a:schemeClr val="bg1"/>
              </a:gs>
              <a:gs pos="100000">
                <a:schemeClr val="accent1">
                  <a:lumMod val="45000"/>
                  <a:lumOff val="55000"/>
                </a:schemeClr>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Rectángulo 16">
            <a:extLst>
              <a:ext uri="{FF2B5EF4-FFF2-40B4-BE49-F238E27FC236}">
                <a16:creationId xmlns="" xmlns:a16="http://schemas.microsoft.com/office/drawing/2014/main" id="{17984887-B035-46CF-9497-D1222055B428}"/>
              </a:ext>
            </a:extLst>
          </p:cNvPr>
          <p:cNvSpPr/>
          <p:nvPr/>
        </p:nvSpPr>
        <p:spPr>
          <a:xfrm>
            <a:off x="7020272" y="3228945"/>
            <a:ext cx="1982866" cy="400110"/>
          </a:xfrm>
          <a:prstGeom prst="rect">
            <a:avLst/>
          </a:prstGeom>
        </p:spPr>
        <p:txBody>
          <a:bodyPr wrap="square">
            <a:spAutoFit/>
          </a:bodyPr>
          <a:lstStyle/>
          <a:p>
            <a:pPr algn="ctr"/>
            <a:r>
              <a:rPr lang="es-PE" sz="2000" b="1" kern="1800" dirty="0">
                <a:solidFill>
                  <a:srgbClr val="1F7B91"/>
                </a:solidFill>
                <a:latin typeface="Arial" panose="020B0604020202020204" pitchFamily="34" charset="0"/>
                <a:ea typeface="Calibri" panose="020F0502020204030204" pitchFamily="34" charset="0"/>
                <a:cs typeface="Arial" panose="020B0604020202020204" pitchFamily="34" charset="0"/>
              </a:rPr>
              <a:t>GRACIAS</a:t>
            </a:r>
          </a:p>
        </p:txBody>
      </p:sp>
    </p:spTree>
    <p:extLst>
      <p:ext uri="{BB962C8B-B14F-4D97-AF65-F5344CB8AC3E}">
        <p14:creationId xmlns:p14="http://schemas.microsoft.com/office/powerpoint/2010/main" val="2206493401"/>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30460" y="1275628"/>
            <a:ext cx="8779726" cy="3308598"/>
          </a:xfrm>
          <a:prstGeom prst="rect">
            <a:avLst/>
          </a:prstGeom>
          <a:solidFill>
            <a:schemeClr val="bg2"/>
          </a:solidFill>
        </p:spPr>
        <p:txBody>
          <a:bodyPr wrap="square">
            <a:spAutoFit/>
          </a:bodyPr>
          <a:lstStyle/>
          <a:p>
            <a:pPr algn="ctr"/>
            <a:r>
              <a:rPr lang="es-PE" sz="1100" b="1" dirty="0">
                <a:solidFill>
                  <a:srgbClr val="000000"/>
                </a:solidFill>
                <a:latin typeface="Arial" panose="020B0604020202020204" pitchFamily="34" charset="0"/>
              </a:rPr>
              <a:t>Objetivo Estratégico </a:t>
            </a:r>
            <a:r>
              <a:rPr lang="es-PE" sz="1100" b="1" dirty="0" smtClean="0">
                <a:solidFill>
                  <a:srgbClr val="000000"/>
                </a:solidFill>
                <a:latin typeface="Arial" panose="020B0604020202020204" pitchFamily="34" charset="0"/>
              </a:rPr>
              <a:t>3: Desarrollar </a:t>
            </a:r>
            <a:r>
              <a:rPr lang="es-PE" sz="1100" b="1" dirty="0">
                <a:solidFill>
                  <a:srgbClr val="000000"/>
                </a:solidFill>
                <a:latin typeface="Arial" panose="020B0604020202020204" pitchFamily="34" charset="0"/>
              </a:rPr>
              <a:t>capacidad de respuesta ante emergencias y desastres</a:t>
            </a:r>
            <a:r>
              <a:rPr lang="es-PE" sz="1100" b="1" dirty="0" smtClean="0">
                <a:solidFill>
                  <a:srgbClr val="000000"/>
                </a:solidFill>
                <a:latin typeface="Arial" panose="020B0604020202020204" pitchFamily="34" charset="0"/>
              </a:rPr>
              <a:t>.</a:t>
            </a:r>
          </a:p>
          <a:p>
            <a:pPr algn="just"/>
            <a:endParaRPr lang="es-PE" sz="1100" b="1" dirty="0" smtClean="0">
              <a:solidFill>
                <a:srgbClr val="000000"/>
              </a:solidFill>
              <a:latin typeface="Arial" panose="020B0604020202020204" pitchFamily="34" charset="0"/>
            </a:endParaRPr>
          </a:p>
          <a:p>
            <a:pPr algn="just"/>
            <a:r>
              <a:rPr lang="es-PE" sz="1100" b="1" dirty="0" smtClean="0">
                <a:solidFill>
                  <a:srgbClr val="000000"/>
                </a:solidFill>
                <a:latin typeface="Arial" panose="020B0604020202020204" pitchFamily="34" charset="0"/>
              </a:rPr>
              <a:t>Objetivo </a:t>
            </a:r>
            <a:r>
              <a:rPr lang="es-PE" sz="1100" b="1" dirty="0">
                <a:solidFill>
                  <a:srgbClr val="000000"/>
                </a:solidFill>
                <a:latin typeface="Arial" panose="020B0604020202020204" pitchFamily="34" charset="0"/>
              </a:rPr>
              <a:t>Especifico 3.1 Desarrollar capacidad de respuesta </a:t>
            </a:r>
            <a:r>
              <a:rPr lang="es-PE" sz="1100" b="1" dirty="0" smtClean="0">
                <a:solidFill>
                  <a:srgbClr val="000000"/>
                </a:solidFill>
                <a:latin typeface="Arial" panose="020B0604020202020204" pitchFamily="34" charset="0"/>
              </a:rPr>
              <a:t>inmediata. </a:t>
            </a:r>
            <a:endParaRPr lang="es-PE" sz="1100" b="1" dirty="0">
              <a:solidFill>
                <a:srgbClr val="000000"/>
              </a:solidFill>
              <a:latin typeface="Arial" panose="020B0604020202020204" pitchFamily="34" charset="0"/>
            </a:endParaRPr>
          </a:p>
          <a:p>
            <a:pPr algn="just"/>
            <a:r>
              <a:rPr lang="es-PE" sz="1100" dirty="0" smtClean="0">
                <a:solidFill>
                  <a:srgbClr val="000000"/>
                </a:solidFill>
                <a:latin typeface="Arial" panose="020B0604020202020204" pitchFamily="34" charset="0"/>
              </a:rPr>
              <a:t>Se </a:t>
            </a:r>
            <a:r>
              <a:rPr lang="es-PE" sz="1100" dirty="0">
                <a:solidFill>
                  <a:srgbClr val="000000"/>
                </a:solidFill>
                <a:latin typeface="Arial" panose="020B0604020202020204" pitchFamily="34" charset="0"/>
              </a:rPr>
              <a:t>han aprobado 407 instrumentos técnicos de respuesta frente a emergencias y </a:t>
            </a:r>
            <a:r>
              <a:rPr lang="es-PE" sz="1100" dirty="0" smtClean="0">
                <a:solidFill>
                  <a:srgbClr val="000000"/>
                </a:solidFill>
                <a:latin typeface="Arial" panose="020B0604020202020204" pitchFamily="34" charset="0"/>
              </a:rPr>
              <a:t>desastres: 155 mapas </a:t>
            </a:r>
            <a:r>
              <a:rPr lang="es-PE" sz="1100" dirty="0">
                <a:solidFill>
                  <a:srgbClr val="000000"/>
                </a:solidFill>
                <a:latin typeface="Arial" panose="020B0604020202020204" pitchFamily="34" charset="0"/>
              </a:rPr>
              <a:t>de riesgo, 113 </a:t>
            </a:r>
            <a:r>
              <a:rPr lang="es-PE" sz="1100" dirty="0" smtClean="0">
                <a:solidFill>
                  <a:srgbClr val="000000"/>
                </a:solidFill>
                <a:latin typeface="Arial" panose="020B0604020202020204" pitchFamily="34" charset="0"/>
              </a:rPr>
              <a:t>rutas </a:t>
            </a:r>
            <a:r>
              <a:rPr lang="es-PE" sz="1100" dirty="0">
                <a:solidFill>
                  <a:srgbClr val="000000"/>
                </a:solidFill>
                <a:latin typeface="Arial" panose="020B0604020202020204" pitchFamily="34" charset="0"/>
              </a:rPr>
              <a:t>de evacuación y zonas </a:t>
            </a:r>
            <a:r>
              <a:rPr lang="es-PE" sz="1100" dirty="0" smtClean="0">
                <a:solidFill>
                  <a:srgbClr val="000000"/>
                </a:solidFill>
                <a:latin typeface="Arial" panose="020B0604020202020204" pitchFamily="34" charset="0"/>
              </a:rPr>
              <a:t>seguras, </a:t>
            </a:r>
            <a:r>
              <a:rPr lang="es-PE" sz="1100" dirty="0">
                <a:solidFill>
                  <a:srgbClr val="000000"/>
                </a:solidFill>
                <a:latin typeface="Arial" panose="020B0604020202020204" pitchFamily="34" charset="0"/>
              </a:rPr>
              <a:t>y 53 </a:t>
            </a:r>
            <a:r>
              <a:rPr lang="es-PE" sz="1100" dirty="0" smtClean="0">
                <a:solidFill>
                  <a:srgbClr val="000000"/>
                </a:solidFill>
                <a:latin typeface="Arial" panose="020B0604020202020204" pitchFamily="34" charset="0"/>
              </a:rPr>
              <a:t>en </a:t>
            </a:r>
            <a:r>
              <a:rPr lang="es-PE" sz="1100" dirty="0">
                <a:solidFill>
                  <a:srgbClr val="000000"/>
                </a:solidFill>
                <a:latin typeface="Arial" panose="020B0604020202020204" pitchFamily="34" charset="0"/>
              </a:rPr>
              <a:t>procedimientos de actuación ante </a:t>
            </a:r>
            <a:r>
              <a:rPr lang="es-PE" sz="1100" dirty="0" smtClean="0">
                <a:solidFill>
                  <a:srgbClr val="000000"/>
                </a:solidFill>
                <a:latin typeface="Arial" panose="020B0604020202020204" pitchFamily="34" charset="0"/>
              </a:rPr>
              <a:t>emergencias. </a:t>
            </a:r>
            <a:r>
              <a:rPr lang="es-PE" sz="1100" dirty="0">
                <a:solidFill>
                  <a:srgbClr val="000000"/>
                </a:solidFill>
                <a:latin typeface="Arial" panose="020B0604020202020204" pitchFamily="34" charset="0"/>
              </a:rPr>
              <a:t>	</a:t>
            </a:r>
            <a:endParaRPr lang="es-PE" sz="1100" dirty="0" smtClean="0">
              <a:solidFill>
                <a:srgbClr val="000000"/>
              </a:solidFill>
              <a:latin typeface="Arial" panose="020B0604020202020204" pitchFamily="34" charset="0"/>
            </a:endParaRPr>
          </a:p>
          <a:p>
            <a:pPr algn="just"/>
            <a:r>
              <a:rPr lang="es-PE" sz="1100" dirty="0" smtClean="0">
                <a:solidFill>
                  <a:srgbClr val="000000"/>
                </a:solidFill>
                <a:latin typeface="Arial" panose="020B0604020202020204" pitchFamily="34" charset="0"/>
              </a:rPr>
              <a:t>111 entidades </a:t>
            </a:r>
            <a:r>
              <a:rPr lang="es-PE" sz="1100" dirty="0">
                <a:solidFill>
                  <a:srgbClr val="000000"/>
                </a:solidFill>
                <a:latin typeface="Arial" panose="020B0604020202020204" pitchFamily="34" charset="0"/>
              </a:rPr>
              <a:t>(5.4%)</a:t>
            </a:r>
            <a:r>
              <a:rPr lang="es-PE" sz="1100" dirty="0" smtClean="0">
                <a:solidFill>
                  <a:srgbClr val="000000"/>
                </a:solidFill>
                <a:latin typeface="Arial" panose="020B0604020202020204" pitchFamily="34" charset="0"/>
              </a:rPr>
              <a:t>, indican haber realizado </a:t>
            </a:r>
            <a:r>
              <a:rPr lang="es-PE" sz="1100" dirty="0">
                <a:solidFill>
                  <a:srgbClr val="000000"/>
                </a:solidFill>
                <a:latin typeface="Arial" panose="020B0604020202020204" pitchFamily="34" charset="0"/>
              </a:rPr>
              <a:t>acciones de preparación </a:t>
            </a:r>
            <a:r>
              <a:rPr lang="es-PE" sz="1100" dirty="0" smtClean="0">
                <a:solidFill>
                  <a:srgbClr val="000000"/>
                </a:solidFill>
                <a:latin typeface="Arial" panose="020B0604020202020204" pitchFamily="34" charset="0"/>
              </a:rPr>
              <a:t>ante </a:t>
            </a:r>
            <a:r>
              <a:rPr lang="es-PE" sz="1100" dirty="0">
                <a:solidFill>
                  <a:srgbClr val="000000"/>
                </a:solidFill>
                <a:latin typeface="Arial" panose="020B0604020202020204" pitchFamily="34" charset="0"/>
              </a:rPr>
              <a:t>situaciones de emergencia. </a:t>
            </a:r>
            <a:r>
              <a:rPr lang="es-PE" sz="1100" dirty="0" smtClean="0">
                <a:solidFill>
                  <a:srgbClr val="000000"/>
                </a:solidFill>
                <a:latin typeface="Arial" panose="020B0604020202020204" pitchFamily="34" charset="0"/>
              </a:rPr>
              <a:t>216 </a:t>
            </a:r>
            <a:r>
              <a:rPr lang="es-PE" sz="1100" dirty="0">
                <a:solidFill>
                  <a:srgbClr val="000000"/>
                </a:solidFill>
                <a:latin typeface="Arial" panose="020B0604020202020204" pitchFamily="34" charset="0"/>
              </a:rPr>
              <a:t>entidades, indican haber realizado </a:t>
            </a:r>
            <a:r>
              <a:rPr lang="es-PE" sz="1100" dirty="0" smtClean="0">
                <a:solidFill>
                  <a:srgbClr val="000000"/>
                </a:solidFill>
                <a:latin typeface="Arial" panose="020B0604020202020204" pitchFamily="34" charset="0"/>
              </a:rPr>
              <a:t>capacitación </a:t>
            </a:r>
            <a:r>
              <a:rPr lang="es-PE" sz="1100" dirty="0">
                <a:solidFill>
                  <a:srgbClr val="000000"/>
                </a:solidFill>
                <a:latin typeface="Arial" panose="020B0604020202020204" pitchFamily="34" charset="0"/>
              </a:rPr>
              <a:t>y sensibilización a la población identificada en zonas de alto riesgo y muy </a:t>
            </a:r>
            <a:r>
              <a:rPr lang="es-PE" sz="1100" dirty="0" smtClean="0">
                <a:solidFill>
                  <a:srgbClr val="000000"/>
                </a:solidFill>
                <a:latin typeface="Arial" panose="020B0604020202020204" pitchFamily="34" charset="0"/>
              </a:rPr>
              <a:t>alto </a:t>
            </a:r>
            <a:r>
              <a:rPr lang="es-PE" sz="1100" dirty="0">
                <a:solidFill>
                  <a:srgbClr val="000000"/>
                </a:solidFill>
                <a:latin typeface="Arial" panose="020B0604020202020204" pitchFamily="34" charset="0"/>
              </a:rPr>
              <a:t>riesgo. </a:t>
            </a:r>
            <a:r>
              <a:rPr lang="es-PE" sz="1100" dirty="0" smtClean="0">
                <a:solidFill>
                  <a:srgbClr val="000000"/>
                </a:solidFill>
                <a:latin typeface="Arial" panose="020B0604020202020204" pitchFamily="34" charset="0"/>
              </a:rPr>
              <a:t>Simulacros realizados: en Sismos 99 </a:t>
            </a:r>
            <a:r>
              <a:rPr lang="es-PE" sz="1100" dirty="0">
                <a:solidFill>
                  <a:srgbClr val="000000"/>
                </a:solidFill>
                <a:latin typeface="Arial" panose="020B0604020202020204" pitchFamily="34" charset="0"/>
              </a:rPr>
              <a:t>entidades, 14 </a:t>
            </a:r>
            <a:r>
              <a:rPr lang="es-PE" sz="1100" dirty="0" smtClean="0">
                <a:solidFill>
                  <a:srgbClr val="000000"/>
                </a:solidFill>
                <a:latin typeface="Arial" panose="020B0604020202020204" pitchFamily="34" charset="0"/>
              </a:rPr>
              <a:t>en </a:t>
            </a:r>
            <a:r>
              <a:rPr lang="es-PE" sz="1100" dirty="0">
                <a:solidFill>
                  <a:srgbClr val="000000"/>
                </a:solidFill>
                <a:latin typeface="Arial" panose="020B0604020202020204" pitchFamily="34" charset="0"/>
              </a:rPr>
              <a:t>movimientos de masas y </a:t>
            </a:r>
            <a:r>
              <a:rPr lang="es-PE" sz="1100" dirty="0" smtClean="0">
                <a:solidFill>
                  <a:srgbClr val="000000"/>
                </a:solidFill>
                <a:latin typeface="Arial" panose="020B0604020202020204" pitchFamily="34" charset="0"/>
              </a:rPr>
              <a:t>uno en vulcanismos. </a:t>
            </a:r>
            <a:r>
              <a:rPr lang="es-PE" sz="1100" dirty="0">
                <a:solidFill>
                  <a:srgbClr val="000000"/>
                </a:solidFill>
                <a:latin typeface="Arial" panose="020B0604020202020204" pitchFamily="34" charset="0"/>
              </a:rPr>
              <a:t>	</a:t>
            </a:r>
          </a:p>
          <a:p>
            <a:pPr algn="just"/>
            <a:r>
              <a:rPr lang="es-PE" sz="1100" dirty="0" smtClean="0">
                <a:solidFill>
                  <a:srgbClr val="000000"/>
                </a:solidFill>
                <a:latin typeface="Arial" panose="020B0604020202020204" pitchFamily="34" charset="0"/>
              </a:rPr>
              <a:t>93 entidades tienen SAT con </a:t>
            </a:r>
            <a:r>
              <a:rPr lang="es-PE" sz="1100" dirty="0">
                <a:solidFill>
                  <a:srgbClr val="000000"/>
                </a:solidFill>
                <a:latin typeface="Arial" panose="020B0604020202020204" pitchFamily="34" charset="0"/>
              </a:rPr>
              <a:t>equipos tecnológicos y 58 con equipamiento </a:t>
            </a:r>
            <a:r>
              <a:rPr lang="es-PE" sz="1100" dirty="0" smtClean="0">
                <a:solidFill>
                  <a:srgbClr val="000000"/>
                </a:solidFill>
                <a:latin typeface="Arial" panose="020B0604020202020204" pitchFamily="34" charset="0"/>
              </a:rPr>
              <a:t>comunitario (14 tsunamis</a:t>
            </a:r>
            <a:r>
              <a:rPr lang="es-PE" sz="1100" dirty="0">
                <a:solidFill>
                  <a:srgbClr val="000000"/>
                </a:solidFill>
                <a:latin typeface="Arial" panose="020B0604020202020204" pitchFamily="34" charset="0"/>
              </a:rPr>
              <a:t>, 12 </a:t>
            </a:r>
            <a:r>
              <a:rPr lang="es-PE" sz="1100" dirty="0" smtClean="0">
                <a:solidFill>
                  <a:srgbClr val="000000"/>
                </a:solidFill>
                <a:latin typeface="Arial" panose="020B0604020202020204" pitchFamily="34" charset="0"/>
              </a:rPr>
              <a:t>movimiento </a:t>
            </a:r>
            <a:r>
              <a:rPr lang="es-PE" sz="1100" dirty="0">
                <a:solidFill>
                  <a:srgbClr val="000000"/>
                </a:solidFill>
                <a:latin typeface="Arial" panose="020B0604020202020204" pitchFamily="34" charset="0"/>
              </a:rPr>
              <a:t>en masa, 7 </a:t>
            </a:r>
            <a:r>
              <a:rPr lang="es-PE" sz="1100" dirty="0" smtClean="0">
                <a:solidFill>
                  <a:srgbClr val="000000"/>
                </a:solidFill>
                <a:latin typeface="Arial" panose="020B0604020202020204" pitchFamily="34" charset="0"/>
              </a:rPr>
              <a:t>aluviones</a:t>
            </a:r>
            <a:r>
              <a:rPr lang="es-PE" sz="1100" dirty="0">
                <a:solidFill>
                  <a:srgbClr val="000000"/>
                </a:solidFill>
                <a:latin typeface="Arial" panose="020B0604020202020204" pitchFamily="34" charset="0"/>
              </a:rPr>
              <a:t>, 38 </a:t>
            </a:r>
            <a:r>
              <a:rPr lang="es-PE" sz="1100" dirty="0" smtClean="0">
                <a:solidFill>
                  <a:srgbClr val="000000"/>
                </a:solidFill>
                <a:latin typeface="Arial" panose="020B0604020202020204" pitchFamily="34" charset="0"/>
              </a:rPr>
              <a:t>inundaciones </a:t>
            </a:r>
            <a:r>
              <a:rPr lang="es-PE" sz="1100" dirty="0">
                <a:solidFill>
                  <a:srgbClr val="000000"/>
                </a:solidFill>
                <a:latin typeface="Arial" panose="020B0604020202020204" pitchFamily="34" charset="0"/>
              </a:rPr>
              <a:t>y 22 </a:t>
            </a:r>
            <a:r>
              <a:rPr lang="es-PE" sz="1100" dirty="0" smtClean="0">
                <a:solidFill>
                  <a:srgbClr val="000000"/>
                </a:solidFill>
                <a:latin typeface="Arial" panose="020B0604020202020204" pitchFamily="34" charset="0"/>
              </a:rPr>
              <a:t>otros peligros). </a:t>
            </a:r>
            <a:r>
              <a:rPr lang="es-PE" sz="1100" dirty="0">
                <a:solidFill>
                  <a:srgbClr val="000000"/>
                </a:solidFill>
                <a:latin typeface="Arial" panose="020B0604020202020204" pitchFamily="34" charset="0"/>
              </a:rPr>
              <a:t>	</a:t>
            </a:r>
          </a:p>
          <a:p>
            <a:pPr algn="just"/>
            <a:endParaRPr lang="es-PE" sz="1100" b="1" dirty="0" smtClean="0">
              <a:solidFill>
                <a:srgbClr val="000000"/>
              </a:solidFill>
              <a:latin typeface="Arial" panose="020B0604020202020204" pitchFamily="34" charset="0"/>
            </a:endParaRPr>
          </a:p>
          <a:p>
            <a:pPr algn="just"/>
            <a:r>
              <a:rPr lang="es-PE" sz="1100" b="1" dirty="0" smtClean="0">
                <a:solidFill>
                  <a:srgbClr val="000000"/>
                </a:solidFill>
                <a:latin typeface="Arial" panose="020B0604020202020204" pitchFamily="34" charset="0"/>
              </a:rPr>
              <a:t>Objetivo </a:t>
            </a:r>
            <a:r>
              <a:rPr lang="es-PE" sz="1100" b="1" dirty="0">
                <a:solidFill>
                  <a:srgbClr val="000000"/>
                </a:solidFill>
                <a:latin typeface="Arial" panose="020B0604020202020204" pitchFamily="34" charset="0"/>
              </a:rPr>
              <a:t>Especifico 3.2 </a:t>
            </a:r>
            <a:r>
              <a:rPr lang="es-PE" sz="1100" b="1" dirty="0" smtClean="0">
                <a:solidFill>
                  <a:srgbClr val="000000"/>
                </a:solidFill>
                <a:latin typeface="Arial" panose="020B0604020202020204" pitchFamily="34" charset="0"/>
              </a:rPr>
              <a:t>Desarrollar </a:t>
            </a:r>
            <a:r>
              <a:rPr lang="es-PE" sz="1100" b="1" dirty="0">
                <a:solidFill>
                  <a:srgbClr val="000000"/>
                </a:solidFill>
                <a:latin typeface="Arial" panose="020B0604020202020204" pitchFamily="34" charset="0"/>
              </a:rPr>
              <a:t>capacidad para la atención de emergencias y </a:t>
            </a:r>
            <a:r>
              <a:rPr lang="es-PE" sz="1100" b="1" dirty="0" smtClean="0">
                <a:solidFill>
                  <a:srgbClr val="000000"/>
                </a:solidFill>
                <a:latin typeface="Arial" panose="020B0604020202020204" pitchFamily="34" charset="0"/>
              </a:rPr>
              <a:t>desastres.</a:t>
            </a:r>
          </a:p>
          <a:p>
            <a:pPr algn="just"/>
            <a:r>
              <a:rPr lang="es-PE" sz="1100" dirty="0" smtClean="0">
                <a:solidFill>
                  <a:srgbClr val="000000"/>
                </a:solidFill>
                <a:latin typeface="Arial" panose="020B0604020202020204" pitchFamily="34" charset="0"/>
              </a:rPr>
              <a:t>Se </a:t>
            </a:r>
            <a:r>
              <a:rPr lang="es-PE" sz="1100" dirty="0">
                <a:solidFill>
                  <a:srgbClr val="000000"/>
                </a:solidFill>
                <a:latin typeface="Arial" panose="020B0604020202020204" pitchFamily="34" charset="0"/>
              </a:rPr>
              <a:t>tienen </a:t>
            </a:r>
            <a:r>
              <a:rPr lang="es-PE" sz="1100" dirty="0" smtClean="0">
                <a:solidFill>
                  <a:srgbClr val="000000"/>
                </a:solidFill>
                <a:latin typeface="Arial" panose="020B0604020202020204" pitchFamily="34" charset="0"/>
              </a:rPr>
              <a:t>aprobado: 461 </a:t>
            </a:r>
            <a:r>
              <a:rPr lang="es-PE" sz="1100" dirty="0">
                <a:solidFill>
                  <a:srgbClr val="000000"/>
                </a:solidFill>
                <a:latin typeface="Arial" panose="020B0604020202020204" pitchFamily="34" charset="0"/>
              </a:rPr>
              <a:t>Planes de Contingencia, 102 Planes de Operación de Emergencias, 59 Planes de Educación Comunitaria, 52 Planes de Preparación y 35 Planes de </a:t>
            </a:r>
            <a:r>
              <a:rPr lang="es-PE" sz="1100" dirty="0" smtClean="0">
                <a:solidFill>
                  <a:srgbClr val="000000"/>
                </a:solidFill>
                <a:latin typeface="Arial" panose="020B0604020202020204" pitchFamily="34" charset="0"/>
              </a:rPr>
              <a:t>Rehabilitación. Se </a:t>
            </a:r>
            <a:r>
              <a:rPr lang="es-PE" sz="1100" dirty="0">
                <a:solidFill>
                  <a:srgbClr val="000000"/>
                </a:solidFill>
                <a:latin typeface="Arial" panose="020B0604020202020204" pitchFamily="34" charset="0"/>
              </a:rPr>
              <a:t>han implementado 672 brigadas de apoyo de primera respuesta y asistencia </a:t>
            </a:r>
            <a:r>
              <a:rPr lang="es-PE" sz="1100" dirty="0" smtClean="0">
                <a:solidFill>
                  <a:srgbClr val="000000"/>
                </a:solidFill>
                <a:latin typeface="Arial" panose="020B0604020202020204" pitchFamily="34" charset="0"/>
              </a:rPr>
              <a:t>humanitaria. </a:t>
            </a:r>
            <a:r>
              <a:rPr lang="es-PE" sz="1100" dirty="0">
                <a:solidFill>
                  <a:srgbClr val="000000"/>
                </a:solidFill>
                <a:latin typeface="Arial" panose="020B0604020202020204" pitchFamily="34" charset="0"/>
              </a:rPr>
              <a:t>	</a:t>
            </a:r>
          </a:p>
          <a:p>
            <a:pPr algn="just"/>
            <a:endParaRPr lang="es-PE" sz="1100" dirty="0" smtClean="0">
              <a:solidFill>
                <a:srgbClr val="000000"/>
              </a:solidFill>
              <a:latin typeface="Arial" panose="020B0604020202020204" pitchFamily="34" charset="0"/>
            </a:endParaRPr>
          </a:p>
          <a:p>
            <a:pPr algn="just"/>
            <a:r>
              <a:rPr lang="es-PE" sz="1100" dirty="0" smtClean="0">
                <a:solidFill>
                  <a:srgbClr val="000000"/>
                </a:solidFill>
                <a:latin typeface="Arial" panose="020B0604020202020204" pitchFamily="34" charset="0"/>
              </a:rPr>
              <a:t>Existen </a:t>
            </a:r>
            <a:r>
              <a:rPr lang="es-PE" sz="1100" dirty="0">
                <a:solidFill>
                  <a:srgbClr val="000000"/>
                </a:solidFill>
                <a:latin typeface="Arial" panose="020B0604020202020204" pitchFamily="34" charset="0"/>
              </a:rPr>
              <a:t>235 entidades que cuentan con su COE </a:t>
            </a:r>
            <a:r>
              <a:rPr lang="es-PE" sz="1100" dirty="0" smtClean="0">
                <a:solidFill>
                  <a:srgbClr val="000000"/>
                </a:solidFill>
                <a:latin typeface="Arial" panose="020B0604020202020204" pitchFamily="34" charset="0"/>
              </a:rPr>
              <a:t>conformado; 161 </a:t>
            </a:r>
            <a:r>
              <a:rPr lang="es-PE" sz="1100" dirty="0">
                <a:solidFill>
                  <a:srgbClr val="000000"/>
                </a:solidFill>
                <a:latin typeface="Arial" panose="020B0604020202020204" pitchFamily="34" charset="0"/>
              </a:rPr>
              <a:t>entidades indica que su COE cuenta con equipos de cómputo, 80 cuenta con radio para la comunicación, 69 cuenta con teléfono fijo, 170 con telefonía móvil, 183 con acceso a </a:t>
            </a:r>
            <a:r>
              <a:rPr lang="es-PE" sz="1100" dirty="0" smtClean="0">
                <a:solidFill>
                  <a:srgbClr val="000000"/>
                </a:solidFill>
                <a:latin typeface="Arial" panose="020B0604020202020204" pitchFamily="34" charset="0"/>
              </a:rPr>
              <a:t>internet. </a:t>
            </a:r>
            <a:r>
              <a:rPr lang="es-PE" sz="1100" dirty="0">
                <a:solidFill>
                  <a:srgbClr val="000000"/>
                </a:solidFill>
                <a:latin typeface="Arial" panose="020B0604020202020204" pitchFamily="34" charset="0"/>
              </a:rPr>
              <a:t>167 cuenta con personal capacitado en SINPAD, 120 en EDAN </a:t>
            </a:r>
            <a:r>
              <a:rPr lang="es-PE" sz="1100" dirty="0" smtClean="0">
                <a:solidFill>
                  <a:srgbClr val="000000"/>
                </a:solidFill>
                <a:latin typeface="Arial" panose="020B0604020202020204" pitchFamily="34" charset="0"/>
              </a:rPr>
              <a:t>Perú. </a:t>
            </a:r>
            <a:endParaRPr lang="es-PE" sz="1100" dirty="0">
              <a:solidFill>
                <a:srgbClr val="000000"/>
              </a:solidFill>
              <a:latin typeface="Arial" panose="020B0604020202020204" pitchFamily="34" charset="0"/>
            </a:endParaRPr>
          </a:p>
        </p:txBody>
      </p:sp>
    </p:spTree>
    <p:extLst>
      <p:ext uri="{BB962C8B-B14F-4D97-AF65-F5344CB8AC3E}">
        <p14:creationId xmlns:p14="http://schemas.microsoft.com/office/powerpoint/2010/main" val="20944643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 xmlns:a16="http://schemas.microsoft.com/office/drawing/2014/main" id="{42DCDA33-EA32-42C1-86C9-D6DA04F8935F}"/>
              </a:ext>
            </a:extLst>
          </p:cNvPr>
          <p:cNvSpPr/>
          <p:nvPr/>
        </p:nvSpPr>
        <p:spPr>
          <a:xfrm>
            <a:off x="0" y="2204864"/>
            <a:ext cx="9144000" cy="2376264"/>
          </a:xfrm>
          <a:prstGeom prst="rect">
            <a:avLst/>
          </a:prstGeom>
          <a:solidFill>
            <a:srgbClr val="1F7B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1 Título">
            <a:extLst>
              <a:ext uri="{FF2B5EF4-FFF2-40B4-BE49-F238E27FC236}">
                <a16:creationId xmlns="" xmlns:a16="http://schemas.microsoft.com/office/drawing/2014/main" id="{78C7207F-F136-4378-AB97-F43B65CF57B2}"/>
              </a:ext>
            </a:extLst>
          </p:cNvPr>
          <p:cNvSpPr txBox="1">
            <a:spLocks/>
          </p:cNvSpPr>
          <p:nvPr/>
        </p:nvSpPr>
        <p:spPr>
          <a:xfrm>
            <a:off x="791580" y="2564904"/>
            <a:ext cx="7560840" cy="16561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s-PE" sz="2400" b="1" dirty="0" smtClean="0">
                <a:solidFill>
                  <a:schemeClr val="bg1"/>
                </a:solidFill>
                <a:latin typeface="Arial" panose="020B0604020202020204" pitchFamily="34" charset="0"/>
                <a:cs typeface="Arial" panose="020B0604020202020204" pitchFamily="34" charset="0"/>
              </a:rPr>
              <a:t>OBJETIVO ESTRATÉGICO 4</a:t>
            </a:r>
            <a:endParaRPr lang="es-PE"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0064219"/>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79141" y="905232"/>
            <a:ext cx="8519532" cy="3477875"/>
          </a:xfrm>
          <a:prstGeom prst="rect">
            <a:avLst/>
          </a:prstGeom>
          <a:solidFill>
            <a:schemeClr val="bg2"/>
          </a:solidFill>
        </p:spPr>
        <p:txBody>
          <a:bodyPr wrap="square">
            <a:spAutoFit/>
          </a:bodyPr>
          <a:lstStyle/>
          <a:p>
            <a:pPr algn="ctr"/>
            <a:r>
              <a:rPr lang="es-PE" sz="1100" b="1" dirty="0">
                <a:solidFill>
                  <a:srgbClr val="000000"/>
                </a:solidFill>
                <a:latin typeface="Arial" panose="020B0604020202020204" pitchFamily="34" charset="0"/>
              </a:rPr>
              <a:t>Objetivo Estratégico 4: Fortalecer la capacidad para la recuperación física, económica y </a:t>
            </a:r>
            <a:r>
              <a:rPr lang="es-PE" sz="1100" b="1" dirty="0" smtClean="0">
                <a:solidFill>
                  <a:srgbClr val="000000"/>
                </a:solidFill>
                <a:latin typeface="Arial" panose="020B0604020202020204" pitchFamily="34" charset="0"/>
              </a:rPr>
              <a:t>social.</a:t>
            </a:r>
          </a:p>
          <a:p>
            <a:pPr algn="just"/>
            <a:endParaRPr lang="es-PE" sz="1100" b="1" dirty="0" smtClean="0">
              <a:solidFill>
                <a:srgbClr val="000000"/>
              </a:solidFill>
              <a:latin typeface="Arial" panose="020B0604020202020204" pitchFamily="34" charset="0"/>
            </a:endParaRPr>
          </a:p>
          <a:p>
            <a:pPr algn="just"/>
            <a:r>
              <a:rPr lang="es-PE" sz="1100" b="1" dirty="0" smtClean="0">
                <a:solidFill>
                  <a:srgbClr val="000000"/>
                </a:solidFill>
                <a:latin typeface="Arial" panose="020B0604020202020204" pitchFamily="34" charset="0"/>
              </a:rPr>
              <a:t>Objetivo </a:t>
            </a:r>
            <a:r>
              <a:rPr lang="es-PE" sz="1100" b="1" dirty="0">
                <a:solidFill>
                  <a:srgbClr val="000000"/>
                </a:solidFill>
                <a:latin typeface="Arial" panose="020B0604020202020204" pitchFamily="34" charset="0"/>
              </a:rPr>
              <a:t>Específico 4.1 Desarrollar capacidades para la gestión de la rehabilitación y </a:t>
            </a:r>
            <a:r>
              <a:rPr lang="es-PE" sz="1100" b="1" dirty="0" smtClean="0">
                <a:solidFill>
                  <a:srgbClr val="000000"/>
                </a:solidFill>
                <a:latin typeface="Arial" panose="020B0604020202020204" pitchFamily="34" charset="0"/>
              </a:rPr>
              <a:t>reconstrucción.</a:t>
            </a:r>
          </a:p>
          <a:p>
            <a:pPr algn="just"/>
            <a:r>
              <a:rPr lang="es-PE" sz="1100" dirty="0" smtClean="0">
                <a:solidFill>
                  <a:srgbClr val="000000"/>
                </a:solidFill>
                <a:latin typeface="Arial" panose="020B0604020202020204" pitchFamily="34" charset="0"/>
              </a:rPr>
              <a:t>El </a:t>
            </a:r>
            <a:r>
              <a:rPr lang="es-PE" sz="1100" dirty="0">
                <a:solidFill>
                  <a:srgbClr val="000000"/>
                </a:solidFill>
                <a:latin typeface="Arial" panose="020B0604020202020204" pitchFamily="34" charset="0"/>
              </a:rPr>
              <a:t>22% de los Ministerios cuentan con instrumentos técnicos normativos para la rehabilitación ante el riesgo de desastres, de los cuales, el Ministerio de Transporte y Comunicaciones es el único de que cuenta con Plan de Rehabilitación. </a:t>
            </a:r>
          </a:p>
          <a:p>
            <a:pPr algn="just"/>
            <a:endParaRPr lang="es-PE" sz="1100" dirty="0" smtClean="0">
              <a:solidFill>
                <a:srgbClr val="000000"/>
              </a:solidFill>
              <a:latin typeface="Arial" panose="020B0604020202020204" pitchFamily="34" charset="0"/>
            </a:endParaRPr>
          </a:p>
          <a:p>
            <a:pPr algn="just"/>
            <a:r>
              <a:rPr lang="es-PE" sz="1100" dirty="0" smtClean="0">
                <a:solidFill>
                  <a:srgbClr val="000000"/>
                </a:solidFill>
                <a:latin typeface="Arial" panose="020B0604020202020204" pitchFamily="34" charset="0"/>
              </a:rPr>
              <a:t>325 </a:t>
            </a:r>
            <a:r>
              <a:rPr lang="es-PE" sz="1100" dirty="0">
                <a:solidFill>
                  <a:srgbClr val="000000"/>
                </a:solidFill>
                <a:latin typeface="Arial" panose="020B0604020202020204" pitchFamily="34" charset="0"/>
              </a:rPr>
              <a:t>entidades (</a:t>
            </a:r>
            <a:r>
              <a:rPr lang="es-PE" sz="1100" dirty="0" smtClean="0">
                <a:solidFill>
                  <a:srgbClr val="000000"/>
                </a:solidFill>
                <a:latin typeface="Arial" panose="020B0604020202020204" pitchFamily="34" charset="0"/>
              </a:rPr>
              <a:t>17%) </a:t>
            </a:r>
            <a:r>
              <a:rPr lang="es-PE" sz="1100" dirty="0">
                <a:solidFill>
                  <a:srgbClr val="000000"/>
                </a:solidFill>
                <a:latin typeface="Arial" panose="020B0604020202020204" pitchFamily="34" charset="0"/>
              </a:rPr>
              <a:t>recibieron capacitación en acceso y/o gestión de recursos en servicios públicos básicos e infraestructura enmarcado en la rehabilitación y reconstrucción, de los cuales 273 entidades recibieron capacitación de parte INDECI</a:t>
            </a:r>
            <a:r>
              <a:rPr lang="es-PE" sz="1100" dirty="0" smtClean="0">
                <a:solidFill>
                  <a:srgbClr val="000000"/>
                </a:solidFill>
                <a:latin typeface="Arial" panose="020B0604020202020204" pitchFamily="34" charset="0"/>
              </a:rPr>
              <a:t>.</a:t>
            </a:r>
          </a:p>
          <a:p>
            <a:pPr algn="just"/>
            <a:endParaRPr lang="es-PE" sz="1100" dirty="0" smtClean="0">
              <a:solidFill>
                <a:srgbClr val="000000"/>
              </a:solidFill>
              <a:latin typeface="Arial" panose="020B0604020202020204" pitchFamily="34" charset="0"/>
            </a:endParaRPr>
          </a:p>
          <a:p>
            <a:pPr algn="just"/>
            <a:r>
              <a:rPr lang="es-PE" sz="1100" dirty="0" smtClean="0">
                <a:solidFill>
                  <a:srgbClr val="000000"/>
                </a:solidFill>
                <a:latin typeface="Arial" panose="020B0604020202020204" pitchFamily="34" charset="0"/>
              </a:rPr>
              <a:t>309 </a:t>
            </a:r>
            <a:r>
              <a:rPr lang="es-PE" sz="1100" dirty="0">
                <a:solidFill>
                  <a:srgbClr val="000000"/>
                </a:solidFill>
                <a:latin typeface="Arial" panose="020B0604020202020204" pitchFamily="34" charset="0"/>
              </a:rPr>
              <a:t>entidades indican contar con personal especializado para desarrollar los procesos de rehabilitación y reconstrucción en los servicios públicos básicos e infraestructura. </a:t>
            </a:r>
          </a:p>
          <a:p>
            <a:pPr algn="just"/>
            <a:endParaRPr lang="es-PE" sz="1100" dirty="0" smtClean="0">
              <a:solidFill>
                <a:srgbClr val="000000"/>
              </a:solidFill>
              <a:latin typeface="Arial" panose="020B0604020202020204" pitchFamily="34" charset="0"/>
            </a:endParaRPr>
          </a:p>
          <a:p>
            <a:pPr algn="just"/>
            <a:r>
              <a:rPr lang="es-PE" sz="1100" b="1" dirty="0" smtClean="0">
                <a:solidFill>
                  <a:srgbClr val="000000"/>
                </a:solidFill>
                <a:latin typeface="Arial" panose="020B0604020202020204" pitchFamily="34" charset="0"/>
              </a:rPr>
              <a:t>Objetivo </a:t>
            </a:r>
            <a:r>
              <a:rPr lang="es-PE" sz="1100" b="1" dirty="0">
                <a:solidFill>
                  <a:srgbClr val="000000"/>
                </a:solidFill>
                <a:latin typeface="Arial" panose="020B0604020202020204" pitchFamily="34" charset="0"/>
              </a:rPr>
              <a:t>Específico </a:t>
            </a:r>
            <a:r>
              <a:rPr lang="es-PE" sz="1100" b="1" dirty="0" smtClean="0">
                <a:solidFill>
                  <a:srgbClr val="000000"/>
                </a:solidFill>
                <a:latin typeface="Arial" panose="020B0604020202020204" pitchFamily="34" charset="0"/>
              </a:rPr>
              <a:t>4.2 Promover </a:t>
            </a:r>
            <a:r>
              <a:rPr lang="es-PE" sz="1100" b="1" dirty="0">
                <a:solidFill>
                  <a:srgbClr val="000000"/>
                </a:solidFill>
                <a:latin typeface="Arial" panose="020B0604020202020204" pitchFamily="34" charset="0"/>
              </a:rPr>
              <a:t>la transferencia del </a:t>
            </a:r>
            <a:r>
              <a:rPr lang="es-PE" sz="1100" b="1" dirty="0" smtClean="0">
                <a:solidFill>
                  <a:srgbClr val="000000"/>
                </a:solidFill>
                <a:latin typeface="Arial" panose="020B0604020202020204" pitchFamily="34" charset="0"/>
              </a:rPr>
              <a:t>riesgo.</a:t>
            </a:r>
            <a:endParaRPr lang="es-PE" sz="1100" b="1" dirty="0">
              <a:solidFill>
                <a:srgbClr val="000000"/>
              </a:solidFill>
              <a:latin typeface="Arial" panose="020B0604020202020204" pitchFamily="34" charset="0"/>
            </a:endParaRPr>
          </a:p>
          <a:p>
            <a:pPr algn="just"/>
            <a:r>
              <a:rPr lang="es-PE" sz="1100" dirty="0" smtClean="0">
                <a:solidFill>
                  <a:srgbClr val="000000"/>
                </a:solidFill>
                <a:latin typeface="Arial" panose="020B0604020202020204" pitchFamily="34" charset="0"/>
                <a:cs typeface="Arial" panose="020B0604020202020204" pitchFamily="34" charset="0"/>
              </a:rPr>
              <a:t>10 </a:t>
            </a:r>
            <a:r>
              <a:rPr lang="es-PE" sz="1100" dirty="0">
                <a:solidFill>
                  <a:srgbClr val="000000"/>
                </a:solidFill>
                <a:latin typeface="Arial" panose="020B0604020202020204" pitchFamily="34" charset="0"/>
                <a:cs typeface="Arial" panose="020B0604020202020204" pitchFamily="34" charset="0"/>
              </a:rPr>
              <a:t>entidades </a:t>
            </a:r>
            <a:r>
              <a:rPr lang="es-PE" sz="1100" dirty="0">
                <a:latin typeface="Arial" panose="020B0604020202020204" pitchFamily="34" charset="0"/>
                <a:cs typeface="Arial" panose="020B0604020202020204" pitchFamily="34" charset="0"/>
              </a:rPr>
              <a:t>entre ellos, Gobierno Regional </a:t>
            </a:r>
            <a:r>
              <a:rPr lang="es-PE" sz="1100" dirty="0" smtClean="0">
                <a:latin typeface="Arial" panose="020B0604020202020204" pitchFamily="34" charset="0"/>
                <a:cs typeface="Arial" panose="020B0604020202020204" pitchFamily="34" charset="0"/>
              </a:rPr>
              <a:t>de Tacna</a:t>
            </a:r>
            <a:r>
              <a:rPr lang="es-PE" sz="1100" dirty="0">
                <a:latin typeface="Arial" panose="020B0604020202020204" pitchFamily="34" charset="0"/>
                <a:cs typeface="Arial" panose="020B0604020202020204" pitchFamily="34" charset="0"/>
              </a:rPr>
              <a:t>, Superintendencia De Transporte Terrestre de Personas, Carga </a:t>
            </a:r>
            <a:r>
              <a:rPr lang="es-PE" sz="1100" dirty="0" smtClean="0">
                <a:latin typeface="Arial" panose="020B0604020202020204" pitchFamily="34" charset="0"/>
                <a:cs typeface="Arial" panose="020B0604020202020204" pitchFamily="34" charset="0"/>
              </a:rPr>
              <a:t>y Mercancías </a:t>
            </a:r>
            <a:r>
              <a:rPr lang="es-PE" sz="1100" dirty="0">
                <a:latin typeface="Arial" panose="020B0604020202020204" pitchFamily="34" charset="0"/>
                <a:cs typeface="Arial" panose="020B0604020202020204" pitchFamily="34" charset="0"/>
              </a:rPr>
              <a:t>y 08 Municipalidades Distritales</a:t>
            </a:r>
            <a:r>
              <a:rPr lang="es-PE" sz="1100" dirty="0" smtClean="0">
                <a:solidFill>
                  <a:srgbClr val="000000"/>
                </a:solidFill>
                <a:latin typeface="Arial" panose="020B0604020202020204" pitchFamily="34" charset="0"/>
                <a:cs typeface="Arial" panose="020B0604020202020204" pitchFamily="34" charset="0"/>
              </a:rPr>
              <a:t>, </a:t>
            </a:r>
            <a:r>
              <a:rPr lang="es-PE" sz="1100" dirty="0">
                <a:solidFill>
                  <a:srgbClr val="000000"/>
                </a:solidFill>
                <a:latin typeface="Arial" panose="020B0604020202020204" pitchFamily="34" charset="0"/>
                <a:cs typeface="Arial" panose="020B0604020202020204" pitchFamily="34" charset="0"/>
              </a:rPr>
              <a:t>indican haber desarrollado estrategias para asegurar los bienes de la institución por daños y </a:t>
            </a:r>
            <a:r>
              <a:rPr lang="es-PE" sz="1100" dirty="0" smtClean="0">
                <a:solidFill>
                  <a:srgbClr val="000000"/>
                </a:solidFill>
                <a:latin typeface="Arial" panose="020B0604020202020204" pitchFamily="34" charset="0"/>
                <a:cs typeface="Arial" panose="020B0604020202020204" pitchFamily="34" charset="0"/>
              </a:rPr>
              <a:t>pérdidas</a:t>
            </a:r>
            <a:r>
              <a:rPr lang="es-PE" sz="1100" dirty="0" smtClean="0">
                <a:solidFill>
                  <a:srgbClr val="000000"/>
                </a:solidFill>
                <a:latin typeface="Arial" panose="020B0604020202020204" pitchFamily="34" charset="0"/>
              </a:rPr>
              <a:t>. </a:t>
            </a:r>
          </a:p>
          <a:p>
            <a:pPr algn="just"/>
            <a:endParaRPr lang="es-PE" sz="1100" dirty="0">
              <a:solidFill>
                <a:srgbClr val="000000"/>
              </a:solidFill>
              <a:latin typeface="Arial" panose="020B0604020202020204" pitchFamily="34" charset="0"/>
              <a:cs typeface="Arial" panose="020B0604020202020204" pitchFamily="34" charset="0"/>
            </a:endParaRPr>
          </a:p>
          <a:p>
            <a:pPr algn="just"/>
            <a:r>
              <a:rPr lang="es-PE" sz="1100" dirty="0" smtClean="0">
                <a:latin typeface="Arial" panose="020B0604020202020204" pitchFamily="34" charset="0"/>
                <a:cs typeface="Arial" panose="020B0604020202020204" pitchFamily="34" charset="0"/>
              </a:rPr>
              <a:t>08 </a:t>
            </a:r>
            <a:r>
              <a:rPr lang="es-PE" sz="1100" dirty="0">
                <a:latin typeface="Arial" panose="020B0604020202020204" pitchFamily="34" charset="0"/>
                <a:cs typeface="Arial" panose="020B0604020202020204" pitchFamily="34" charset="0"/>
              </a:rPr>
              <a:t>Entidades informaron </a:t>
            </a:r>
            <a:r>
              <a:rPr lang="es-PE" sz="1100" dirty="0" smtClean="0">
                <a:latin typeface="Arial" panose="020B0604020202020204" pitchFamily="34" charset="0"/>
                <a:cs typeface="Arial" panose="020B0604020202020204" pitchFamily="34" charset="0"/>
              </a:rPr>
              <a:t>que </a:t>
            </a:r>
            <a:r>
              <a:rPr lang="es-PE" sz="1100" dirty="0">
                <a:latin typeface="Arial" panose="020B0604020202020204" pitchFamily="34" charset="0"/>
                <a:cs typeface="Arial" panose="020B0604020202020204" pitchFamily="34" charset="0"/>
              </a:rPr>
              <a:t>han adquirido </a:t>
            </a:r>
            <a:r>
              <a:rPr lang="es-PE" sz="1100" dirty="0" smtClean="0">
                <a:latin typeface="Arial" panose="020B0604020202020204" pitchFamily="34" charset="0"/>
                <a:cs typeface="Arial" panose="020B0604020202020204" pitchFamily="34" charset="0"/>
              </a:rPr>
              <a:t>seguros.</a:t>
            </a:r>
            <a:endParaRPr lang="es-PE" sz="1100" dirty="0" smtClean="0">
              <a:solidFill>
                <a:srgbClr val="000000"/>
              </a:solidFill>
              <a:latin typeface="Arial" panose="020B0604020202020204" pitchFamily="34" charset="0"/>
              <a:cs typeface="Arial" panose="020B0604020202020204" pitchFamily="34" charset="0"/>
            </a:endParaRPr>
          </a:p>
          <a:p>
            <a:pPr algn="just"/>
            <a:endParaRPr lang="es-PE" sz="1100" dirty="0" smtClean="0">
              <a:solidFill>
                <a:srgbClr val="000000"/>
              </a:solidFill>
              <a:latin typeface="Arial" panose="020B0604020202020204" pitchFamily="34" charset="0"/>
              <a:cs typeface="Arial" panose="020B0604020202020204" pitchFamily="34" charset="0"/>
            </a:endParaRPr>
          </a:p>
          <a:p>
            <a:pPr algn="just"/>
            <a:r>
              <a:rPr lang="es-PE" sz="1100" dirty="0" smtClean="0">
                <a:solidFill>
                  <a:srgbClr val="000000"/>
                </a:solidFill>
                <a:latin typeface="Arial" panose="020B0604020202020204" pitchFamily="34" charset="0"/>
              </a:rPr>
              <a:t>En </a:t>
            </a:r>
            <a:r>
              <a:rPr lang="es-PE" sz="1100" dirty="0">
                <a:solidFill>
                  <a:srgbClr val="000000"/>
                </a:solidFill>
                <a:latin typeface="Arial" panose="020B0604020202020204" pitchFamily="34" charset="0"/>
              </a:rPr>
              <a:t>el año 2018 ninguno de los organismos reguladores ha desarrollado una coordinación técnica para acceder a una póliza de seguro privado ante riesgos de </a:t>
            </a:r>
            <a:r>
              <a:rPr lang="es-PE" sz="1100" dirty="0" smtClean="0">
                <a:solidFill>
                  <a:srgbClr val="000000"/>
                </a:solidFill>
                <a:latin typeface="Arial" panose="020B0604020202020204" pitchFamily="34" charset="0"/>
              </a:rPr>
              <a:t>desastres. </a:t>
            </a:r>
            <a:r>
              <a:rPr lang="es-PE" sz="1100" dirty="0">
                <a:solidFill>
                  <a:srgbClr val="000000"/>
                </a:solidFill>
                <a:latin typeface="Arial" panose="020B0604020202020204" pitchFamily="34" charset="0"/>
              </a:rPr>
              <a:t>	</a:t>
            </a:r>
          </a:p>
        </p:txBody>
      </p:sp>
    </p:spTree>
    <p:extLst>
      <p:ext uri="{BB962C8B-B14F-4D97-AF65-F5344CB8AC3E}">
        <p14:creationId xmlns:p14="http://schemas.microsoft.com/office/powerpoint/2010/main" val="32601947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 xmlns:a16="http://schemas.microsoft.com/office/drawing/2014/main" id="{42DCDA33-EA32-42C1-86C9-D6DA04F8935F}"/>
              </a:ext>
            </a:extLst>
          </p:cNvPr>
          <p:cNvSpPr/>
          <p:nvPr/>
        </p:nvSpPr>
        <p:spPr>
          <a:xfrm>
            <a:off x="0" y="2204864"/>
            <a:ext cx="9144000" cy="2376264"/>
          </a:xfrm>
          <a:prstGeom prst="rect">
            <a:avLst/>
          </a:prstGeom>
          <a:solidFill>
            <a:srgbClr val="1F7B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1 Título">
            <a:extLst>
              <a:ext uri="{FF2B5EF4-FFF2-40B4-BE49-F238E27FC236}">
                <a16:creationId xmlns="" xmlns:a16="http://schemas.microsoft.com/office/drawing/2014/main" id="{78C7207F-F136-4378-AB97-F43B65CF57B2}"/>
              </a:ext>
            </a:extLst>
          </p:cNvPr>
          <p:cNvSpPr txBox="1">
            <a:spLocks/>
          </p:cNvSpPr>
          <p:nvPr/>
        </p:nvSpPr>
        <p:spPr>
          <a:xfrm>
            <a:off x="791580" y="2564904"/>
            <a:ext cx="7560840" cy="16561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s-PE" sz="2400" b="1" dirty="0" smtClean="0">
                <a:solidFill>
                  <a:schemeClr val="bg1"/>
                </a:solidFill>
                <a:latin typeface="Arial" panose="020B0604020202020204" pitchFamily="34" charset="0"/>
                <a:cs typeface="Arial" panose="020B0604020202020204" pitchFamily="34" charset="0"/>
              </a:rPr>
              <a:t>OBJETIVO ESTRATÉGICO 5</a:t>
            </a:r>
            <a:endParaRPr lang="es-PE"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9806370"/>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78419" y="573805"/>
            <a:ext cx="8831766" cy="5847755"/>
          </a:xfrm>
          <a:prstGeom prst="rect">
            <a:avLst/>
          </a:prstGeom>
          <a:solidFill>
            <a:schemeClr val="bg2"/>
          </a:solidFill>
        </p:spPr>
        <p:txBody>
          <a:bodyPr wrap="square">
            <a:spAutoFit/>
          </a:bodyPr>
          <a:lstStyle/>
          <a:p>
            <a:pPr algn="ctr"/>
            <a:r>
              <a:rPr lang="es-PE" sz="1100" b="1" dirty="0">
                <a:solidFill>
                  <a:srgbClr val="000000"/>
                </a:solidFill>
                <a:latin typeface="Arial" panose="020B0604020202020204" pitchFamily="34" charset="0"/>
              </a:rPr>
              <a:t>Objetivo Estratégico 5: Fortalecer las capacidades institucionales para el desarrollo de la gestión del </a:t>
            </a:r>
            <a:r>
              <a:rPr lang="es-PE" sz="1100" b="1" dirty="0" smtClean="0">
                <a:solidFill>
                  <a:srgbClr val="000000"/>
                </a:solidFill>
                <a:latin typeface="Arial" panose="020B0604020202020204" pitchFamily="34" charset="0"/>
              </a:rPr>
              <a:t>riesgo </a:t>
            </a:r>
            <a:r>
              <a:rPr lang="es-PE" sz="1100" b="1" dirty="0">
                <a:solidFill>
                  <a:srgbClr val="000000"/>
                </a:solidFill>
                <a:latin typeface="Arial" panose="020B0604020202020204" pitchFamily="34" charset="0"/>
              </a:rPr>
              <a:t>de </a:t>
            </a:r>
            <a:r>
              <a:rPr lang="es-PE" sz="1100" b="1" dirty="0" smtClean="0">
                <a:solidFill>
                  <a:srgbClr val="000000"/>
                </a:solidFill>
                <a:latin typeface="Arial" panose="020B0604020202020204" pitchFamily="34" charset="0"/>
              </a:rPr>
              <a:t>desastres</a:t>
            </a:r>
            <a:endParaRPr lang="es-PE" sz="1100" dirty="0">
              <a:solidFill>
                <a:srgbClr val="000000"/>
              </a:solidFill>
              <a:latin typeface="Arial" panose="020B0604020202020204" pitchFamily="34" charset="0"/>
            </a:endParaRPr>
          </a:p>
          <a:p>
            <a:pPr algn="just"/>
            <a:endParaRPr lang="es-PE" sz="1100" b="1" dirty="0" smtClean="0">
              <a:solidFill>
                <a:srgbClr val="000000"/>
              </a:solidFill>
              <a:latin typeface="Arial" panose="020B0604020202020204" pitchFamily="34" charset="0"/>
            </a:endParaRPr>
          </a:p>
          <a:p>
            <a:pPr algn="just"/>
            <a:r>
              <a:rPr lang="es-PE" sz="1100" b="1" dirty="0" smtClean="0">
                <a:solidFill>
                  <a:srgbClr val="000000"/>
                </a:solidFill>
                <a:latin typeface="Arial" panose="020B0604020202020204" pitchFamily="34" charset="0"/>
              </a:rPr>
              <a:t>Objetivo </a:t>
            </a:r>
            <a:r>
              <a:rPr lang="es-PE" sz="1100" b="1" dirty="0">
                <a:solidFill>
                  <a:srgbClr val="000000"/>
                </a:solidFill>
                <a:latin typeface="Arial" panose="020B0604020202020204" pitchFamily="34" charset="0"/>
              </a:rPr>
              <a:t>Específico 5.1 </a:t>
            </a:r>
            <a:r>
              <a:rPr lang="es-PE" sz="1100" b="1" dirty="0" smtClean="0">
                <a:solidFill>
                  <a:srgbClr val="000000"/>
                </a:solidFill>
                <a:latin typeface="Arial" panose="020B0604020202020204" pitchFamily="34" charset="0"/>
              </a:rPr>
              <a:t>Institucionalizar </a:t>
            </a:r>
            <a:r>
              <a:rPr lang="es-PE" sz="1100" b="1" dirty="0">
                <a:solidFill>
                  <a:srgbClr val="000000"/>
                </a:solidFill>
                <a:latin typeface="Arial" panose="020B0604020202020204" pitchFamily="34" charset="0"/>
              </a:rPr>
              <a:t>la GRD en los tres niveles de </a:t>
            </a:r>
            <a:r>
              <a:rPr lang="es-PE" sz="1100" b="1" dirty="0" smtClean="0">
                <a:solidFill>
                  <a:srgbClr val="000000"/>
                </a:solidFill>
                <a:latin typeface="Arial" panose="020B0604020202020204" pitchFamily="34" charset="0"/>
              </a:rPr>
              <a:t>gobierno.</a:t>
            </a:r>
          </a:p>
          <a:p>
            <a:pPr algn="just"/>
            <a:r>
              <a:rPr lang="es-PE" sz="1100" dirty="0" smtClean="0">
                <a:solidFill>
                  <a:srgbClr val="000000"/>
                </a:solidFill>
                <a:latin typeface="Arial" panose="020B0604020202020204" pitchFamily="34" charset="0"/>
              </a:rPr>
              <a:t>En </a:t>
            </a:r>
            <a:r>
              <a:rPr lang="es-PE" sz="1100" dirty="0">
                <a:solidFill>
                  <a:srgbClr val="000000"/>
                </a:solidFill>
                <a:latin typeface="Arial" panose="020B0604020202020204" pitchFamily="34" charset="0"/>
              </a:rPr>
              <a:t>el ejercicio 2018, el INDECI indicó que ha elaborado instrumentos y/o mecanismos técnicos legales para fortalecer el desarrollo de la GRD</a:t>
            </a:r>
            <a:r>
              <a:rPr lang="es-PE" sz="1100" dirty="0" smtClean="0">
                <a:solidFill>
                  <a:srgbClr val="000000"/>
                </a:solidFill>
                <a:latin typeface="Arial" panose="020B0604020202020204" pitchFamily="34" charset="0"/>
              </a:rPr>
              <a:t>.</a:t>
            </a:r>
          </a:p>
          <a:p>
            <a:pPr algn="just"/>
            <a:endParaRPr lang="es-PE" sz="1100" dirty="0" smtClean="0">
              <a:solidFill>
                <a:srgbClr val="000000"/>
              </a:solidFill>
              <a:latin typeface="Arial" panose="020B0604020202020204" pitchFamily="34" charset="0"/>
            </a:endParaRPr>
          </a:p>
          <a:p>
            <a:pPr algn="just"/>
            <a:r>
              <a:rPr lang="es-PE" sz="1100" dirty="0" smtClean="0">
                <a:solidFill>
                  <a:srgbClr val="000000"/>
                </a:solidFill>
                <a:latin typeface="Arial" panose="020B0604020202020204" pitchFamily="34" charset="0"/>
              </a:rPr>
              <a:t>El </a:t>
            </a:r>
            <a:r>
              <a:rPr lang="es-PE" sz="1100" dirty="0">
                <a:solidFill>
                  <a:srgbClr val="000000"/>
                </a:solidFill>
                <a:latin typeface="Arial" panose="020B0604020202020204" pitchFamily="34" charset="0"/>
              </a:rPr>
              <a:t>4.38% de las entidades han incorporado la gestión del riesgo de desastres en el plan sectorial (PESEM) o Plan de Desarrollo Concertado (PDC), </a:t>
            </a:r>
            <a:r>
              <a:rPr lang="es-PE" sz="1100" dirty="0" smtClean="0">
                <a:solidFill>
                  <a:srgbClr val="000000"/>
                </a:solidFill>
                <a:latin typeface="Arial" panose="020B0604020202020204" pitchFamily="34" charset="0"/>
              </a:rPr>
              <a:t>el 5.12</a:t>
            </a:r>
            <a:r>
              <a:rPr lang="es-PE" sz="1100" dirty="0">
                <a:solidFill>
                  <a:srgbClr val="000000"/>
                </a:solidFill>
                <a:latin typeface="Arial" panose="020B0604020202020204" pitchFamily="34" charset="0"/>
              </a:rPr>
              <a:t>% </a:t>
            </a:r>
            <a:r>
              <a:rPr lang="es-PE" sz="1100" dirty="0" smtClean="0">
                <a:solidFill>
                  <a:srgbClr val="000000"/>
                </a:solidFill>
                <a:latin typeface="Arial" panose="020B0604020202020204" pitchFamily="34" charset="0"/>
              </a:rPr>
              <a:t>han </a:t>
            </a:r>
            <a:r>
              <a:rPr lang="es-PE" sz="1100" dirty="0">
                <a:solidFill>
                  <a:srgbClr val="000000"/>
                </a:solidFill>
                <a:latin typeface="Arial" panose="020B0604020202020204" pitchFamily="34" charset="0"/>
              </a:rPr>
              <a:t>incluido en el plan estratégico institucional, </a:t>
            </a:r>
            <a:r>
              <a:rPr lang="es-PE" sz="1100" dirty="0" smtClean="0">
                <a:solidFill>
                  <a:srgbClr val="000000"/>
                </a:solidFill>
                <a:latin typeface="Arial" panose="020B0604020202020204" pitchFamily="34" charset="0"/>
              </a:rPr>
              <a:t>el 14.75</a:t>
            </a:r>
            <a:r>
              <a:rPr lang="es-PE" sz="1100" dirty="0">
                <a:solidFill>
                  <a:srgbClr val="000000"/>
                </a:solidFill>
                <a:latin typeface="Arial" panose="020B0604020202020204" pitchFamily="34" charset="0"/>
              </a:rPr>
              <a:t>% en el plan operativo anual, 8.26% </a:t>
            </a:r>
            <a:r>
              <a:rPr lang="es-PE" sz="1100" dirty="0" smtClean="0">
                <a:solidFill>
                  <a:srgbClr val="000000"/>
                </a:solidFill>
                <a:latin typeface="Arial" panose="020B0604020202020204" pitchFamily="34" charset="0"/>
              </a:rPr>
              <a:t>han </a:t>
            </a:r>
            <a:r>
              <a:rPr lang="es-PE" sz="1100" dirty="0">
                <a:solidFill>
                  <a:srgbClr val="000000"/>
                </a:solidFill>
                <a:latin typeface="Arial" panose="020B0604020202020204" pitchFamily="34" charset="0"/>
              </a:rPr>
              <a:t>incluido la GRD en el Reglamento de Organización y </a:t>
            </a:r>
            <a:r>
              <a:rPr lang="es-PE" sz="1100" dirty="0" smtClean="0">
                <a:solidFill>
                  <a:srgbClr val="000000"/>
                </a:solidFill>
                <a:latin typeface="Arial" panose="020B0604020202020204" pitchFamily="34" charset="0"/>
              </a:rPr>
              <a:t>Funciones - </a:t>
            </a:r>
            <a:r>
              <a:rPr lang="es-PE" sz="1100" dirty="0">
                <a:solidFill>
                  <a:srgbClr val="000000"/>
                </a:solidFill>
                <a:latin typeface="Arial" panose="020B0604020202020204" pitchFamily="34" charset="0"/>
              </a:rPr>
              <a:t>ROF y </a:t>
            </a:r>
            <a:r>
              <a:rPr lang="es-PE" sz="1100" dirty="0" smtClean="0">
                <a:solidFill>
                  <a:srgbClr val="000000"/>
                </a:solidFill>
                <a:latin typeface="Arial" panose="020B0604020202020204" pitchFamily="34" charset="0"/>
              </a:rPr>
              <a:t>el 5.90</a:t>
            </a:r>
            <a:r>
              <a:rPr lang="es-PE" sz="1100" dirty="0">
                <a:solidFill>
                  <a:srgbClr val="000000"/>
                </a:solidFill>
                <a:latin typeface="Arial" panose="020B0604020202020204" pitchFamily="34" charset="0"/>
              </a:rPr>
              <a:t>% </a:t>
            </a:r>
            <a:r>
              <a:rPr lang="es-PE" sz="1100" dirty="0" smtClean="0">
                <a:solidFill>
                  <a:srgbClr val="000000"/>
                </a:solidFill>
                <a:latin typeface="Arial" panose="020B0604020202020204" pitchFamily="34" charset="0"/>
              </a:rPr>
              <a:t>incorporaron </a:t>
            </a:r>
            <a:r>
              <a:rPr lang="es-PE" sz="1100" dirty="0">
                <a:solidFill>
                  <a:srgbClr val="000000"/>
                </a:solidFill>
                <a:latin typeface="Arial" panose="020B0604020202020204" pitchFamily="34" charset="0"/>
              </a:rPr>
              <a:t>la GRD en el Manual de </a:t>
            </a:r>
            <a:r>
              <a:rPr lang="es-PE" sz="1100" dirty="0" smtClean="0">
                <a:solidFill>
                  <a:srgbClr val="000000"/>
                </a:solidFill>
                <a:latin typeface="Arial" panose="020B0604020202020204" pitchFamily="34" charset="0"/>
              </a:rPr>
              <a:t>Organización </a:t>
            </a:r>
            <a:r>
              <a:rPr lang="es-PE" sz="1100" dirty="0">
                <a:solidFill>
                  <a:srgbClr val="000000"/>
                </a:solidFill>
                <a:latin typeface="Arial" panose="020B0604020202020204" pitchFamily="34" charset="0"/>
              </a:rPr>
              <a:t>y </a:t>
            </a:r>
            <a:r>
              <a:rPr lang="es-PE" sz="1100" dirty="0" smtClean="0">
                <a:solidFill>
                  <a:srgbClr val="000000"/>
                </a:solidFill>
                <a:latin typeface="Arial" panose="020B0604020202020204" pitchFamily="34" charset="0"/>
              </a:rPr>
              <a:t>Funciones </a:t>
            </a:r>
            <a:r>
              <a:rPr lang="es-PE" sz="1100" dirty="0">
                <a:solidFill>
                  <a:srgbClr val="000000"/>
                </a:solidFill>
                <a:latin typeface="Arial" panose="020B0604020202020204" pitchFamily="34" charset="0"/>
              </a:rPr>
              <a:t>o Manual de </a:t>
            </a:r>
            <a:r>
              <a:rPr lang="es-PE" sz="1100" dirty="0" smtClean="0">
                <a:solidFill>
                  <a:srgbClr val="000000"/>
                </a:solidFill>
                <a:latin typeface="Arial" panose="020B0604020202020204" pitchFamily="34" charset="0"/>
              </a:rPr>
              <a:t>Perfiles </a:t>
            </a:r>
            <a:r>
              <a:rPr lang="es-PE" sz="1100" dirty="0">
                <a:solidFill>
                  <a:srgbClr val="000000"/>
                </a:solidFill>
                <a:latin typeface="Arial" panose="020B0604020202020204" pitchFamily="34" charset="0"/>
              </a:rPr>
              <a:t>de </a:t>
            </a:r>
            <a:r>
              <a:rPr lang="es-PE" sz="1100" dirty="0" smtClean="0">
                <a:solidFill>
                  <a:srgbClr val="000000"/>
                </a:solidFill>
                <a:latin typeface="Arial" panose="020B0604020202020204" pitchFamily="34" charset="0"/>
              </a:rPr>
              <a:t>Puestos - MPP. </a:t>
            </a:r>
          </a:p>
          <a:p>
            <a:pPr algn="just"/>
            <a:endParaRPr lang="es-PE" sz="1100" dirty="0" smtClean="0">
              <a:solidFill>
                <a:srgbClr val="000000"/>
              </a:solidFill>
              <a:latin typeface="Arial" panose="020B0604020202020204" pitchFamily="34" charset="0"/>
            </a:endParaRPr>
          </a:p>
          <a:p>
            <a:pPr algn="just"/>
            <a:r>
              <a:rPr lang="es-PE" sz="1100" dirty="0" smtClean="0">
                <a:solidFill>
                  <a:srgbClr val="000000"/>
                </a:solidFill>
                <a:latin typeface="Arial" panose="020B0604020202020204" pitchFamily="34" charset="0"/>
              </a:rPr>
              <a:t>El </a:t>
            </a:r>
            <a:r>
              <a:rPr lang="es-PE" sz="1100" dirty="0">
                <a:solidFill>
                  <a:srgbClr val="000000"/>
                </a:solidFill>
                <a:latin typeface="Arial" panose="020B0604020202020204" pitchFamily="34" charset="0"/>
              </a:rPr>
              <a:t>33.45% de las entidades </a:t>
            </a:r>
            <a:r>
              <a:rPr lang="es-PE" sz="1100" dirty="0" smtClean="0">
                <a:solidFill>
                  <a:srgbClr val="000000"/>
                </a:solidFill>
                <a:latin typeface="Arial" panose="020B0604020202020204" pitchFamily="34" charset="0"/>
              </a:rPr>
              <a:t>indican </a:t>
            </a:r>
            <a:r>
              <a:rPr lang="es-PE" sz="1100" dirty="0">
                <a:solidFill>
                  <a:srgbClr val="000000"/>
                </a:solidFill>
                <a:latin typeface="Arial" panose="020B0604020202020204" pitchFamily="34" charset="0"/>
              </a:rPr>
              <a:t>haber recibido capacitación o asistencia técnica en temas de gestión del riesgo de desastres; el 31.42% de las entidades indica haber recibido capacitación de CENEPRED y el 55.16% indican haberlo recibido de INDECI. </a:t>
            </a:r>
            <a:endParaRPr lang="es-PE" sz="1100" dirty="0" smtClean="0">
              <a:solidFill>
                <a:srgbClr val="000000"/>
              </a:solidFill>
              <a:latin typeface="Arial" panose="020B0604020202020204" pitchFamily="34" charset="0"/>
            </a:endParaRPr>
          </a:p>
          <a:p>
            <a:pPr algn="just"/>
            <a:r>
              <a:rPr lang="es-PE" sz="1100" dirty="0" smtClean="0">
                <a:solidFill>
                  <a:srgbClr val="000000"/>
                </a:solidFill>
                <a:latin typeface="Arial" panose="020B0604020202020204" pitchFamily="34" charset="0"/>
              </a:rPr>
              <a:t>Existe </a:t>
            </a:r>
            <a:r>
              <a:rPr lang="es-PE" sz="1100" dirty="0">
                <a:solidFill>
                  <a:srgbClr val="000000"/>
                </a:solidFill>
                <a:latin typeface="Arial" panose="020B0604020202020204" pitchFamily="34" charset="0"/>
              </a:rPr>
              <a:t>mayor requerimiento de capacitación en evaluación de riesgos, ley 29664 y su reglamento, gestión institucional, Plan de prevención y reducción del riesgo de desastres, Plan de Contingencia y Plan De Operaciones de </a:t>
            </a:r>
            <a:r>
              <a:rPr lang="es-PE" sz="1100" dirty="0" smtClean="0">
                <a:solidFill>
                  <a:srgbClr val="000000"/>
                </a:solidFill>
                <a:latin typeface="Arial" panose="020B0604020202020204" pitchFamily="34" charset="0"/>
              </a:rPr>
              <a:t>Emergencia.</a:t>
            </a:r>
          </a:p>
          <a:p>
            <a:pPr algn="just"/>
            <a:endParaRPr lang="es-PE" sz="1100" dirty="0" smtClean="0">
              <a:solidFill>
                <a:srgbClr val="000000"/>
              </a:solidFill>
              <a:latin typeface="Arial" panose="020B0604020202020204" pitchFamily="34" charset="0"/>
            </a:endParaRPr>
          </a:p>
          <a:p>
            <a:pPr algn="just"/>
            <a:r>
              <a:rPr lang="es-PE" sz="1100" dirty="0" smtClean="0">
                <a:solidFill>
                  <a:srgbClr val="000000"/>
                </a:solidFill>
                <a:latin typeface="Arial" panose="020B0604020202020204" pitchFamily="34" charset="0"/>
              </a:rPr>
              <a:t>Sólo </a:t>
            </a:r>
            <a:r>
              <a:rPr lang="es-PE" sz="1100" dirty="0">
                <a:solidFill>
                  <a:srgbClr val="000000"/>
                </a:solidFill>
                <a:latin typeface="Arial" panose="020B0604020202020204" pitchFamily="34" charset="0"/>
              </a:rPr>
              <a:t>20 entidades de los tres niveles de gobierno indican haber desarrollado mecanismos o instrumentos para el monitoreo, seguimiento y evaluación de acciones de la GRD; 18 de las referidas entidades han proporcionado los documentos correspondientes través del SIMSE</a:t>
            </a:r>
            <a:r>
              <a:rPr lang="es-PE" sz="1100" dirty="0" smtClean="0">
                <a:solidFill>
                  <a:srgbClr val="000000"/>
                </a:solidFill>
                <a:latin typeface="Arial" panose="020B0604020202020204" pitchFamily="34" charset="0"/>
              </a:rPr>
              <a:t>.</a:t>
            </a:r>
          </a:p>
          <a:p>
            <a:pPr algn="just"/>
            <a:endParaRPr lang="es-PE" sz="1100" dirty="0">
              <a:solidFill>
                <a:srgbClr val="000000"/>
              </a:solidFill>
              <a:latin typeface="Arial" panose="020B0604020202020204" pitchFamily="34" charset="0"/>
            </a:endParaRPr>
          </a:p>
          <a:p>
            <a:pPr algn="just"/>
            <a:r>
              <a:rPr lang="es-PE" sz="1100" dirty="0" smtClean="0">
                <a:solidFill>
                  <a:srgbClr val="000000"/>
                </a:solidFill>
                <a:latin typeface="Arial" panose="020B0604020202020204" pitchFamily="34" charset="0"/>
              </a:rPr>
              <a:t>Tenemos </a:t>
            </a:r>
            <a:r>
              <a:rPr lang="es-PE" sz="1100" dirty="0">
                <a:solidFill>
                  <a:srgbClr val="000000"/>
                </a:solidFill>
                <a:latin typeface="Arial" panose="020B0604020202020204" pitchFamily="34" charset="0"/>
              </a:rPr>
              <a:t>que 134 instituciones indican contar con su Plan de Prevención y Reducción del Riesgo de Desastres, representando el 6.72% del total de entidades a nivel nacional, de los cuales el 49.25%, precisó que contó con asistencia técnica del CENEPRED para la elaboración del plan</a:t>
            </a:r>
            <a:r>
              <a:rPr lang="es-PE" sz="1100" dirty="0" smtClean="0">
                <a:solidFill>
                  <a:srgbClr val="000000"/>
                </a:solidFill>
                <a:latin typeface="Arial" panose="020B0604020202020204" pitchFamily="34" charset="0"/>
              </a:rPr>
              <a:t>.</a:t>
            </a:r>
          </a:p>
          <a:p>
            <a:pPr algn="just"/>
            <a:endParaRPr lang="es-PE" sz="1100" dirty="0">
              <a:solidFill>
                <a:srgbClr val="000000"/>
              </a:solidFill>
              <a:latin typeface="Arial" panose="020B0604020202020204" pitchFamily="34" charset="0"/>
            </a:endParaRPr>
          </a:p>
          <a:p>
            <a:pPr algn="just"/>
            <a:r>
              <a:rPr lang="es-PE" sz="1100" b="1" dirty="0">
                <a:solidFill>
                  <a:srgbClr val="000000"/>
                </a:solidFill>
                <a:latin typeface="Arial" panose="020B0604020202020204" pitchFamily="34" charset="0"/>
              </a:rPr>
              <a:t>Objetivo Específico: 5.2 </a:t>
            </a:r>
            <a:r>
              <a:rPr lang="es-PE" sz="1100" b="1" dirty="0" smtClean="0">
                <a:solidFill>
                  <a:srgbClr val="000000"/>
                </a:solidFill>
                <a:latin typeface="Arial" panose="020B0604020202020204" pitchFamily="34" charset="0"/>
              </a:rPr>
              <a:t>Desarrollar </a:t>
            </a:r>
            <a:r>
              <a:rPr lang="es-PE" sz="1100" b="1" dirty="0">
                <a:solidFill>
                  <a:srgbClr val="000000"/>
                </a:solidFill>
                <a:latin typeface="Arial" panose="020B0604020202020204" pitchFamily="34" charset="0"/>
              </a:rPr>
              <a:t>la gestión de continuidad operativa del </a:t>
            </a:r>
            <a:r>
              <a:rPr lang="es-PE" sz="1100" b="1" dirty="0" smtClean="0">
                <a:solidFill>
                  <a:srgbClr val="000000"/>
                </a:solidFill>
                <a:latin typeface="Arial" panose="020B0604020202020204" pitchFamily="34" charset="0"/>
              </a:rPr>
              <a:t>Estado.</a:t>
            </a:r>
          </a:p>
          <a:p>
            <a:pPr algn="just"/>
            <a:r>
              <a:rPr lang="es-PE" sz="1100" dirty="0" smtClean="0">
                <a:solidFill>
                  <a:srgbClr val="000000"/>
                </a:solidFill>
                <a:latin typeface="Arial" panose="020B0604020202020204" pitchFamily="34" charset="0"/>
              </a:rPr>
              <a:t>El </a:t>
            </a:r>
            <a:r>
              <a:rPr lang="es-PE" sz="1100" dirty="0">
                <a:solidFill>
                  <a:srgbClr val="000000"/>
                </a:solidFill>
                <a:latin typeface="Arial" panose="020B0604020202020204" pitchFamily="34" charset="0"/>
              </a:rPr>
              <a:t>0.99% de las Entidades han desarrollado alguna normativa que promueva acciones para la continuidad operativa en el ámbito de su competencia. Entre los documentos elaborados para implementar la continuidad operativa se encuentran resoluciones y ordenanzas regionales/municipales; solo 22 entidades han implementado documentos para la implementación de la Continuidad Operativa, por lo que se concluye el limitado avance en el desarrollo de instrumentos técnicos normativos para la gestión de la continuidad operativa. 	</a:t>
            </a:r>
          </a:p>
          <a:p>
            <a:pPr algn="just"/>
            <a:endParaRPr lang="es-PE" sz="1100" dirty="0" smtClean="0">
              <a:solidFill>
                <a:srgbClr val="000000"/>
              </a:solidFill>
              <a:latin typeface="Arial" panose="020B0604020202020204" pitchFamily="34" charset="0"/>
            </a:endParaRPr>
          </a:p>
          <a:p>
            <a:pPr algn="just"/>
            <a:r>
              <a:rPr lang="es-PE" sz="1100" dirty="0" smtClean="0">
                <a:solidFill>
                  <a:srgbClr val="000000"/>
                </a:solidFill>
                <a:latin typeface="Arial" panose="020B0604020202020204" pitchFamily="34" charset="0"/>
              </a:rPr>
              <a:t>Del </a:t>
            </a:r>
            <a:r>
              <a:rPr lang="es-PE" sz="1100" dirty="0">
                <a:solidFill>
                  <a:srgbClr val="000000"/>
                </a:solidFill>
                <a:latin typeface="Arial" panose="020B0604020202020204" pitchFamily="34" charset="0"/>
              </a:rPr>
              <a:t>desarrollo de planes de continuidad operativa, se obtiene que el 1.80% de entidades han cumplido con su elaboración, asimismo, el 0.83% de las entidades han conformado el grupo de comando para </a:t>
            </a:r>
            <a:r>
              <a:rPr lang="es-PE" sz="1100" dirty="0" err="1">
                <a:solidFill>
                  <a:srgbClr val="000000"/>
                </a:solidFill>
                <a:latin typeface="Arial" panose="020B0604020202020204" pitchFamily="34" charset="0"/>
              </a:rPr>
              <a:t>operativizar</a:t>
            </a:r>
            <a:r>
              <a:rPr lang="es-PE" sz="1100" dirty="0">
                <a:solidFill>
                  <a:srgbClr val="000000"/>
                </a:solidFill>
                <a:latin typeface="Arial" panose="020B0604020202020204" pitchFamily="34" charset="0"/>
              </a:rPr>
              <a:t> la continuidad operativa</a:t>
            </a:r>
            <a:r>
              <a:rPr lang="es-PE" sz="1100" dirty="0" smtClean="0">
                <a:solidFill>
                  <a:srgbClr val="000000"/>
                </a:solidFill>
                <a:latin typeface="Arial" panose="020B0604020202020204" pitchFamily="34" charset="0"/>
              </a:rPr>
              <a:t>.</a:t>
            </a:r>
          </a:p>
          <a:p>
            <a:pPr algn="just"/>
            <a:endParaRPr lang="es-PE" sz="1100" dirty="0" smtClean="0">
              <a:solidFill>
                <a:srgbClr val="000000"/>
              </a:solidFill>
              <a:latin typeface="Arial" panose="020B0604020202020204" pitchFamily="34" charset="0"/>
            </a:endParaRPr>
          </a:p>
          <a:p>
            <a:pPr algn="just"/>
            <a:r>
              <a:rPr lang="es-PE" sz="1100" dirty="0" smtClean="0">
                <a:solidFill>
                  <a:srgbClr val="000000"/>
                </a:solidFill>
                <a:latin typeface="Arial" panose="020B0604020202020204" pitchFamily="34" charset="0"/>
              </a:rPr>
              <a:t>El </a:t>
            </a:r>
            <a:r>
              <a:rPr lang="es-PE" sz="1100" dirty="0">
                <a:solidFill>
                  <a:srgbClr val="000000"/>
                </a:solidFill>
                <a:latin typeface="Arial" panose="020B0604020202020204" pitchFamily="34" charset="0"/>
              </a:rPr>
              <a:t>0.53% de entidades de los tres niveles de gobierno indican haber desarrollado acciones para promover la continuidad operativa, articulados con el sector privado. </a:t>
            </a:r>
          </a:p>
        </p:txBody>
      </p:sp>
    </p:spTree>
    <p:extLst>
      <p:ext uri="{BB962C8B-B14F-4D97-AF65-F5344CB8AC3E}">
        <p14:creationId xmlns:p14="http://schemas.microsoft.com/office/powerpoint/2010/main" val="3698797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 xmlns:a16="http://schemas.microsoft.com/office/drawing/2014/main" id="{42DCDA33-EA32-42C1-86C9-D6DA04F8935F}"/>
              </a:ext>
            </a:extLst>
          </p:cNvPr>
          <p:cNvSpPr/>
          <p:nvPr/>
        </p:nvSpPr>
        <p:spPr>
          <a:xfrm>
            <a:off x="0" y="2204864"/>
            <a:ext cx="9144000" cy="2376264"/>
          </a:xfrm>
          <a:prstGeom prst="rect">
            <a:avLst/>
          </a:prstGeom>
          <a:solidFill>
            <a:srgbClr val="1F7B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1 Título">
            <a:extLst>
              <a:ext uri="{FF2B5EF4-FFF2-40B4-BE49-F238E27FC236}">
                <a16:creationId xmlns="" xmlns:a16="http://schemas.microsoft.com/office/drawing/2014/main" id="{78C7207F-F136-4378-AB97-F43B65CF57B2}"/>
              </a:ext>
            </a:extLst>
          </p:cNvPr>
          <p:cNvSpPr txBox="1">
            <a:spLocks/>
          </p:cNvSpPr>
          <p:nvPr/>
        </p:nvSpPr>
        <p:spPr>
          <a:xfrm>
            <a:off x="791580" y="2564904"/>
            <a:ext cx="7560840" cy="16561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s-PE" sz="2400" b="1" dirty="0" smtClean="0">
                <a:solidFill>
                  <a:schemeClr val="bg1"/>
                </a:solidFill>
                <a:latin typeface="Arial" panose="020B0604020202020204" pitchFamily="34" charset="0"/>
                <a:cs typeface="Arial" panose="020B0604020202020204" pitchFamily="34" charset="0"/>
              </a:rPr>
              <a:t>OBJETIVO ESTRATÉGICO 6</a:t>
            </a:r>
            <a:endParaRPr lang="es-PE"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5595093"/>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30456" y="981608"/>
            <a:ext cx="8697951" cy="4662815"/>
          </a:xfrm>
          <a:prstGeom prst="rect">
            <a:avLst/>
          </a:prstGeom>
          <a:solidFill>
            <a:schemeClr val="bg2"/>
          </a:solidFill>
        </p:spPr>
        <p:txBody>
          <a:bodyPr wrap="square">
            <a:spAutoFit/>
          </a:bodyPr>
          <a:lstStyle/>
          <a:p>
            <a:pPr algn="ctr"/>
            <a:r>
              <a:rPr lang="es-PE" sz="1100" b="1" dirty="0">
                <a:solidFill>
                  <a:srgbClr val="000000"/>
                </a:solidFill>
                <a:latin typeface="Arial" panose="020B0604020202020204" pitchFamily="34" charset="0"/>
              </a:rPr>
              <a:t>Objetivo Estratégico 6: Fortalecer la </a:t>
            </a:r>
            <a:r>
              <a:rPr lang="es-PE" sz="1100" b="1" dirty="0" smtClean="0">
                <a:solidFill>
                  <a:srgbClr val="000000"/>
                </a:solidFill>
                <a:latin typeface="Arial" panose="020B0604020202020204" pitchFamily="34" charset="0"/>
              </a:rPr>
              <a:t>participación </a:t>
            </a:r>
            <a:r>
              <a:rPr lang="es-PE" sz="1100" b="1" dirty="0">
                <a:solidFill>
                  <a:srgbClr val="000000"/>
                </a:solidFill>
                <a:latin typeface="Arial" panose="020B0604020202020204" pitchFamily="34" charset="0"/>
              </a:rPr>
              <a:t>de la población y sociedad organizada para el desarrollo de una cultura de </a:t>
            </a:r>
            <a:r>
              <a:rPr lang="es-PE" sz="1100" b="1" dirty="0" smtClean="0">
                <a:solidFill>
                  <a:srgbClr val="000000"/>
                </a:solidFill>
                <a:latin typeface="Arial" panose="020B0604020202020204" pitchFamily="34" charset="0"/>
              </a:rPr>
              <a:t>prevención.</a:t>
            </a:r>
          </a:p>
          <a:p>
            <a:pPr algn="just"/>
            <a:endParaRPr lang="es-PE" sz="1100" b="1" dirty="0">
              <a:solidFill>
                <a:srgbClr val="000000"/>
              </a:solidFill>
              <a:latin typeface="Arial" panose="020B0604020202020204" pitchFamily="34" charset="0"/>
            </a:endParaRPr>
          </a:p>
          <a:p>
            <a:pPr algn="just"/>
            <a:r>
              <a:rPr lang="es-PE" sz="1100" b="1" dirty="0" smtClean="0">
                <a:solidFill>
                  <a:srgbClr val="000000"/>
                </a:solidFill>
                <a:latin typeface="Arial" panose="020B0604020202020204" pitchFamily="34" charset="0"/>
              </a:rPr>
              <a:t>Objetivo </a:t>
            </a:r>
            <a:r>
              <a:rPr lang="es-PE" sz="1100" b="1" dirty="0">
                <a:solidFill>
                  <a:srgbClr val="000000"/>
                </a:solidFill>
                <a:latin typeface="Arial" panose="020B0604020202020204" pitchFamily="34" charset="0"/>
              </a:rPr>
              <a:t>Específico 6.1 Fortalecer la cultura de </a:t>
            </a:r>
            <a:r>
              <a:rPr lang="es-PE" sz="1100" b="1" dirty="0" smtClean="0">
                <a:solidFill>
                  <a:srgbClr val="000000"/>
                </a:solidFill>
                <a:latin typeface="Arial" panose="020B0604020202020204" pitchFamily="34" charset="0"/>
              </a:rPr>
              <a:t>prevención </a:t>
            </a:r>
            <a:r>
              <a:rPr lang="es-PE" sz="1100" b="1" dirty="0">
                <a:solidFill>
                  <a:srgbClr val="000000"/>
                </a:solidFill>
                <a:latin typeface="Arial" panose="020B0604020202020204" pitchFamily="34" charset="0"/>
              </a:rPr>
              <a:t>en la </a:t>
            </a:r>
            <a:r>
              <a:rPr lang="es-PE" sz="1100" b="1" dirty="0" smtClean="0">
                <a:solidFill>
                  <a:srgbClr val="000000"/>
                </a:solidFill>
                <a:latin typeface="Arial" panose="020B0604020202020204" pitchFamily="34" charset="0"/>
              </a:rPr>
              <a:t>población.</a:t>
            </a:r>
            <a:r>
              <a:rPr lang="es-PE" sz="1100" dirty="0" smtClean="0">
                <a:solidFill>
                  <a:srgbClr val="000000"/>
                </a:solidFill>
                <a:latin typeface="Arial" panose="020B0604020202020204" pitchFamily="34" charset="0"/>
              </a:rPr>
              <a:t> </a:t>
            </a:r>
          </a:p>
          <a:p>
            <a:pPr algn="just"/>
            <a:r>
              <a:rPr lang="es-PE" sz="1100" dirty="0" smtClean="0">
                <a:solidFill>
                  <a:srgbClr val="000000"/>
                </a:solidFill>
                <a:latin typeface="Arial" panose="020B0604020202020204" pitchFamily="34" charset="0"/>
              </a:rPr>
              <a:t>Los </a:t>
            </a:r>
            <a:r>
              <a:rPr lang="es-PE" sz="1100" dirty="0">
                <a:solidFill>
                  <a:srgbClr val="000000"/>
                </a:solidFill>
                <a:latin typeface="Arial" panose="020B0604020202020204" pitchFamily="34" charset="0"/>
              </a:rPr>
              <a:t>Gobiernos Regionales de Tacna y Ucayali, así como las Universidad Mayor de San Marcos y </a:t>
            </a:r>
            <a:r>
              <a:rPr lang="es-PE" sz="1100" dirty="0" smtClean="0">
                <a:solidFill>
                  <a:srgbClr val="000000"/>
                </a:solidFill>
                <a:latin typeface="Arial" panose="020B0604020202020204" pitchFamily="34" charset="0"/>
              </a:rPr>
              <a:t>la </a:t>
            </a:r>
            <a:r>
              <a:rPr lang="es-PE" sz="1100" dirty="0">
                <a:solidFill>
                  <a:srgbClr val="000000"/>
                </a:solidFill>
                <a:latin typeface="Arial" panose="020B0604020202020204" pitchFamily="34" charset="0"/>
              </a:rPr>
              <a:t>Universidad </a:t>
            </a:r>
            <a:r>
              <a:rPr lang="es-PE" sz="1100" dirty="0" smtClean="0">
                <a:solidFill>
                  <a:srgbClr val="000000"/>
                </a:solidFill>
                <a:latin typeface="Arial" panose="020B0604020202020204" pitchFamily="34" charset="0"/>
              </a:rPr>
              <a:t>Peruana </a:t>
            </a:r>
            <a:r>
              <a:rPr lang="es-PE" sz="1100" dirty="0">
                <a:solidFill>
                  <a:srgbClr val="000000"/>
                </a:solidFill>
                <a:latin typeface="Arial" panose="020B0604020202020204" pitchFamily="34" charset="0"/>
              </a:rPr>
              <a:t>Los Andes, han incorporado en el diseño curricular la GRD. </a:t>
            </a:r>
            <a:endParaRPr lang="es-PE" sz="1100" dirty="0" smtClean="0">
              <a:solidFill>
                <a:srgbClr val="000000"/>
              </a:solidFill>
              <a:latin typeface="Arial" panose="020B0604020202020204" pitchFamily="34" charset="0"/>
            </a:endParaRPr>
          </a:p>
          <a:p>
            <a:pPr algn="just"/>
            <a:r>
              <a:rPr lang="es-PE" sz="1100" dirty="0" smtClean="0">
                <a:solidFill>
                  <a:srgbClr val="000000"/>
                </a:solidFill>
                <a:latin typeface="Arial" panose="020B0604020202020204" pitchFamily="34" charset="0"/>
              </a:rPr>
              <a:t>La </a:t>
            </a:r>
            <a:r>
              <a:rPr lang="es-PE" sz="1100" dirty="0">
                <a:solidFill>
                  <a:srgbClr val="000000"/>
                </a:solidFill>
                <a:latin typeface="Arial" panose="020B0604020202020204" pitchFamily="34" charset="0"/>
              </a:rPr>
              <a:t>referida </a:t>
            </a:r>
            <a:r>
              <a:rPr lang="es-PE" sz="1100" dirty="0" smtClean="0">
                <a:solidFill>
                  <a:srgbClr val="000000"/>
                </a:solidFill>
                <a:latin typeface="Arial" panose="020B0604020202020204" pitchFamily="34" charset="0"/>
              </a:rPr>
              <a:t>implementación </a:t>
            </a:r>
            <a:r>
              <a:rPr lang="es-PE" sz="1100" dirty="0">
                <a:solidFill>
                  <a:srgbClr val="000000"/>
                </a:solidFill>
                <a:latin typeface="Arial" panose="020B0604020202020204" pitchFamily="34" charset="0"/>
              </a:rPr>
              <a:t>de la GRD en el diseño curricular, se ha realizado en 1343 Instituciones </a:t>
            </a:r>
            <a:r>
              <a:rPr lang="es-PE" sz="1100" dirty="0" smtClean="0">
                <a:solidFill>
                  <a:srgbClr val="000000"/>
                </a:solidFill>
                <a:latin typeface="Arial" panose="020B0604020202020204" pitchFamily="34" charset="0"/>
              </a:rPr>
              <a:t>Educativas </a:t>
            </a:r>
            <a:r>
              <a:rPr lang="es-PE" sz="1100" dirty="0">
                <a:solidFill>
                  <a:srgbClr val="000000"/>
                </a:solidFill>
                <a:latin typeface="Arial" panose="020B0604020202020204" pitchFamily="34" charset="0"/>
              </a:rPr>
              <a:t>de educación básica regular y en la UNMSM</a:t>
            </a:r>
            <a:r>
              <a:rPr lang="es-PE" sz="1100" dirty="0" smtClean="0">
                <a:solidFill>
                  <a:srgbClr val="000000"/>
                </a:solidFill>
                <a:latin typeface="Arial" panose="020B0604020202020204" pitchFamily="34" charset="0"/>
              </a:rPr>
              <a:t>.</a:t>
            </a:r>
          </a:p>
          <a:p>
            <a:pPr algn="just"/>
            <a:endParaRPr lang="es-PE" sz="1100" dirty="0">
              <a:solidFill>
                <a:srgbClr val="000000"/>
              </a:solidFill>
              <a:latin typeface="Arial" panose="020B0604020202020204" pitchFamily="34" charset="0"/>
            </a:endParaRPr>
          </a:p>
          <a:p>
            <a:pPr algn="just"/>
            <a:r>
              <a:rPr lang="es-PE" sz="1100" dirty="0" smtClean="0">
                <a:solidFill>
                  <a:srgbClr val="000000"/>
                </a:solidFill>
                <a:latin typeface="Arial" panose="020B0604020202020204" pitchFamily="34" charset="0"/>
              </a:rPr>
              <a:t>Los </a:t>
            </a:r>
            <a:r>
              <a:rPr lang="es-PE" sz="1100" dirty="0">
                <a:solidFill>
                  <a:srgbClr val="000000"/>
                </a:solidFill>
                <a:latin typeface="Arial" panose="020B0604020202020204" pitchFamily="34" charset="0"/>
              </a:rPr>
              <a:t>Gobiernos Regionales de Ucayali </a:t>
            </a:r>
            <a:r>
              <a:rPr lang="es-PE" sz="1100" dirty="0" smtClean="0">
                <a:solidFill>
                  <a:srgbClr val="000000"/>
                </a:solidFill>
                <a:latin typeface="Arial" panose="020B0604020202020204" pitchFamily="34" charset="0"/>
              </a:rPr>
              <a:t>y Tacna</a:t>
            </a:r>
            <a:r>
              <a:rPr lang="es-PE" sz="1100" dirty="0">
                <a:solidFill>
                  <a:srgbClr val="000000"/>
                </a:solidFill>
                <a:latin typeface="Arial" panose="020B0604020202020204" pitchFamily="34" charset="0"/>
              </a:rPr>
              <a:t>, indican haber implementado en el diseño curricular la GRD en 55 entidades, de igual </a:t>
            </a:r>
          </a:p>
          <a:p>
            <a:pPr algn="just"/>
            <a:r>
              <a:rPr lang="es-PE" sz="1100" dirty="0">
                <a:solidFill>
                  <a:srgbClr val="000000"/>
                </a:solidFill>
                <a:latin typeface="Arial" panose="020B0604020202020204" pitchFamily="34" charset="0"/>
              </a:rPr>
              <a:t>manera la Universidad Nacional de San Marcos indican haberlo </a:t>
            </a:r>
            <a:r>
              <a:rPr lang="es-PE" sz="1100" dirty="0" smtClean="0">
                <a:solidFill>
                  <a:srgbClr val="000000"/>
                </a:solidFill>
                <a:latin typeface="Arial" panose="020B0604020202020204" pitchFamily="34" charset="0"/>
              </a:rPr>
              <a:t>implementado.</a:t>
            </a:r>
          </a:p>
          <a:p>
            <a:pPr algn="just"/>
            <a:r>
              <a:rPr lang="es-PE" sz="1100" dirty="0" smtClean="0">
                <a:solidFill>
                  <a:srgbClr val="000000"/>
                </a:solidFill>
                <a:latin typeface="Arial" panose="020B0604020202020204" pitchFamily="34" charset="0"/>
              </a:rPr>
              <a:t>44 entidades </a:t>
            </a:r>
            <a:r>
              <a:rPr lang="es-PE" sz="1100" dirty="0">
                <a:solidFill>
                  <a:srgbClr val="000000"/>
                </a:solidFill>
                <a:latin typeface="Arial" panose="020B0604020202020204" pitchFamily="34" charset="0"/>
              </a:rPr>
              <a:t>(2.14%) </a:t>
            </a:r>
            <a:r>
              <a:rPr lang="es-PE" sz="1100" dirty="0" smtClean="0">
                <a:solidFill>
                  <a:srgbClr val="000000"/>
                </a:solidFill>
                <a:latin typeface="Arial" panose="020B0604020202020204" pitchFamily="34" charset="0"/>
              </a:rPr>
              <a:t>han </a:t>
            </a:r>
            <a:r>
              <a:rPr lang="es-PE" sz="1100" dirty="0">
                <a:solidFill>
                  <a:srgbClr val="000000"/>
                </a:solidFill>
                <a:latin typeface="Arial" panose="020B0604020202020204" pitchFamily="34" charset="0"/>
              </a:rPr>
              <a:t>desarrollado programas de educación comunitaria. </a:t>
            </a:r>
            <a:r>
              <a:rPr lang="es-PE" sz="1100" dirty="0" smtClean="0">
                <a:solidFill>
                  <a:srgbClr val="000000"/>
                </a:solidFill>
                <a:latin typeface="Arial" panose="020B0604020202020204" pitchFamily="34" charset="0"/>
              </a:rPr>
              <a:t>500 Instituciones han </a:t>
            </a:r>
            <a:r>
              <a:rPr lang="es-PE" sz="1100" dirty="0">
                <a:solidFill>
                  <a:srgbClr val="000000"/>
                </a:solidFill>
                <a:latin typeface="Arial" panose="020B0604020202020204" pitchFamily="34" charset="0"/>
              </a:rPr>
              <a:t>participado en los programas de educación comunitaria, las cuales han sido </a:t>
            </a:r>
            <a:r>
              <a:rPr lang="es-PE" sz="1100" dirty="0" smtClean="0">
                <a:solidFill>
                  <a:srgbClr val="000000"/>
                </a:solidFill>
                <a:latin typeface="Arial" panose="020B0604020202020204" pitchFamily="34" charset="0"/>
              </a:rPr>
              <a:t>desarrolladas: </a:t>
            </a:r>
            <a:r>
              <a:rPr lang="es-PE" sz="1100" dirty="0">
                <a:solidFill>
                  <a:srgbClr val="000000"/>
                </a:solidFill>
                <a:latin typeface="Arial" panose="020B0604020202020204" pitchFamily="34" charset="0"/>
              </a:rPr>
              <a:t>102 por Gobiernos Regionales, 43 por las Municipalidades Provinciales, 355 por las Municipalidades Distritales. </a:t>
            </a:r>
          </a:p>
          <a:p>
            <a:pPr algn="just"/>
            <a:endParaRPr lang="es-PE" sz="1100" dirty="0" smtClean="0">
              <a:solidFill>
                <a:srgbClr val="000000"/>
              </a:solidFill>
              <a:latin typeface="Arial" panose="020B0604020202020204" pitchFamily="34" charset="0"/>
            </a:endParaRPr>
          </a:p>
          <a:p>
            <a:pPr algn="just"/>
            <a:r>
              <a:rPr lang="es-PE" sz="1100" dirty="0" smtClean="0">
                <a:solidFill>
                  <a:srgbClr val="000000"/>
                </a:solidFill>
                <a:latin typeface="Arial" panose="020B0604020202020204" pitchFamily="34" charset="0"/>
              </a:rPr>
              <a:t>En </a:t>
            </a:r>
            <a:r>
              <a:rPr lang="es-PE" sz="1100" dirty="0">
                <a:solidFill>
                  <a:srgbClr val="000000"/>
                </a:solidFill>
                <a:latin typeface="Arial" panose="020B0604020202020204" pitchFamily="34" charset="0"/>
              </a:rPr>
              <a:t>los referidos programas han participado 11621 personas, de los </a:t>
            </a:r>
            <a:r>
              <a:rPr lang="es-PE" sz="1100" dirty="0" smtClean="0">
                <a:solidFill>
                  <a:srgbClr val="000000"/>
                </a:solidFill>
                <a:latin typeface="Arial" panose="020B0604020202020204" pitchFamily="34" charset="0"/>
              </a:rPr>
              <a:t>cuales </a:t>
            </a:r>
            <a:r>
              <a:rPr lang="es-PE" sz="1100" dirty="0">
                <a:solidFill>
                  <a:srgbClr val="000000"/>
                </a:solidFill>
                <a:latin typeface="Arial" panose="020B0604020202020204" pitchFamily="34" charset="0"/>
              </a:rPr>
              <a:t>con los programas </a:t>
            </a:r>
            <a:r>
              <a:rPr lang="es-PE" sz="1100" dirty="0" smtClean="0">
                <a:solidFill>
                  <a:srgbClr val="000000"/>
                </a:solidFill>
                <a:latin typeface="Arial" panose="020B0604020202020204" pitchFamily="34" charset="0"/>
              </a:rPr>
              <a:t>desarrollados.</a:t>
            </a:r>
            <a:endParaRPr lang="es-PE" sz="1100" dirty="0">
              <a:solidFill>
                <a:srgbClr val="000000"/>
              </a:solidFill>
              <a:latin typeface="Arial" panose="020B0604020202020204" pitchFamily="34" charset="0"/>
            </a:endParaRPr>
          </a:p>
          <a:p>
            <a:pPr algn="just"/>
            <a:r>
              <a:rPr lang="es-PE" sz="1100" dirty="0" smtClean="0">
                <a:solidFill>
                  <a:srgbClr val="000000"/>
                </a:solidFill>
                <a:latin typeface="Arial" panose="020B0604020202020204" pitchFamily="34" charset="0"/>
              </a:rPr>
              <a:t>78 entidades </a:t>
            </a:r>
            <a:r>
              <a:rPr lang="es-PE" sz="1100" dirty="0">
                <a:solidFill>
                  <a:srgbClr val="000000"/>
                </a:solidFill>
                <a:latin typeface="Arial" panose="020B0604020202020204" pitchFamily="34" charset="0"/>
              </a:rPr>
              <a:t>(3.79%) </a:t>
            </a:r>
            <a:r>
              <a:rPr lang="es-PE" sz="1100" dirty="0" smtClean="0">
                <a:solidFill>
                  <a:srgbClr val="000000"/>
                </a:solidFill>
                <a:latin typeface="Arial" panose="020B0604020202020204" pitchFamily="34" charset="0"/>
              </a:rPr>
              <a:t>han </a:t>
            </a:r>
            <a:r>
              <a:rPr lang="es-PE" sz="1100" dirty="0">
                <a:solidFill>
                  <a:srgbClr val="000000"/>
                </a:solidFill>
                <a:latin typeface="Arial" panose="020B0604020202020204" pitchFamily="34" charset="0"/>
              </a:rPr>
              <a:t>desarrollado programas de educación comunitaria</a:t>
            </a:r>
            <a:r>
              <a:rPr lang="es-PE" sz="1100" dirty="0" smtClean="0">
                <a:solidFill>
                  <a:srgbClr val="000000"/>
                </a:solidFill>
                <a:latin typeface="Arial" panose="020B0604020202020204" pitchFamily="34" charset="0"/>
              </a:rPr>
              <a:t>.</a:t>
            </a:r>
          </a:p>
          <a:p>
            <a:pPr algn="just"/>
            <a:endParaRPr lang="es-PE" sz="1100" dirty="0">
              <a:solidFill>
                <a:srgbClr val="000000"/>
              </a:solidFill>
              <a:latin typeface="Arial" panose="020B0604020202020204" pitchFamily="34" charset="0"/>
            </a:endParaRPr>
          </a:p>
          <a:p>
            <a:pPr algn="just"/>
            <a:r>
              <a:rPr lang="es-PE" sz="1100" b="1" dirty="0" smtClean="0">
                <a:solidFill>
                  <a:srgbClr val="000000"/>
                </a:solidFill>
                <a:latin typeface="Arial" panose="020B0604020202020204" pitchFamily="34" charset="0"/>
              </a:rPr>
              <a:t>Objetivo </a:t>
            </a:r>
            <a:r>
              <a:rPr lang="es-PE" sz="1100" b="1" dirty="0">
                <a:solidFill>
                  <a:srgbClr val="000000"/>
                </a:solidFill>
                <a:latin typeface="Arial" panose="020B0604020202020204" pitchFamily="34" charset="0"/>
              </a:rPr>
              <a:t>Específico 6.2 </a:t>
            </a:r>
            <a:r>
              <a:rPr lang="es-PE" sz="1100" b="1" dirty="0" smtClean="0">
                <a:solidFill>
                  <a:srgbClr val="000000"/>
                </a:solidFill>
                <a:latin typeface="Arial" panose="020B0604020202020204" pitchFamily="34" charset="0"/>
              </a:rPr>
              <a:t>Promover </a:t>
            </a:r>
            <a:r>
              <a:rPr lang="es-PE" sz="1100" b="1" dirty="0">
                <a:solidFill>
                  <a:srgbClr val="000000"/>
                </a:solidFill>
                <a:latin typeface="Arial" panose="020B0604020202020204" pitchFamily="34" charset="0"/>
              </a:rPr>
              <a:t>la participación de la sociedad organizada en </a:t>
            </a:r>
            <a:r>
              <a:rPr lang="es-PE" sz="1100" b="1" dirty="0" smtClean="0">
                <a:solidFill>
                  <a:srgbClr val="000000"/>
                </a:solidFill>
                <a:latin typeface="Arial" panose="020B0604020202020204" pitchFamily="34" charset="0"/>
              </a:rPr>
              <a:t>GRD. </a:t>
            </a:r>
            <a:endParaRPr lang="es-PE" sz="1100" b="1" dirty="0">
              <a:solidFill>
                <a:srgbClr val="000000"/>
              </a:solidFill>
              <a:latin typeface="Arial" panose="020B0604020202020204" pitchFamily="34" charset="0"/>
            </a:endParaRPr>
          </a:p>
          <a:p>
            <a:pPr algn="just"/>
            <a:r>
              <a:rPr lang="es-PE" sz="1100" dirty="0" smtClean="0">
                <a:solidFill>
                  <a:srgbClr val="000000"/>
                </a:solidFill>
                <a:latin typeface="Arial" panose="020B0604020202020204" pitchFamily="34" charset="0"/>
              </a:rPr>
              <a:t>127 entidades </a:t>
            </a:r>
            <a:r>
              <a:rPr lang="es-PE" sz="1100" dirty="0">
                <a:solidFill>
                  <a:srgbClr val="000000"/>
                </a:solidFill>
                <a:latin typeface="Arial" panose="020B0604020202020204" pitchFamily="34" charset="0"/>
              </a:rPr>
              <a:t>(6.17</a:t>
            </a:r>
            <a:r>
              <a:rPr lang="es-PE" sz="1100" dirty="0" smtClean="0">
                <a:solidFill>
                  <a:srgbClr val="000000"/>
                </a:solidFill>
                <a:latin typeface="Arial" panose="020B0604020202020204" pitchFamily="34" charset="0"/>
              </a:rPr>
              <a:t>%) </a:t>
            </a:r>
            <a:r>
              <a:rPr lang="es-PE" sz="1100" dirty="0">
                <a:solidFill>
                  <a:srgbClr val="000000"/>
                </a:solidFill>
                <a:latin typeface="Arial" panose="020B0604020202020204" pitchFamily="34" charset="0"/>
              </a:rPr>
              <a:t>han conformado plataformas y/o mesas de trabajo con organizaciones sociales públicas con la finalidad de fomentar la cultura de prevención del riesgo de desastres. </a:t>
            </a:r>
            <a:endParaRPr lang="es-PE" sz="1100" dirty="0" smtClean="0">
              <a:solidFill>
                <a:srgbClr val="000000"/>
              </a:solidFill>
              <a:latin typeface="Arial" panose="020B0604020202020204" pitchFamily="34" charset="0"/>
            </a:endParaRPr>
          </a:p>
          <a:p>
            <a:pPr algn="just"/>
            <a:endParaRPr lang="es-PE" sz="1100" dirty="0">
              <a:solidFill>
                <a:srgbClr val="000000"/>
              </a:solidFill>
              <a:latin typeface="Arial" panose="020B0604020202020204" pitchFamily="34" charset="0"/>
            </a:endParaRPr>
          </a:p>
          <a:p>
            <a:pPr algn="just"/>
            <a:r>
              <a:rPr lang="es-PE" sz="1100" dirty="0" smtClean="0">
                <a:solidFill>
                  <a:srgbClr val="000000"/>
                </a:solidFill>
                <a:latin typeface="Arial" panose="020B0604020202020204" pitchFamily="34" charset="0"/>
              </a:rPr>
              <a:t>En </a:t>
            </a:r>
            <a:r>
              <a:rPr lang="es-PE" sz="1100" dirty="0">
                <a:solidFill>
                  <a:srgbClr val="000000"/>
                </a:solidFill>
                <a:latin typeface="Arial" panose="020B0604020202020204" pitchFamily="34" charset="0"/>
              </a:rPr>
              <a:t>las plataformas o mesas de trabajo conformadas por los Ministerios la han conformado 50 entidades, 199 entidades en el caso de los Gobiernos Regionales, 353 en Municipalidades Provinciales, 1979 en Municipalidades Distritales y 26 en Universidades. </a:t>
            </a:r>
            <a:endParaRPr lang="es-PE" sz="1100" dirty="0" smtClean="0">
              <a:solidFill>
                <a:srgbClr val="000000"/>
              </a:solidFill>
              <a:latin typeface="Arial" panose="020B0604020202020204" pitchFamily="34" charset="0"/>
            </a:endParaRPr>
          </a:p>
          <a:p>
            <a:pPr algn="just"/>
            <a:endParaRPr lang="es-PE" sz="1100" dirty="0">
              <a:solidFill>
                <a:srgbClr val="000000"/>
              </a:solidFill>
              <a:latin typeface="Arial" panose="020B0604020202020204" pitchFamily="34" charset="0"/>
            </a:endParaRPr>
          </a:p>
          <a:p>
            <a:pPr algn="just"/>
            <a:r>
              <a:rPr lang="es-PE" sz="1100" dirty="0" smtClean="0">
                <a:solidFill>
                  <a:srgbClr val="000000"/>
                </a:solidFill>
                <a:latin typeface="Arial" panose="020B0604020202020204" pitchFamily="34" charset="0"/>
              </a:rPr>
              <a:t>51 entidades </a:t>
            </a:r>
            <a:r>
              <a:rPr lang="es-PE" sz="1100" dirty="0">
                <a:solidFill>
                  <a:srgbClr val="000000"/>
                </a:solidFill>
                <a:latin typeface="Arial" panose="020B0604020202020204" pitchFamily="34" charset="0"/>
              </a:rPr>
              <a:t>(2.48%)</a:t>
            </a:r>
            <a:r>
              <a:rPr lang="es-PE" sz="1100" dirty="0" smtClean="0">
                <a:solidFill>
                  <a:srgbClr val="000000"/>
                </a:solidFill>
                <a:latin typeface="Arial" panose="020B0604020202020204" pitchFamily="34" charset="0"/>
              </a:rPr>
              <a:t> han </a:t>
            </a:r>
            <a:r>
              <a:rPr lang="es-PE" sz="1100" dirty="0">
                <a:solidFill>
                  <a:srgbClr val="000000"/>
                </a:solidFill>
                <a:latin typeface="Arial" panose="020B0604020202020204" pitchFamily="34" charset="0"/>
              </a:rPr>
              <a:t>promovido el desarrollo y la participación de la sociedad civil para el voluntariado en emergencias y rehabilitación</a:t>
            </a:r>
            <a:r>
              <a:rPr lang="es-PE" sz="1100" dirty="0" smtClean="0">
                <a:solidFill>
                  <a:srgbClr val="000000"/>
                </a:solidFill>
                <a:latin typeface="Arial" panose="020B0604020202020204" pitchFamily="34" charset="0"/>
              </a:rPr>
              <a:t>.</a:t>
            </a:r>
            <a:endParaRPr lang="es-PE" sz="1100" dirty="0">
              <a:solidFill>
                <a:srgbClr val="000000"/>
              </a:solidFill>
              <a:latin typeface="Arial" panose="020B0604020202020204" pitchFamily="34" charset="0"/>
            </a:endParaRPr>
          </a:p>
        </p:txBody>
      </p:sp>
    </p:spTree>
    <p:extLst>
      <p:ext uri="{BB962C8B-B14F-4D97-AF65-F5344CB8AC3E}">
        <p14:creationId xmlns:p14="http://schemas.microsoft.com/office/powerpoint/2010/main" val="15214927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 xmlns:a16="http://schemas.microsoft.com/office/drawing/2014/main" id="{42DCDA33-EA32-42C1-86C9-D6DA04F8935F}"/>
              </a:ext>
            </a:extLst>
          </p:cNvPr>
          <p:cNvSpPr/>
          <p:nvPr/>
        </p:nvSpPr>
        <p:spPr>
          <a:xfrm>
            <a:off x="0" y="2204864"/>
            <a:ext cx="9144000" cy="2376264"/>
          </a:xfrm>
          <a:prstGeom prst="rect">
            <a:avLst/>
          </a:prstGeom>
          <a:solidFill>
            <a:srgbClr val="1F7B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1 Título">
            <a:extLst>
              <a:ext uri="{FF2B5EF4-FFF2-40B4-BE49-F238E27FC236}">
                <a16:creationId xmlns="" xmlns:a16="http://schemas.microsoft.com/office/drawing/2014/main" id="{78C7207F-F136-4378-AB97-F43B65CF57B2}"/>
              </a:ext>
            </a:extLst>
          </p:cNvPr>
          <p:cNvSpPr txBox="1">
            <a:spLocks/>
          </p:cNvSpPr>
          <p:nvPr/>
        </p:nvSpPr>
        <p:spPr>
          <a:xfrm>
            <a:off x="791580" y="2564904"/>
            <a:ext cx="7560840" cy="16561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s-PE" sz="2400" b="1" dirty="0" smtClean="0">
                <a:solidFill>
                  <a:schemeClr val="bg1"/>
                </a:solidFill>
                <a:latin typeface="Arial" panose="020B0604020202020204" pitchFamily="34" charset="0"/>
                <a:cs typeface="Arial" panose="020B0604020202020204" pitchFamily="34" charset="0"/>
              </a:rPr>
              <a:t>Cobertura</a:t>
            </a:r>
            <a:endParaRPr lang="es-PE"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4854289"/>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p:cNvPicPr>
            <a:picLocks noChangeAspect="1"/>
          </p:cNvPicPr>
          <p:nvPr/>
        </p:nvPicPr>
        <p:blipFill>
          <a:blip r:embed="rId3"/>
          <a:stretch>
            <a:fillRect/>
          </a:stretch>
        </p:blipFill>
        <p:spPr>
          <a:xfrm>
            <a:off x="542164" y="534999"/>
            <a:ext cx="7831130" cy="5916450"/>
          </a:xfrm>
          <a:prstGeom prst="rect">
            <a:avLst/>
          </a:prstGeom>
          <a:ln w="12700">
            <a:solidFill>
              <a:srgbClr val="00859B"/>
            </a:solidFill>
          </a:ln>
        </p:spPr>
      </p:pic>
      <p:sp>
        <p:nvSpPr>
          <p:cNvPr id="27" name="Elipse 26"/>
          <p:cNvSpPr/>
          <p:nvPr/>
        </p:nvSpPr>
        <p:spPr>
          <a:xfrm>
            <a:off x="6259897" y="2814483"/>
            <a:ext cx="647095" cy="549782"/>
          </a:xfrm>
          <a:prstGeom prst="ellipse">
            <a:avLst/>
          </a:prstGeom>
          <a:solidFill>
            <a:srgbClr val="C00000"/>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a:scene3d>
            <a:camera prst="orthographicFront"/>
            <a:lightRig rig="soft" dir="t"/>
          </a:scene3d>
          <a:sp3d>
            <a:bevelT/>
            <a:bevelB/>
          </a:sp3d>
        </p:spPr>
        <p:txBody>
          <a:bodyPr rtlCol="0" anchor="ctr"/>
          <a:lstStyle/>
          <a:p>
            <a:pPr algn="ctr">
              <a:defRPr/>
            </a:pPr>
            <a:r>
              <a:rPr lang="es-PE" sz="1031" b="1" kern="0" dirty="0">
                <a:solidFill>
                  <a:prstClr val="white"/>
                </a:solidFill>
              </a:rPr>
              <a:t>1673</a:t>
            </a:r>
          </a:p>
        </p:txBody>
      </p:sp>
      <p:sp>
        <p:nvSpPr>
          <p:cNvPr id="28" name="Elipse 27"/>
          <p:cNvSpPr/>
          <p:nvPr/>
        </p:nvSpPr>
        <p:spPr>
          <a:xfrm>
            <a:off x="3343207" y="1574384"/>
            <a:ext cx="647095" cy="549782"/>
          </a:xfrm>
          <a:prstGeom prst="ellipse">
            <a:avLst/>
          </a:prstGeom>
          <a:solidFill>
            <a:srgbClr val="00859B"/>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a:scene3d>
            <a:camera prst="orthographicFront"/>
            <a:lightRig rig="soft" dir="t"/>
          </a:scene3d>
          <a:sp3d>
            <a:bevelT/>
            <a:bevelB/>
          </a:sp3d>
        </p:spPr>
        <p:txBody>
          <a:bodyPr rtlCol="0" anchor="ctr"/>
          <a:lstStyle/>
          <a:p>
            <a:pPr algn="ctr">
              <a:defRPr/>
            </a:pPr>
            <a:r>
              <a:rPr lang="es-PE" sz="1031" b="1" kern="0" dirty="0">
                <a:solidFill>
                  <a:prstClr val="white"/>
                </a:solidFill>
              </a:rPr>
              <a:t>143</a:t>
            </a:r>
          </a:p>
        </p:txBody>
      </p:sp>
      <p:sp>
        <p:nvSpPr>
          <p:cNvPr id="29" name="Elipse 28"/>
          <p:cNvSpPr/>
          <p:nvPr/>
        </p:nvSpPr>
        <p:spPr>
          <a:xfrm>
            <a:off x="3337311" y="2239162"/>
            <a:ext cx="647095" cy="549782"/>
          </a:xfrm>
          <a:prstGeom prst="ellipse">
            <a:avLst/>
          </a:prstGeom>
          <a:solidFill>
            <a:srgbClr val="00859B"/>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a:scene3d>
            <a:camera prst="orthographicFront"/>
            <a:lightRig rig="soft" dir="t"/>
          </a:scene3d>
          <a:sp3d>
            <a:bevelT/>
            <a:bevelB/>
          </a:sp3d>
        </p:spPr>
        <p:txBody>
          <a:bodyPr rtlCol="0" anchor="ctr"/>
          <a:lstStyle/>
          <a:p>
            <a:pPr algn="ctr">
              <a:defRPr/>
            </a:pPr>
            <a:r>
              <a:rPr lang="es-PE" sz="1031" b="1" kern="0" dirty="0">
                <a:solidFill>
                  <a:prstClr val="white"/>
                </a:solidFill>
              </a:rPr>
              <a:t>78</a:t>
            </a:r>
          </a:p>
        </p:txBody>
      </p:sp>
      <p:sp>
        <p:nvSpPr>
          <p:cNvPr id="30" name="Elipse 29"/>
          <p:cNvSpPr/>
          <p:nvPr/>
        </p:nvSpPr>
        <p:spPr>
          <a:xfrm>
            <a:off x="8216955" y="3089374"/>
            <a:ext cx="647095" cy="549782"/>
          </a:xfrm>
          <a:prstGeom prst="ellipse">
            <a:avLst/>
          </a:prstGeom>
          <a:solidFill>
            <a:srgbClr val="00859B"/>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a:scene3d>
            <a:camera prst="orthographicFront"/>
            <a:lightRig rig="soft" dir="t"/>
          </a:scene3d>
          <a:sp3d>
            <a:bevelT/>
            <a:bevelB/>
          </a:sp3d>
        </p:spPr>
        <p:txBody>
          <a:bodyPr rtlCol="0" anchor="ctr"/>
          <a:lstStyle/>
          <a:p>
            <a:pPr algn="ctr">
              <a:defRPr/>
            </a:pPr>
            <a:r>
              <a:rPr lang="es-PE" sz="1031" b="1" kern="0" dirty="0">
                <a:solidFill>
                  <a:prstClr val="white"/>
                </a:solidFill>
              </a:rPr>
              <a:t>1678</a:t>
            </a:r>
          </a:p>
        </p:txBody>
      </p:sp>
      <p:sp>
        <p:nvSpPr>
          <p:cNvPr id="31" name="Elipse 30"/>
          <p:cNvSpPr/>
          <p:nvPr/>
        </p:nvSpPr>
        <p:spPr>
          <a:xfrm>
            <a:off x="1610974" y="4074012"/>
            <a:ext cx="595598" cy="401322"/>
          </a:xfrm>
          <a:prstGeom prst="ellipse">
            <a:avLst/>
          </a:prstGeom>
          <a:solidFill>
            <a:srgbClr val="00859B"/>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a:scene3d>
            <a:camera prst="orthographicFront"/>
            <a:lightRig rig="soft" dir="t"/>
          </a:scene3d>
          <a:sp3d>
            <a:bevelT/>
            <a:bevelB/>
          </a:sp3d>
        </p:spPr>
        <p:txBody>
          <a:bodyPr rtlCol="0" anchor="ctr"/>
          <a:lstStyle/>
          <a:p>
            <a:pPr algn="ctr">
              <a:defRPr/>
            </a:pPr>
            <a:r>
              <a:rPr lang="es-PE" sz="1031" b="1" kern="0" dirty="0">
                <a:solidFill>
                  <a:prstClr val="white"/>
                </a:solidFill>
              </a:rPr>
              <a:t>100%</a:t>
            </a:r>
          </a:p>
        </p:txBody>
      </p:sp>
      <p:sp>
        <p:nvSpPr>
          <p:cNvPr id="32" name="Elipse 31"/>
          <p:cNvSpPr/>
          <p:nvPr/>
        </p:nvSpPr>
        <p:spPr>
          <a:xfrm>
            <a:off x="1610974" y="4819375"/>
            <a:ext cx="595598" cy="401322"/>
          </a:xfrm>
          <a:prstGeom prst="ellipse">
            <a:avLst/>
          </a:prstGeom>
          <a:solidFill>
            <a:srgbClr val="00859B"/>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a:scene3d>
            <a:camera prst="orthographicFront"/>
            <a:lightRig rig="soft" dir="t"/>
          </a:scene3d>
          <a:sp3d>
            <a:bevelT/>
            <a:bevelB/>
          </a:sp3d>
        </p:spPr>
        <p:txBody>
          <a:bodyPr rtlCol="0" anchor="ctr"/>
          <a:lstStyle/>
          <a:p>
            <a:pPr algn="ctr">
              <a:defRPr/>
            </a:pPr>
            <a:r>
              <a:rPr lang="es-PE" sz="1031" b="1" kern="0" dirty="0">
                <a:solidFill>
                  <a:prstClr val="white"/>
                </a:solidFill>
              </a:rPr>
              <a:t>100%</a:t>
            </a:r>
          </a:p>
        </p:txBody>
      </p:sp>
      <p:sp>
        <p:nvSpPr>
          <p:cNvPr id="33" name="Elipse 32"/>
          <p:cNvSpPr/>
          <p:nvPr/>
        </p:nvSpPr>
        <p:spPr>
          <a:xfrm>
            <a:off x="1603112" y="5582582"/>
            <a:ext cx="595598" cy="401322"/>
          </a:xfrm>
          <a:prstGeom prst="ellipse">
            <a:avLst/>
          </a:prstGeom>
          <a:solidFill>
            <a:srgbClr val="00859B"/>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a:scene3d>
            <a:camera prst="orthographicFront"/>
            <a:lightRig rig="soft" dir="t"/>
          </a:scene3d>
          <a:sp3d>
            <a:bevelT/>
            <a:bevelB/>
          </a:sp3d>
        </p:spPr>
        <p:txBody>
          <a:bodyPr rtlCol="0" anchor="ctr"/>
          <a:lstStyle/>
          <a:p>
            <a:pPr algn="ctr">
              <a:defRPr/>
            </a:pPr>
            <a:r>
              <a:rPr lang="es-PE" sz="1031" b="1" kern="0" dirty="0">
                <a:solidFill>
                  <a:prstClr val="white"/>
                </a:solidFill>
              </a:rPr>
              <a:t>100%</a:t>
            </a:r>
          </a:p>
        </p:txBody>
      </p:sp>
      <p:sp>
        <p:nvSpPr>
          <p:cNvPr id="34" name="Elipse 33"/>
          <p:cNvSpPr/>
          <p:nvPr/>
        </p:nvSpPr>
        <p:spPr>
          <a:xfrm>
            <a:off x="1603112" y="3366534"/>
            <a:ext cx="595598" cy="401322"/>
          </a:xfrm>
          <a:prstGeom prst="ellipse">
            <a:avLst/>
          </a:prstGeom>
          <a:solidFill>
            <a:srgbClr val="00859B"/>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a:scene3d>
            <a:camera prst="orthographicFront"/>
            <a:lightRig rig="soft" dir="t"/>
          </a:scene3d>
          <a:sp3d>
            <a:bevelT/>
            <a:bevelB/>
          </a:sp3d>
        </p:spPr>
        <p:txBody>
          <a:bodyPr rtlCol="0" anchor="ctr"/>
          <a:lstStyle/>
          <a:p>
            <a:pPr algn="ctr">
              <a:defRPr/>
            </a:pPr>
            <a:r>
              <a:rPr lang="es-PE" sz="1031" b="1" kern="0" dirty="0">
                <a:solidFill>
                  <a:prstClr val="white"/>
                </a:solidFill>
              </a:rPr>
              <a:t>99%</a:t>
            </a:r>
          </a:p>
        </p:txBody>
      </p:sp>
      <p:sp>
        <p:nvSpPr>
          <p:cNvPr id="35" name="Elipse 34"/>
          <p:cNvSpPr/>
          <p:nvPr/>
        </p:nvSpPr>
        <p:spPr>
          <a:xfrm>
            <a:off x="1610974" y="1840120"/>
            <a:ext cx="595598" cy="401322"/>
          </a:xfrm>
          <a:prstGeom prst="ellipse">
            <a:avLst/>
          </a:prstGeom>
          <a:solidFill>
            <a:srgbClr val="00859B"/>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a:scene3d>
            <a:camera prst="orthographicFront"/>
            <a:lightRig rig="soft" dir="t"/>
          </a:scene3d>
          <a:sp3d>
            <a:bevelT/>
            <a:bevelB/>
          </a:sp3d>
        </p:spPr>
        <p:txBody>
          <a:bodyPr rtlCol="0" anchor="ctr"/>
          <a:lstStyle/>
          <a:p>
            <a:pPr algn="ctr">
              <a:defRPr/>
            </a:pPr>
            <a:r>
              <a:rPr lang="es-PE" sz="1031" b="1" kern="0" dirty="0">
                <a:solidFill>
                  <a:prstClr val="white"/>
                </a:solidFill>
              </a:rPr>
              <a:t>48%</a:t>
            </a:r>
          </a:p>
        </p:txBody>
      </p:sp>
      <p:sp>
        <p:nvSpPr>
          <p:cNvPr id="36" name="Elipse 35"/>
          <p:cNvSpPr/>
          <p:nvPr/>
        </p:nvSpPr>
        <p:spPr>
          <a:xfrm>
            <a:off x="1603112" y="2603327"/>
            <a:ext cx="595598" cy="401322"/>
          </a:xfrm>
          <a:prstGeom prst="ellipse">
            <a:avLst/>
          </a:prstGeom>
          <a:solidFill>
            <a:srgbClr val="00859B"/>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a:scene3d>
            <a:camera prst="orthographicFront"/>
            <a:lightRig rig="soft" dir="t"/>
          </a:scene3d>
          <a:sp3d>
            <a:bevelT/>
            <a:bevelB/>
          </a:sp3d>
        </p:spPr>
        <p:txBody>
          <a:bodyPr rtlCol="0" anchor="ctr"/>
          <a:lstStyle/>
          <a:p>
            <a:pPr algn="ctr">
              <a:defRPr/>
            </a:pPr>
            <a:r>
              <a:rPr lang="es-PE" sz="1031" b="1" kern="0" dirty="0">
                <a:solidFill>
                  <a:prstClr val="white"/>
                </a:solidFill>
              </a:rPr>
              <a:t>55%</a:t>
            </a:r>
          </a:p>
        </p:txBody>
      </p:sp>
      <p:sp>
        <p:nvSpPr>
          <p:cNvPr id="37" name="Elipse 36"/>
          <p:cNvSpPr/>
          <p:nvPr/>
        </p:nvSpPr>
        <p:spPr>
          <a:xfrm>
            <a:off x="3828419" y="3598995"/>
            <a:ext cx="647095" cy="549782"/>
          </a:xfrm>
          <a:prstGeom prst="ellipse">
            <a:avLst/>
          </a:prstGeom>
          <a:solidFill>
            <a:srgbClr val="00859B"/>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a:scene3d>
            <a:camera prst="orthographicFront"/>
            <a:lightRig rig="soft" dir="t"/>
          </a:scene3d>
          <a:sp3d>
            <a:bevelT/>
            <a:bevelB/>
          </a:sp3d>
        </p:spPr>
        <p:txBody>
          <a:bodyPr rtlCol="0" anchor="ctr"/>
          <a:lstStyle/>
          <a:p>
            <a:pPr algn="ctr">
              <a:defRPr/>
            </a:pPr>
            <a:r>
              <a:rPr lang="es-PE" sz="1031" b="1" kern="0" dirty="0">
                <a:solidFill>
                  <a:prstClr val="white"/>
                </a:solidFill>
              </a:rPr>
              <a:t>196</a:t>
            </a:r>
          </a:p>
        </p:txBody>
      </p:sp>
      <p:sp>
        <p:nvSpPr>
          <p:cNvPr id="38" name="Elipse 37"/>
          <p:cNvSpPr/>
          <p:nvPr/>
        </p:nvSpPr>
        <p:spPr>
          <a:xfrm>
            <a:off x="3810634" y="4263774"/>
            <a:ext cx="647095" cy="549782"/>
          </a:xfrm>
          <a:prstGeom prst="ellipse">
            <a:avLst/>
          </a:prstGeom>
          <a:solidFill>
            <a:srgbClr val="00859B"/>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a:scene3d>
            <a:camera prst="orthographicFront"/>
            <a:lightRig rig="soft" dir="t"/>
          </a:scene3d>
          <a:sp3d>
            <a:bevelT/>
            <a:bevelB/>
          </a:sp3d>
        </p:spPr>
        <p:txBody>
          <a:bodyPr rtlCol="0" anchor="ctr"/>
          <a:lstStyle/>
          <a:p>
            <a:pPr algn="ctr">
              <a:defRPr/>
            </a:pPr>
            <a:r>
              <a:rPr lang="es-PE" sz="1031" b="1" kern="0" dirty="0">
                <a:solidFill>
                  <a:prstClr val="white"/>
                </a:solidFill>
              </a:rPr>
              <a:t>25</a:t>
            </a:r>
          </a:p>
        </p:txBody>
      </p:sp>
      <p:sp>
        <p:nvSpPr>
          <p:cNvPr id="39" name="Elipse 38"/>
          <p:cNvSpPr/>
          <p:nvPr/>
        </p:nvSpPr>
        <p:spPr>
          <a:xfrm>
            <a:off x="3810634" y="5039106"/>
            <a:ext cx="647095" cy="549782"/>
          </a:xfrm>
          <a:prstGeom prst="ellipse">
            <a:avLst/>
          </a:prstGeom>
          <a:solidFill>
            <a:srgbClr val="00859B"/>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a:scene3d>
            <a:camera prst="orthographicFront"/>
            <a:lightRig rig="soft" dir="t"/>
          </a:scene3d>
          <a:sp3d>
            <a:bevelT/>
            <a:bevelB/>
          </a:sp3d>
        </p:spPr>
        <p:txBody>
          <a:bodyPr rtlCol="0" anchor="ctr"/>
          <a:lstStyle/>
          <a:p>
            <a:pPr algn="ctr">
              <a:defRPr/>
            </a:pPr>
            <a:r>
              <a:rPr lang="es-PE" sz="1031" b="1" kern="0" dirty="0">
                <a:solidFill>
                  <a:prstClr val="white"/>
                </a:solidFill>
              </a:rPr>
              <a:t>18</a:t>
            </a:r>
          </a:p>
        </p:txBody>
      </p:sp>
      <p:sp>
        <p:nvSpPr>
          <p:cNvPr id="16" name="Elipse 15"/>
          <p:cNvSpPr/>
          <p:nvPr/>
        </p:nvSpPr>
        <p:spPr>
          <a:xfrm>
            <a:off x="3992292" y="2697087"/>
            <a:ext cx="647095" cy="549782"/>
          </a:xfrm>
          <a:prstGeom prst="ellipse">
            <a:avLst/>
          </a:prstGeom>
          <a:solidFill>
            <a:srgbClr val="92D050"/>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a:scene3d>
            <a:camera prst="orthographicFront"/>
            <a:lightRig rig="soft" dir="t"/>
          </a:scene3d>
          <a:sp3d>
            <a:bevelT/>
            <a:bevelB/>
          </a:sp3d>
        </p:spPr>
        <p:txBody>
          <a:bodyPr rtlCol="0" anchor="ctr"/>
          <a:lstStyle/>
          <a:p>
            <a:pPr algn="ctr">
              <a:defRPr/>
            </a:pPr>
            <a:r>
              <a:rPr lang="es-PE" sz="1031" b="1" kern="0" dirty="0" smtClean="0">
                <a:solidFill>
                  <a:srgbClr val="C00000"/>
                </a:solidFill>
              </a:rPr>
              <a:t>1655</a:t>
            </a:r>
            <a:endParaRPr lang="es-PE" sz="1031" b="1" kern="0" dirty="0">
              <a:solidFill>
                <a:srgbClr val="C00000"/>
              </a:solidFill>
            </a:endParaRPr>
          </a:p>
        </p:txBody>
      </p:sp>
    </p:spTree>
    <p:extLst>
      <p:ext uri="{BB962C8B-B14F-4D97-AF65-F5344CB8AC3E}">
        <p14:creationId xmlns:p14="http://schemas.microsoft.com/office/powerpoint/2010/main" val="1684328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 xmlns:a16="http://schemas.microsoft.com/office/drawing/2014/main" id="{42DCDA33-EA32-42C1-86C9-D6DA04F8935F}"/>
              </a:ext>
            </a:extLst>
          </p:cNvPr>
          <p:cNvSpPr/>
          <p:nvPr/>
        </p:nvSpPr>
        <p:spPr>
          <a:xfrm>
            <a:off x="0" y="2204864"/>
            <a:ext cx="9144000" cy="2376264"/>
          </a:xfrm>
          <a:prstGeom prst="rect">
            <a:avLst/>
          </a:prstGeom>
          <a:solidFill>
            <a:srgbClr val="1F7B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9" name="1 Título">
            <a:extLst>
              <a:ext uri="{FF2B5EF4-FFF2-40B4-BE49-F238E27FC236}">
                <a16:creationId xmlns="" xmlns:a16="http://schemas.microsoft.com/office/drawing/2014/main" id="{78C7207F-F136-4378-AB97-F43B65CF57B2}"/>
              </a:ext>
            </a:extLst>
          </p:cNvPr>
          <p:cNvSpPr txBox="1">
            <a:spLocks/>
          </p:cNvSpPr>
          <p:nvPr/>
        </p:nvSpPr>
        <p:spPr>
          <a:xfrm>
            <a:off x="791580" y="2564904"/>
            <a:ext cx="7560840" cy="16561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2400" b="1" dirty="0" smtClean="0">
                <a:solidFill>
                  <a:prstClr val="white"/>
                </a:solidFill>
                <a:latin typeface="Arial" panose="020B0604020202020204" pitchFamily="34" charset="0"/>
                <a:cs typeface="Arial" panose="020B0604020202020204" pitchFamily="34" charset="0"/>
              </a:rPr>
              <a:t>Información General</a:t>
            </a:r>
            <a:endParaRPr lang="es-PE" sz="24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1415434"/>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nvPr>
        </p:nvGraphicFramePr>
        <p:xfrm>
          <a:off x="275771" y="1756506"/>
          <a:ext cx="8634727" cy="3380719"/>
        </p:xfrm>
        <a:graphic>
          <a:graphicData uri="http://schemas.openxmlformats.org/drawingml/2006/table">
            <a:tbl>
              <a:tblPr firstRow="1" firstCol="1" bandRow="1">
                <a:tableStyleId>{5940675A-B579-460E-94D1-54222C63F5DA}</a:tableStyleId>
              </a:tblPr>
              <a:tblGrid>
                <a:gridCol w="2081925">
                  <a:extLst>
                    <a:ext uri="{9D8B030D-6E8A-4147-A177-3AD203B41FA5}">
                      <a16:colId xmlns:a16="http://schemas.microsoft.com/office/drawing/2014/main" xmlns="" val="20000"/>
                    </a:ext>
                  </a:extLst>
                </a:gridCol>
                <a:gridCol w="1112693">
                  <a:extLst>
                    <a:ext uri="{9D8B030D-6E8A-4147-A177-3AD203B41FA5}">
                      <a16:colId xmlns:a16="http://schemas.microsoft.com/office/drawing/2014/main" xmlns="" val="20001"/>
                    </a:ext>
                  </a:extLst>
                </a:gridCol>
                <a:gridCol w="1112693">
                  <a:extLst>
                    <a:ext uri="{9D8B030D-6E8A-4147-A177-3AD203B41FA5}">
                      <a16:colId xmlns:a16="http://schemas.microsoft.com/office/drawing/2014/main" xmlns="" val="20002"/>
                    </a:ext>
                  </a:extLst>
                </a:gridCol>
                <a:gridCol w="1114404">
                  <a:extLst>
                    <a:ext uri="{9D8B030D-6E8A-4147-A177-3AD203B41FA5}">
                      <a16:colId xmlns:a16="http://schemas.microsoft.com/office/drawing/2014/main" xmlns="" val="20003"/>
                    </a:ext>
                  </a:extLst>
                </a:gridCol>
                <a:gridCol w="1114404">
                  <a:extLst>
                    <a:ext uri="{9D8B030D-6E8A-4147-A177-3AD203B41FA5}">
                      <a16:colId xmlns:a16="http://schemas.microsoft.com/office/drawing/2014/main" xmlns="" val="20004"/>
                    </a:ext>
                  </a:extLst>
                </a:gridCol>
                <a:gridCol w="1049304">
                  <a:extLst>
                    <a:ext uri="{9D8B030D-6E8A-4147-A177-3AD203B41FA5}">
                      <a16:colId xmlns:a16="http://schemas.microsoft.com/office/drawing/2014/main" xmlns="" val="20005"/>
                    </a:ext>
                  </a:extLst>
                </a:gridCol>
                <a:gridCol w="1049304">
                  <a:extLst>
                    <a:ext uri="{9D8B030D-6E8A-4147-A177-3AD203B41FA5}">
                      <a16:colId xmlns:a16="http://schemas.microsoft.com/office/drawing/2014/main" xmlns="" val="20006"/>
                    </a:ext>
                  </a:extLst>
                </a:gridCol>
              </a:tblGrid>
              <a:tr h="462741">
                <a:tc rowSpan="2">
                  <a:txBody>
                    <a:bodyPr/>
                    <a:lstStyle/>
                    <a:p>
                      <a:pPr algn="ctr">
                        <a:lnSpc>
                          <a:spcPct val="107000"/>
                        </a:lnSpc>
                        <a:spcAft>
                          <a:spcPts val="0"/>
                        </a:spcAft>
                      </a:pPr>
                      <a:r>
                        <a:rPr lang="es-PE" sz="1600" b="1" dirty="0">
                          <a:solidFill>
                            <a:schemeClr val="tx1"/>
                          </a:solidFill>
                          <a:effectLst/>
                        </a:rPr>
                        <a:t>TIPO ENTIDADES</a:t>
                      </a:r>
                      <a:endParaRPr lang="es-PE"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algn="ctr">
                        <a:lnSpc>
                          <a:spcPct val="107000"/>
                        </a:lnSpc>
                        <a:spcAft>
                          <a:spcPts val="0"/>
                        </a:spcAft>
                      </a:pPr>
                      <a:r>
                        <a:rPr lang="es-PE" sz="1800" b="1" dirty="0">
                          <a:effectLst/>
                        </a:rPr>
                        <a:t>ENCUESTA 2015 - 2016</a:t>
                      </a:r>
                      <a:endParaRPr lang="es-PE"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6D5CE"/>
                    </a:solidFill>
                  </a:tcPr>
                </a:tc>
                <a:tc hMerge="1">
                  <a:txBody>
                    <a:bodyPr/>
                    <a:lstStyle/>
                    <a:p>
                      <a:endParaRPr lang="es-PE"/>
                    </a:p>
                  </a:txBody>
                  <a:tcPr/>
                </a:tc>
                <a:tc gridSpan="2">
                  <a:txBody>
                    <a:bodyPr/>
                    <a:lstStyle/>
                    <a:p>
                      <a:pPr algn="ctr">
                        <a:lnSpc>
                          <a:spcPct val="107000"/>
                        </a:lnSpc>
                        <a:spcAft>
                          <a:spcPts val="0"/>
                        </a:spcAft>
                      </a:pPr>
                      <a:r>
                        <a:rPr lang="es-PE" sz="1800" b="1" dirty="0">
                          <a:effectLst/>
                        </a:rPr>
                        <a:t>ENAGERD 2017</a:t>
                      </a:r>
                      <a:endParaRPr lang="es-PE"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hMerge="1">
                  <a:txBody>
                    <a:bodyPr/>
                    <a:lstStyle/>
                    <a:p>
                      <a:endParaRPr lang="es-PE"/>
                    </a:p>
                  </a:txBody>
                  <a:tcPr/>
                </a:tc>
                <a:tc gridSpan="2">
                  <a:txBody>
                    <a:bodyPr/>
                    <a:lstStyle/>
                    <a:p>
                      <a:pPr algn="ctr">
                        <a:lnSpc>
                          <a:spcPct val="107000"/>
                        </a:lnSpc>
                        <a:spcAft>
                          <a:spcPts val="0"/>
                        </a:spcAft>
                      </a:pPr>
                      <a:r>
                        <a:rPr lang="es-PE" sz="1800" b="1" dirty="0">
                          <a:effectLst/>
                        </a:rPr>
                        <a:t>ENAGERD 2018</a:t>
                      </a:r>
                      <a:endParaRPr lang="es-PE"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endParaRPr lang="es-PE"/>
                    </a:p>
                  </a:txBody>
                  <a:tcPr/>
                </a:tc>
                <a:extLst>
                  <a:ext uri="{0D108BD9-81ED-4DB2-BD59-A6C34878D82A}">
                    <a16:rowId xmlns:a16="http://schemas.microsoft.com/office/drawing/2014/main" xmlns="" val="10002"/>
                  </a:ext>
                </a:extLst>
              </a:tr>
              <a:tr h="528498">
                <a:tc vMerge="1">
                  <a:txBody>
                    <a:bodyPr/>
                    <a:lstStyle/>
                    <a:p>
                      <a:endParaRPr lang="es-PE"/>
                    </a:p>
                  </a:txBody>
                  <a:tcPr/>
                </a:tc>
                <a:tc>
                  <a:txBody>
                    <a:bodyPr/>
                    <a:lstStyle/>
                    <a:p>
                      <a:pPr algn="ctr">
                        <a:lnSpc>
                          <a:spcPct val="107000"/>
                        </a:lnSpc>
                        <a:spcAft>
                          <a:spcPts val="0"/>
                        </a:spcAft>
                      </a:pPr>
                      <a:r>
                        <a:rPr lang="es-PE" sz="1400" b="1" dirty="0">
                          <a:effectLst/>
                        </a:rPr>
                        <a:t>TOTAL ENTIDADES</a:t>
                      </a:r>
                      <a:endParaRPr lang="es-PE"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6D5CE"/>
                    </a:solidFill>
                  </a:tcPr>
                </a:tc>
                <a:tc>
                  <a:txBody>
                    <a:bodyPr/>
                    <a:lstStyle/>
                    <a:p>
                      <a:pPr algn="ctr">
                        <a:lnSpc>
                          <a:spcPct val="107000"/>
                        </a:lnSpc>
                        <a:spcAft>
                          <a:spcPts val="0"/>
                        </a:spcAft>
                      </a:pPr>
                      <a:r>
                        <a:rPr lang="es-PE" sz="1400" b="1" dirty="0" smtClean="0">
                          <a:effectLst/>
                        </a:rPr>
                        <a:t>REGISTRO ENCUESTA</a:t>
                      </a:r>
                      <a:endParaRPr lang="es-PE"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6D5CE"/>
                    </a:solidFill>
                  </a:tcPr>
                </a:tc>
                <a:tc>
                  <a:txBody>
                    <a:bodyPr/>
                    <a:lstStyle/>
                    <a:p>
                      <a:pPr algn="ctr">
                        <a:lnSpc>
                          <a:spcPct val="107000"/>
                        </a:lnSpc>
                        <a:spcAft>
                          <a:spcPts val="0"/>
                        </a:spcAft>
                      </a:pPr>
                      <a:r>
                        <a:rPr lang="es-PE" sz="1400" b="1" dirty="0">
                          <a:effectLst/>
                        </a:rPr>
                        <a:t>TOTAL ENTIDADES</a:t>
                      </a:r>
                      <a:endParaRPr lang="es-PE"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07000"/>
                        </a:lnSpc>
                        <a:spcAft>
                          <a:spcPts val="0"/>
                        </a:spcAft>
                      </a:pPr>
                      <a:r>
                        <a:rPr lang="es-PE" sz="1400" b="1" dirty="0" smtClean="0">
                          <a:effectLst/>
                        </a:rPr>
                        <a:t>REGISTRO ENCUESTA</a:t>
                      </a:r>
                      <a:endParaRPr lang="es-PE"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07000"/>
                        </a:lnSpc>
                        <a:spcAft>
                          <a:spcPts val="0"/>
                        </a:spcAft>
                      </a:pPr>
                      <a:r>
                        <a:rPr lang="es-PE" sz="1400" b="1" dirty="0">
                          <a:effectLst/>
                        </a:rPr>
                        <a:t>TOTAL ENTIDADES</a:t>
                      </a:r>
                      <a:endParaRPr lang="es-PE"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lnSpc>
                          <a:spcPct val="107000"/>
                        </a:lnSpc>
                        <a:spcAft>
                          <a:spcPts val="0"/>
                        </a:spcAft>
                      </a:pPr>
                      <a:r>
                        <a:rPr lang="es-PE" sz="1400" b="1" dirty="0" smtClean="0">
                          <a:effectLst/>
                        </a:rPr>
                        <a:t>REGISTRO ENCUESTA</a:t>
                      </a:r>
                      <a:endParaRPr lang="es-PE"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xmlns="" val="10003"/>
                  </a:ext>
                </a:extLst>
              </a:tr>
              <a:tr h="216381">
                <a:tc>
                  <a:txBody>
                    <a:bodyPr/>
                    <a:lstStyle/>
                    <a:p>
                      <a:pPr algn="r">
                        <a:lnSpc>
                          <a:spcPct val="107000"/>
                        </a:lnSpc>
                        <a:spcAft>
                          <a:spcPts val="0"/>
                        </a:spcAft>
                      </a:pPr>
                      <a:r>
                        <a:rPr lang="es-PE" sz="1400" b="1" dirty="0">
                          <a:solidFill>
                            <a:schemeClr val="tx1"/>
                          </a:solidFill>
                          <a:effectLst/>
                        </a:rPr>
                        <a:t>MINISTERIOS</a:t>
                      </a:r>
                      <a:endParaRPr lang="es-P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0"/>
                        </a:spcAft>
                      </a:pPr>
                      <a:r>
                        <a:rPr lang="es-PE" sz="1400" dirty="0">
                          <a:effectLst/>
                        </a:rPr>
                        <a:t>18</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6D5CE"/>
                    </a:solidFill>
                  </a:tcPr>
                </a:tc>
                <a:tc>
                  <a:txBody>
                    <a:bodyPr/>
                    <a:lstStyle/>
                    <a:p>
                      <a:pPr algn="ctr">
                        <a:lnSpc>
                          <a:spcPct val="107000"/>
                        </a:lnSpc>
                        <a:spcAft>
                          <a:spcPts val="0"/>
                        </a:spcAft>
                      </a:pPr>
                      <a:r>
                        <a:rPr lang="es-PE" sz="1400" dirty="0">
                          <a:effectLst/>
                        </a:rPr>
                        <a:t>18</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6D5CE"/>
                    </a:solidFill>
                  </a:tcPr>
                </a:tc>
                <a:tc>
                  <a:txBody>
                    <a:bodyPr/>
                    <a:lstStyle/>
                    <a:p>
                      <a:pPr algn="ctr">
                        <a:lnSpc>
                          <a:spcPct val="107000"/>
                        </a:lnSpc>
                        <a:spcAft>
                          <a:spcPts val="0"/>
                        </a:spcAft>
                      </a:pPr>
                      <a:r>
                        <a:rPr lang="es-PE" sz="1400" dirty="0">
                          <a:effectLst/>
                        </a:rPr>
                        <a:t>18</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07000"/>
                        </a:lnSpc>
                        <a:spcAft>
                          <a:spcPts val="0"/>
                        </a:spcAft>
                      </a:pPr>
                      <a:r>
                        <a:rPr lang="es-PE" sz="1400" dirty="0">
                          <a:effectLst/>
                        </a:rPr>
                        <a:t>18</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07000"/>
                        </a:lnSpc>
                        <a:spcAft>
                          <a:spcPts val="0"/>
                        </a:spcAft>
                      </a:pPr>
                      <a:r>
                        <a:rPr lang="es-PE" sz="1400" dirty="0">
                          <a:effectLst/>
                        </a:rPr>
                        <a:t>18</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40000"/>
                        <a:lumOff val="60000"/>
                      </a:schemeClr>
                    </a:solidFill>
                  </a:tcPr>
                </a:tc>
                <a:tc>
                  <a:txBody>
                    <a:bodyPr/>
                    <a:lstStyle/>
                    <a:p>
                      <a:pPr algn="ctr">
                        <a:lnSpc>
                          <a:spcPct val="107000"/>
                        </a:lnSpc>
                        <a:spcAft>
                          <a:spcPts val="0"/>
                        </a:spcAft>
                      </a:pPr>
                      <a:r>
                        <a:rPr lang="es-PE" sz="1400" dirty="0">
                          <a:effectLst/>
                        </a:rPr>
                        <a:t>18</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xmlns="" val="10004"/>
                  </a:ext>
                </a:extLst>
              </a:tr>
              <a:tr h="286465">
                <a:tc>
                  <a:txBody>
                    <a:bodyPr/>
                    <a:lstStyle/>
                    <a:p>
                      <a:pPr algn="r">
                        <a:lnSpc>
                          <a:spcPct val="107000"/>
                        </a:lnSpc>
                        <a:spcAft>
                          <a:spcPts val="0"/>
                        </a:spcAft>
                      </a:pPr>
                      <a:r>
                        <a:rPr lang="es-PE" sz="1400" b="1" dirty="0">
                          <a:solidFill>
                            <a:schemeClr val="tx1"/>
                          </a:solidFill>
                          <a:effectLst/>
                        </a:rPr>
                        <a:t>ORGANISMOS PUBLICOS</a:t>
                      </a:r>
                      <a:endParaRPr lang="es-P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0"/>
                        </a:spcAft>
                      </a:pPr>
                      <a:r>
                        <a:rPr lang="es-PE" sz="1400" dirty="0">
                          <a:effectLst/>
                        </a:rPr>
                        <a:t>0</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6D5CE"/>
                    </a:solidFill>
                  </a:tcPr>
                </a:tc>
                <a:tc>
                  <a:txBody>
                    <a:bodyPr/>
                    <a:lstStyle/>
                    <a:p>
                      <a:pPr algn="ctr">
                        <a:lnSpc>
                          <a:spcPct val="107000"/>
                        </a:lnSpc>
                        <a:spcAft>
                          <a:spcPts val="0"/>
                        </a:spcAft>
                      </a:pPr>
                      <a:r>
                        <a:rPr lang="es-PE" sz="1400" dirty="0">
                          <a:effectLst/>
                        </a:rPr>
                        <a:t>0</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6D5CE"/>
                    </a:solidFill>
                  </a:tcPr>
                </a:tc>
                <a:tc>
                  <a:txBody>
                    <a:bodyPr/>
                    <a:lstStyle/>
                    <a:p>
                      <a:pPr algn="ctr">
                        <a:lnSpc>
                          <a:spcPct val="107000"/>
                        </a:lnSpc>
                        <a:spcAft>
                          <a:spcPts val="0"/>
                        </a:spcAft>
                      </a:pPr>
                      <a:r>
                        <a:rPr lang="es-PE" sz="1400" dirty="0">
                          <a:effectLst/>
                        </a:rPr>
                        <a:t>52</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07000"/>
                        </a:lnSpc>
                        <a:spcAft>
                          <a:spcPts val="0"/>
                        </a:spcAft>
                      </a:pPr>
                      <a:r>
                        <a:rPr lang="es-PE" sz="1400" dirty="0">
                          <a:effectLst/>
                        </a:rPr>
                        <a:t>34</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07000"/>
                        </a:lnSpc>
                        <a:spcAft>
                          <a:spcPts val="0"/>
                        </a:spcAft>
                      </a:pPr>
                      <a:r>
                        <a:rPr lang="es-PE" sz="1400" dirty="0">
                          <a:effectLst/>
                        </a:rPr>
                        <a:t>78</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tc>
                  <a:txBody>
                    <a:bodyPr/>
                    <a:lstStyle/>
                    <a:p>
                      <a:pPr algn="ctr">
                        <a:lnSpc>
                          <a:spcPct val="107000"/>
                        </a:lnSpc>
                        <a:spcAft>
                          <a:spcPts val="0"/>
                        </a:spcAft>
                      </a:pPr>
                      <a:r>
                        <a:rPr lang="es-PE" sz="1400" dirty="0">
                          <a:effectLst/>
                        </a:rPr>
                        <a:t>43</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xmlns="" val="10005"/>
                  </a:ext>
                </a:extLst>
              </a:tr>
              <a:tr h="218880">
                <a:tc>
                  <a:txBody>
                    <a:bodyPr/>
                    <a:lstStyle/>
                    <a:p>
                      <a:pPr algn="r">
                        <a:lnSpc>
                          <a:spcPct val="107000"/>
                        </a:lnSpc>
                        <a:spcAft>
                          <a:spcPts val="0"/>
                        </a:spcAft>
                      </a:pPr>
                      <a:r>
                        <a:rPr lang="es-PE" sz="1400" b="1" dirty="0">
                          <a:solidFill>
                            <a:schemeClr val="tx1"/>
                          </a:solidFill>
                          <a:effectLst/>
                        </a:rPr>
                        <a:t>UNIVERSIDADES</a:t>
                      </a:r>
                      <a:endParaRPr lang="es-P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0"/>
                        </a:spcAft>
                      </a:pPr>
                      <a:r>
                        <a:rPr lang="es-PE" sz="1400" dirty="0">
                          <a:effectLst/>
                        </a:rPr>
                        <a:t>0</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6D5CE"/>
                    </a:solidFill>
                  </a:tcPr>
                </a:tc>
                <a:tc>
                  <a:txBody>
                    <a:bodyPr/>
                    <a:lstStyle/>
                    <a:p>
                      <a:pPr algn="ctr">
                        <a:lnSpc>
                          <a:spcPct val="107000"/>
                        </a:lnSpc>
                        <a:spcAft>
                          <a:spcPts val="0"/>
                        </a:spcAft>
                      </a:pPr>
                      <a:r>
                        <a:rPr lang="es-PE" sz="1400" dirty="0">
                          <a:effectLst/>
                        </a:rPr>
                        <a:t>0</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6D5CE"/>
                    </a:solidFill>
                  </a:tcPr>
                </a:tc>
                <a:tc>
                  <a:txBody>
                    <a:bodyPr/>
                    <a:lstStyle/>
                    <a:p>
                      <a:pPr algn="ctr">
                        <a:lnSpc>
                          <a:spcPct val="107000"/>
                        </a:lnSpc>
                        <a:spcAft>
                          <a:spcPts val="0"/>
                        </a:spcAft>
                      </a:pPr>
                      <a:r>
                        <a:rPr lang="es-PE" sz="1400" dirty="0">
                          <a:effectLst/>
                        </a:rPr>
                        <a:t>0</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07000"/>
                        </a:lnSpc>
                        <a:spcAft>
                          <a:spcPts val="0"/>
                        </a:spcAft>
                      </a:pPr>
                      <a:r>
                        <a:rPr lang="es-PE" sz="1400" dirty="0">
                          <a:effectLst/>
                        </a:rPr>
                        <a:t>0</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07000"/>
                        </a:lnSpc>
                        <a:spcAft>
                          <a:spcPts val="0"/>
                        </a:spcAft>
                      </a:pPr>
                      <a:r>
                        <a:rPr lang="es-PE" sz="1400" dirty="0">
                          <a:effectLst/>
                        </a:rPr>
                        <a:t>143</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tc>
                  <a:txBody>
                    <a:bodyPr/>
                    <a:lstStyle/>
                    <a:p>
                      <a:pPr algn="ctr">
                        <a:lnSpc>
                          <a:spcPct val="107000"/>
                        </a:lnSpc>
                        <a:spcAft>
                          <a:spcPts val="0"/>
                        </a:spcAft>
                      </a:pPr>
                      <a:r>
                        <a:rPr lang="es-PE" sz="1400" dirty="0">
                          <a:effectLst/>
                        </a:rPr>
                        <a:t>68</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xmlns="" val="10006"/>
                  </a:ext>
                </a:extLst>
              </a:tr>
              <a:tr h="260372">
                <a:tc>
                  <a:txBody>
                    <a:bodyPr/>
                    <a:lstStyle/>
                    <a:p>
                      <a:pPr algn="r">
                        <a:lnSpc>
                          <a:spcPct val="107000"/>
                        </a:lnSpc>
                        <a:spcAft>
                          <a:spcPts val="0"/>
                        </a:spcAft>
                      </a:pPr>
                      <a:r>
                        <a:rPr lang="es-PE" sz="1400" b="1" dirty="0">
                          <a:solidFill>
                            <a:schemeClr val="tx1"/>
                          </a:solidFill>
                          <a:effectLst/>
                        </a:rPr>
                        <a:t>GOBIERNOS REGIONALES</a:t>
                      </a:r>
                      <a:endParaRPr lang="es-P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0"/>
                        </a:spcAft>
                      </a:pPr>
                      <a:r>
                        <a:rPr lang="es-PE" sz="1400" dirty="0">
                          <a:effectLst/>
                        </a:rPr>
                        <a:t>25</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6D5CE"/>
                    </a:solidFill>
                  </a:tcPr>
                </a:tc>
                <a:tc>
                  <a:txBody>
                    <a:bodyPr/>
                    <a:lstStyle/>
                    <a:p>
                      <a:pPr algn="ctr">
                        <a:lnSpc>
                          <a:spcPct val="107000"/>
                        </a:lnSpc>
                        <a:spcAft>
                          <a:spcPts val="0"/>
                        </a:spcAft>
                      </a:pPr>
                      <a:r>
                        <a:rPr lang="es-PE" sz="1400" dirty="0">
                          <a:effectLst/>
                        </a:rPr>
                        <a:t>25</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6D5CE"/>
                    </a:solidFill>
                  </a:tcPr>
                </a:tc>
                <a:tc>
                  <a:txBody>
                    <a:bodyPr/>
                    <a:lstStyle/>
                    <a:p>
                      <a:pPr algn="ctr">
                        <a:lnSpc>
                          <a:spcPct val="107000"/>
                        </a:lnSpc>
                        <a:spcAft>
                          <a:spcPts val="0"/>
                        </a:spcAft>
                      </a:pPr>
                      <a:r>
                        <a:rPr lang="es-PE" sz="1400" dirty="0">
                          <a:effectLst/>
                        </a:rPr>
                        <a:t>25</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07000"/>
                        </a:lnSpc>
                        <a:spcAft>
                          <a:spcPts val="0"/>
                        </a:spcAft>
                      </a:pPr>
                      <a:r>
                        <a:rPr lang="es-PE" sz="1400" dirty="0">
                          <a:effectLst/>
                        </a:rPr>
                        <a:t>25</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07000"/>
                        </a:lnSpc>
                        <a:spcAft>
                          <a:spcPts val="0"/>
                        </a:spcAft>
                      </a:pPr>
                      <a:r>
                        <a:rPr lang="es-PE" sz="1400" dirty="0">
                          <a:effectLst/>
                        </a:rPr>
                        <a:t>25</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tc>
                  <a:txBody>
                    <a:bodyPr/>
                    <a:lstStyle/>
                    <a:p>
                      <a:pPr algn="ctr">
                        <a:lnSpc>
                          <a:spcPct val="107000"/>
                        </a:lnSpc>
                        <a:spcAft>
                          <a:spcPts val="0"/>
                        </a:spcAft>
                      </a:pPr>
                      <a:r>
                        <a:rPr lang="es-PE" sz="1400" dirty="0">
                          <a:effectLst/>
                        </a:rPr>
                        <a:t>25</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xmlns="" val="10007"/>
                  </a:ext>
                </a:extLst>
              </a:tr>
              <a:tr h="245327">
                <a:tc>
                  <a:txBody>
                    <a:bodyPr/>
                    <a:lstStyle/>
                    <a:p>
                      <a:pPr algn="r">
                        <a:lnSpc>
                          <a:spcPct val="107000"/>
                        </a:lnSpc>
                        <a:spcAft>
                          <a:spcPts val="0"/>
                        </a:spcAft>
                      </a:pPr>
                      <a:r>
                        <a:rPr lang="es-PE" sz="1400" b="1" dirty="0">
                          <a:solidFill>
                            <a:schemeClr val="tx1"/>
                          </a:solidFill>
                          <a:effectLst/>
                        </a:rPr>
                        <a:t>MUNIC. PROVINCIALES</a:t>
                      </a:r>
                      <a:endParaRPr lang="es-P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0"/>
                        </a:spcAft>
                      </a:pPr>
                      <a:r>
                        <a:rPr lang="es-PE" sz="1400" dirty="0">
                          <a:effectLst/>
                        </a:rPr>
                        <a:t>196</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6D5CE"/>
                    </a:solidFill>
                  </a:tcPr>
                </a:tc>
                <a:tc>
                  <a:txBody>
                    <a:bodyPr/>
                    <a:lstStyle/>
                    <a:p>
                      <a:pPr algn="ctr">
                        <a:lnSpc>
                          <a:spcPct val="107000"/>
                        </a:lnSpc>
                        <a:spcAft>
                          <a:spcPts val="0"/>
                        </a:spcAft>
                      </a:pPr>
                      <a:r>
                        <a:rPr lang="es-PE" sz="1400" dirty="0">
                          <a:effectLst/>
                        </a:rPr>
                        <a:t>126</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6D5CE"/>
                    </a:solidFill>
                  </a:tcPr>
                </a:tc>
                <a:tc>
                  <a:txBody>
                    <a:bodyPr/>
                    <a:lstStyle/>
                    <a:p>
                      <a:pPr algn="ctr">
                        <a:lnSpc>
                          <a:spcPct val="107000"/>
                        </a:lnSpc>
                        <a:spcAft>
                          <a:spcPts val="0"/>
                        </a:spcAft>
                      </a:pPr>
                      <a:r>
                        <a:rPr lang="es-PE" sz="1400" dirty="0">
                          <a:effectLst/>
                        </a:rPr>
                        <a:t>196</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07000"/>
                        </a:lnSpc>
                        <a:spcAft>
                          <a:spcPts val="0"/>
                        </a:spcAft>
                      </a:pPr>
                      <a:r>
                        <a:rPr lang="es-PE" sz="1400" dirty="0">
                          <a:effectLst/>
                        </a:rPr>
                        <a:t>196</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07000"/>
                        </a:lnSpc>
                        <a:spcAft>
                          <a:spcPts val="0"/>
                        </a:spcAft>
                      </a:pPr>
                      <a:r>
                        <a:rPr lang="es-PE" sz="1400" dirty="0">
                          <a:effectLst/>
                        </a:rPr>
                        <a:t>196</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tc>
                  <a:txBody>
                    <a:bodyPr/>
                    <a:lstStyle/>
                    <a:p>
                      <a:pPr algn="ctr">
                        <a:lnSpc>
                          <a:spcPct val="107000"/>
                        </a:lnSpc>
                        <a:spcAft>
                          <a:spcPts val="0"/>
                        </a:spcAft>
                      </a:pPr>
                      <a:r>
                        <a:rPr lang="es-PE" sz="1400" dirty="0">
                          <a:effectLst/>
                        </a:rPr>
                        <a:t>196</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xmlns="" val="10008"/>
                  </a:ext>
                </a:extLst>
              </a:tr>
              <a:tr h="260195">
                <a:tc>
                  <a:txBody>
                    <a:bodyPr/>
                    <a:lstStyle/>
                    <a:p>
                      <a:pPr algn="r">
                        <a:lnSpc>
                          <a:spcPct val="107000"/>
                        </a:lnSpc>
                        <a:spcAft>
                          <a:spcPts val="0"/>
                        </a:spcAft>
                      </a:pPr>
                      <a:r>
                        <a:rPr lang="es-PE" sz="1400" b="1" dirty="0">
                          <a:solidFill>
                            <a:schemeClr val="tx1"/>
                          </a:solidFill>
                          <a:effectLst/>
                        </a:rPr>
                        <a:t>MUNIC. DISTRITALES</a:t>
                      </a:r>
                      <a:endParaRPr lang="es-P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0"/>
                        </a:spcAft>
                      </a:pPr>
                      <a:r>
                        <a:rPr lang="es-PE" sz="1400" dirty="0">
                          <a:effectLst/>
                        </a:rPr>
                        <a:t>1655</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6D5CE"/>
                    </a:solidFill>
                  </a:tcPr>
                </a:tc>
                <a:tc>
                  <a:txBody>
                    <a:bodyPr/>
                    <a:lstStyle/>
                    <a:p>
                      <a:pPr algn="ctr">
                        <a:lnSpc>
                          <a:spcPct val="107000"/>
                        </a:lnSpc>
                        <a:spcAft>
                          <a:spcPts val="0"/>
                        </a:spcAft>
                      </a:pPr>
                      <a:r>
                        <a:rPr lang="es-PE" sz="1400" dirty="0">
                          <a:effectLst/>
                        </a:rPr>
                        <a:t>358</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6D5CE"/>
                    </a:solidFill>
                  </a:tcPr>
                </a:tc>
                <a:tc>
                  <a:txBody>
                    <a:bodyPr/>
                    <a:lstStyle/>
                    <a:p>
                      <a:pPr algn="ctr">
                        <a:lnSpc>
                          <a:spcPct val="107000"/>
                        </a:lnSpc>
                        <a:spcAft>
                          <a:spcPts val="0"/>
                        </a:spcAft>
                      </a:pPr>
                      <a:r>
                        <a:rPr lang="es-PE" sz="1400" dirty="0">
                          <a:effectLst/>
                        </a:rPr>
                        <a:t>1673</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07000"/>
                        </a:lnSpc>
                        <a:spcAft>
                          <a:spcPts val="0"/>
                        </a:spcAft>
                      </a:pPr>
                      <a:r>
                        <a:rPr lang="es-PE" sz="1400" dirty="0">
                          <a:effectLst/>
                        </a:rPr>
                        <a:t>1033</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07000"/>
                        </a:lnSpc>
                        <a:spcAft>
                          <a:spcPts val="0"/>
                        </a:spcAft>
                      </a:pPr>
                      <a:r>
                        <a:rPr lang="es-PE" sz="1400" dirty="0">
                          <a:effectLst/>
                        </a:rPr>
                        <a:t>1678</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tc>
                  <a:txBody>
                    <a:bodyPr/>
                    <a:lstStyle/>
                    <a:p>
                      <a:pPr algn="ctr">
                        <a:lnSpc>
                          <a:spcPct val="107000"/>
                        </a:lnSpc>
                        <a:spcAft>
                          <a:spcPts val="0"/>
                        </a:spcAft>
                      </a:pPr>
                      <a:r>
                        <a:rPr lang="es-PE" sz="1400" dirty="0">
                          <a:effectLst/>
                        </a:rPr>
                        <a:t>1659</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xmlns="" val="10009"/>
                  </a:ext>
                </a:extLst>
              </a:tr>
              <a:tr h="176166">
                <a:tc>
                  <a:txBody>
                    <a:bodyPr/>
                    <a:lstStyle/>
                    <a:p>
                      <a:pPr algn="r">
                        <a:lnSpc>
                          <a:spcPct val="107000"/>
                        </a:lnSpc>
                        <a:spcAft>
                          <a:spcPts val="0"/>
                        </a:spcAft>
                      </a:pPr>
                      <a:r>
                        <a:rPr lang="es-PE" sz="1400" b="1" dirty="0">
                          <a:solidFill>
                            <a:schemeClr val="tx1"/>
                          </a:solidFill>
                          <a:effectLst/>
                        </a:rPr>
                        <a:t>TOTAL</a:t>
                      </a:r>
                      <a:endParaRPr lang="es-PE"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0"/>
                        </a:spcAft>
                      </a:pPr>
                      <a:r>
                        <a:rPr lang="es-PE" sz="1400" dirty="0">
                          <a:effectLst/>
                        </a:rPr>
                        <a:t>1894</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6D5CE"/>
                    </a:solidFill>
                  </a:tcPr>
                </a:tc>
                <a:tc>
                  <a:txBody>
                    <a:bodyPr/>
                    <a:lstStyle/>
                    <a:p>
                      <a:pPr algn="ctr">
                        <a:lnSpc>
                          <a:spcPct val="107000"/>
                        </a:lnSpc>
                        <a:spcAft>
                          <a:spcPts val="0"/>
                        </a:spcAft>
                      </a:pPr>
                      <a:r>
                        <a:rPr lang="es-PE" sz="1400" dirty="0">
                          <a:effectLst/>
                        </a:rPr>
                        <a:t>527</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6D5CE"/>
                    </a:solidFill>
                  </a:tcPr>
                </a:tc>
                <a:tc>
                  <a:txBody>
                    <a:bodyPr/>
                    <a:lstStyle/>
                    <a:p>
                      <a:pPr algn="ctr">
                        <a:lnSpc>
                          <a:spcPct val="107000"/>
                        </a:lnSpc>
                        <a:spcAft>
                          <a:spcPts val="0"/>
                        </a:spcAft>
                      </a:pPr>
                      <a:r>
                        <a:rPr lang="es-PE" sz="1400" dirty="0">
                          <a:effectLst/>
                        </a:rPr>
                        <a:t>1964</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07000"/>
                        </a:lnSpc>
                        <a:spcAft>
                          <a:spcPts val="0"/>
                        </a:spcAft>
                      </a:pPr>
                      <a:r>
                        <a:rPr lang="es-PE" sz="1400" dirty="0">
                          <a:effectLst/>
                        </a:rPr>
                        <a:t>1306</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07000"/>
                        </a:lnSpc>
                        <a:spcAft>
                          <a:spcPts val="0"/>
                        </a:spcAft>
                      </a:pPr>
                      <a:r>
                        <a:rPr lang="es-PE" sz="1400" dirty="0">
                          <a:effectLst/>
                        </a:rPr>
                        <a:t>2138</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lnSpc>
                          <a:spcPct val="107000"/>
                        </a:lnSpc>
                        <a:spcAft>
                          <a:spcPts val="0"/>
                        </a:spcAft>
                      </a:pPr>
                      <a:r>
                        <a:rPr lang="es-PE" sz="1400" dirty="0">
                          <a:effectLst/>
                        </a:rPr>
                        <a:t>2009</a:t>
                      </a: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xmlns="" val="10010"/>
                  </a:ext>
                </a:extLst>
              </a:tr>
              <a:tr h="176166">
                <a:tc>
                  <a:txBody>
                    <a:bodyPr/>
                    <a:lstStyle/>
                    <a:p>
                      <a:pPr algn="r">
                        <a:lnSpc>
                          <a:spcPct val="107000"/>
                        </a:lnSpc>
                        <a:spcAft>
                          <a:spcPts val="0"/>
                        </a:spcAft>
                      </a:pPr>
                      <a:r>
                        <a:rPr lang="es-PE" sz="1600" b="1" dirty="0" smtClean="0">
                          <a:solidFill>
                            <a:schemeClr val="tx1"/>
                          </a:solidFill>
                          <a:effectLst/>
                        </a:rPr>
                        <a:t>% DE PARTICIPACIÓN   </a:t>
                      </a:r>
                      <a:endParaRPr lang="es-PE"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algn="ctr">
                        <a:lnSpc>
                          <a:spcPct val="107000"/>
                        </a:lnSpc>
                        <a:spcAft>
                          <a:spcPts val="0"/>
                        </a:spcAft>
                      </a:pPr>
                      <a:r>
                        <a:rPr lang="es-PE" sz="2000" b="1" dirty="0">
                          <a:effectLst/>
                        </a:rPr>
                        <a:t> </a:t>
                      </a:r>
                      <a:endParaRPr lang="es-PE" sz="2000" b="1"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PE" sz="2000" b="1" dirty="0">
                          <a:effectLst/>
                        </a:rPr>
                        <a:t>27.82%</a:t>
                      </a:r>
                      <a:endParaRPr lang="es-PE"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6D5CE"/>
                    </a:solidFill>
                  </a:tcPr>
                </a:tc>
                <a:tc hMerge="1">
                  <a:txBody>
                    <a:bodyPr/>
                    <a:lstStyle/>
                    <a:p>
                      <a:pPr algn="ctr">
                        <a:lnSpc>
                          <a:spcPct val="107000"/>
                        </a:lnSpc>
                        <a:spcAft>
                          <a:spcPts val="0"/>
                        </a:spcAft>
                      </a:pP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solidFill>
                      <a:schemeClr val="accent1">
                        <a:lumMod val="20000"/>
                        <a:lumOff val="80000"/>
                      </a:schemeClr>
                    </a:solidFill>
                  </a:tcPr>
                </a:tc>
                <a:tc gridSpan="2">
                  <a:txBody>
                    <a:bodyPr/>
                    <a:lstStyle/>
                    <a:p>
                      <a:pPr algn="ctr">
                        <a:lnSpc>
                          <a:spcPct val="107000"/>
                        </a:lnSpc>
                        <a:spcAft>
                          <a:spcPts val="0"/>
                        </a:spcAft>
                      </a:pPr>
                      <a:r>
                        <a:rPr lang="es-PE" sz="2000" b="1" dirty="0">
                          <a:effectLst/>
                        </a:rPr>
                        <a:t> </a:t>
                      </a:r>
                      <a:endParaRPr lang="es-PE" sz="2000" b="1"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PE" sz="2000" b="1" dirty="0">
                          <a:effectLst/>
                        </a:rPr>
                        <a:t>66.50%</a:t>
                      </a:r>
                      <a:endParaRPr lang="es-PE"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hMerge="1">
                  <a:txBody>
                    <a:bodyPr/>
                    <a:lstStyle/>
                    <a:p>
                      <a:pPr algn="ctr">
                        <a:lnSpc>
                          <a:spcPct val="107000"/>
                        </a:lnSpc>
                        <a:spcAft>
                          <a:spcPts val="0"/>
                        </a:spcAft>
                      </a:pP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tc>
                <a:tc gridSpan="2">
                  <a:txBody>
                    <a:bodyPr/>
                    <a:lstStyle/>
                    <a:p>
                      <a:pPr algn="ctr">
                        <a:lnSpc>
                          <a:spcPct val="107000"/>
                        </a:lnSpc>
                        <a:spcAft>
                          <a:spcPts val="0"/>
                        </a:spcAft>
                      </a:pPr>
                      <a:r>
                        <a:rPr lang="es-PE" sz="1600" b="1" dirty="0">
                          <a:effectLst/>
                        </a:rPr>
                        <a:t> </a:t>
                      </a:r>
                      <a:endParaRPr lang="es-PE" sz="1600" b="1"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PE" sz="2000" b="1" dirty="0">
                          <a:solidFill>
                            <a:schemeClr val="bg1"/>
                          </a:solidFill>
                          <a:effectLst/>
                        </a:rPr>
                        <a:t>93.97%</a:t>
                      </a:r>
                      <a:endParaRPr lang="es-PE"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hMerge="1">
                  <a:txBody>
                    <a:bodyPr/>
                    <a:lstStyle/>
                    <a:p>
                      <a:pPr algn="ctr">
                        <a:lnSpc>
                          <a:spcPct val="107000"/>
                        </a:lnSpc>
                        <a:spcAft>
                          <a:spcPts val="0"/>
                        </a:spcAft>
                      </a:pPr>
                      <a:endParaRPr lang="es-P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tc>
                <a:extLst>
                  <a:ext uri="{0D108BD9-81ED-4DB2-BD59-A6C34878D82A}">
                    <a16:rowId xmlns:a16="http://schemas.microsoft.com/office/drawing/2014/main" xmlns="" val="10011"/>
                  </a:ext>
                </a:extLst>
              </a:tr>
            </a:tbl>
          </a:graphicData>
        </a:graphic>
      </p:graphicFrame>
      <p:graphicFrame>
        <p:nvGraphicFramePr>
          <p:cNvPr id="2" name="Tabla 1"/>
          <p:cNvGraphicFramePr>
            <a:graphicFrameLocks noGrp="1"/>
          </p:cNvGraphicFramePr>
          <p:nvPr>
            <p:extLst/>
          </p:nvPr>
        </p:nvGraphicFramePr>
        <p:xfrm>
          <a:off x="493485" y="886717"/>
          <a:ext cx="8054155" cy="586994"/>
        </p:xfrm>
        <a:graphic>
          <a:graphicData uri="http://schemas.openxmlformats.org/drawingml/2006/table">
            <a:tbl>
              <a:tblPr firstRow="1" firstCol="1" bandRow="1"/>
              <a:tblGrid>
                <a:gridCol w="1941943">
                  <a:extLst>
                    <a:ext uri="{9D8B030D-6E8A-4147-A177-3AD203B41FA5}">
                      <a16:colId xmlns:a16="http://schemas.microsoft.com/office/drawing/2014/main" xmlns="" val="550577525"/>
                    </a:ext>
                  </a:extLst>
                </a:gridCol>
                <a:gridCol w="1037878">
                  <a:extLst>
                    <a:ext uri="{9D8B030D-6E8A-4147-A177-3AD203B41FA5}">
                      <a16:colId xmlns:a16="http://schemas.microsoft.com/office/drawing/2014/main" xmlns="" val="3526248427"/>
                    </a:ext>
                  </a:extLst>
                </a:gridCol>
                <a:gridCol w="1037878">
                  <a:extLst>
                    <a:ext uri="{9D8B030D-6E8A-4147-A177-3AD203B41FA5}">
                      <a16:colId xmlns:a16="http://schemas.microsoft.com/office/drawing/2014/main" xmlns="" val="716450628"/>
                    </a:ext>
                  </a:extLst>
                </a:gridCol>
                <a:gridCol w="1039476">
                  <a:extLst>
                    <a:ext uri="{9D8B030D-6E8A-4147-A177-3AD203B41FA5}">
                      <a16:colId xmlns:a16="http://schemas.microsoft.com/office/drawing/2014/main" xmlns="" val="31876216"/>
                    </a:ext>
                  </a:extLst>
                </a:gridCol>
                <a:gridCol w="1039476">
                  <a:extLst>
                    <a:ext uri="{9D8B030D-6E8A-4147-A177-3AD203B41FA5}">
                      <a16:colId xmlns:a16="http://schemas.microsoft.com/office/drawing/2014/main" xmlns="" val="3989185988"/>
                    </a:ext>
                  </a:extLst>
                </a:gridCol>
                <a:gridCol w="978752">
                  <a:extLst>
                    <a:ext uri="{9D8B030D-6E8A-4147-A177-3AD203B41FA5}">
                      <a16:colId xmlns:a16="http://schemas.microsoft.com/office/drawing/2014/main" xmlns="" val="2879565640"/>
                    </a:ext>
                  </a:extLst>
                </a:gridCol>
                <a:gridCol w="978752">
                  <a:extLst>
                    <a:ext uri="{9D8B030D-6E8A-4147-A177-3AD203B41FA5}">
                      <a16:colId xmlns:a16="http://schemas.microsoft.com/office/drawing/2014/main" xmlns="" val="2183989305"/>
                    </a:ext>
                  </a:extLst>
                </a:gridCol>
              </a:tblGrid>
              <a:tr h="0">
                <a:tc gridSpan="7">
                  <a:txBody>
                    <a:bodyPr/>
                    <a:lstStyle/>
                    <a:p>
                      <a:pPr algn="ctr">
                        <a:lnSpc>
                          <a:spcPct val="107000"/>
                        </a:lnSpc>
                        <a:spcAft>
                          <a:spcPts val="0"/>
                        </a:spcAft>
                      </a:pPr>
                      <a:r>
                        <a:rPr lang="es-PE" sz="1800" b="1" dirty="0" smtClean="0">
                          <a:solidFill>
                            <a:srgbClr val="297E96"/>
                          </a:solidFill>
                          <a:effectLst/>
                          <a:latin typeface="Calibri" panose="020F0502020204030204" pitchFamily="34" charset="0"/>
                          <a:ea typeface="Times New Roman" panose="02020603050405020304" pitchFamily="18" charset="0"/>
                          <a:cs typeface="Times New Roman" panose="02020603050405020304" pitchFamily="18" charset="0"/>
                        </a:rPr>
                        <a:t>ENAGERD PERIODO </a:t>
                      </a:r>
                      <a:r>
                        <a:rPr lang="es-PE" sz="1800" b="1" dirty="0">
                          <a:solidFill>
                            <a:srgbClr val="297E96"/>
                          </a:solidFill>
                          <a:effectLst/>
                          <a:latin typeface="Calibri" panose="020F0502020204030204" pitchFamily="34" charset="0"/>
                          <a:ea typeface="Times New Roman" panose="02020603050405020304" pitchFamily="18" charset="0"/>
                          <a:cs typeface="Times New Roman" panose="02020603050405020304" pitchFamily="18" charset="0"/>
                        </a:rPr>
                        <a:t>2015 – 2018</a:t>
                      </a:r>
                      <a:endParaRPr lang="es-PE" sz="1800" dirty="0">
                        <a:solidFill>
                          <a:srgbClr val="297E96"/>
                        </a:solidFill>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a:noFill/>
                    </a:lnT>
                    <a:lnB w="12700" cap="flat" cmpd="sng" algn="ctr">
                      <a:solidFill>
                        <a:srgbClr val="FFFFFF"/>
                      </a:solidFill>
                      <a:prstDash val="solid"/>
                      <a:round/>
                      <a:headEnd type="none" w="med" len="med"/>
                      <a:tailEnd type="none" w="med" len="med"/>
                    </a:lnB>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xmlns="" val="3227129370"/>
                  </a:ext>
                </a:extLst>
              </a:tr>
              <a:tr h="176166">
                <a:tc gridSpan="7">
                  <a:txBody>
                    <a:bodyPr/>
                    <a:lstStyle/>
                    <a:p>
                      <a:pPr algn="ctr">
                        <a:lnSpc>
                          <a:spcPct val="107000"/>
                        </a:lnSpc>
                        <a:spcAft>
                          <a:spcPts val="0"/>
                        </a:spcAft>
                      </a:pPr>
                      <a:r>
                        <a:rPr lang="es-PE" sz="1800" b="1" dirty="0">
                          <a:solidFill>
                            <a:srgbClr val="297E96"/>
                          </a:solidFill>
                          <a:effectLst/>
                          <a:latin typeface="Calibri" panose="020F0502020204030204" pitchFamily="34" charset="0"/>
                          <a:ea typeface="Times New Roman" panose="02020603050405020304" pitchFamily="18" charset="0"/>
                          <a:cs typeface="Times New Roman" panose="02020603050405020304" pitchFamily="18" charset="0"/>
                        </a:rPr>
                        <a:t>NUMERO DE ENTIDADES QUE </a:t>
                      </a:r>
                      <a:r>
                        <a:rPr lang="es-PE" sz="1800" b="1" dirty="0" smtClean="0">
                          <a:solidFill>
                            <a:srgbClr val="297E96"/>
                          </a:solidFill>
                          <a:effectLst/>
                          <a:latin typeface="Calibri" panose="020F0502020204030204" pitchFamily="34" charset="0"/>
                          <a:ea typeface="Times New Roman" panose="02020603050405020304" pitchFamily="18" charset="0"/>
                          <a:cs typeface="Times New Roman" panose="02020603050405020304" pitchFamily="18" charset="0"/>
                        </a:rPr>
                        <a:t>PARTICIPARON</a:t>
                      </a:r>
                      <a:endParaRPr lang="es-PE" sz="1800" dirty="0">
                        <a:solidFill>
                          <a:srgbClr val="297E96"/>
                        </a:solidFill>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xmlns="" val="2540592577"/>
                  </a:ext>
                </a:extLst>
              </a:tr>
            </a:tbl>
          </a:graphicData>
        </a:graphic>
      </p:graphicFrame>
      <p:sp>
        <p:nvSpPr>
          <p:cNvPr id="3" name="Rectángulo 2"/>
          <p:cNvSpPr/>
          <p:nvPr/>
        </p:nvSpPr>
        <p:spPr>
          <a:xfrm>
            <a:off x="275771" y="5295341"/>
            <a:ext cx="8403771" cy="233975"/>
          </a:xfrm>
          <a:prstGeom prst="rect">
            <a:avLst/>
          </a:prstGeom>
        </p:spPr>
        <p:txBody>
          <a:bodyPr wrap="square">
            <a:spAutoFit/>
          </a:bodyPr>
          <a:lstStyle/>
          <a:p>
            <a:pPr>
              <a:lnSpc>
                <a:spcPct val="107000"/>
              </a:lnSpc>
            </a:pPr>
            <a:r>
              <a:rPr lang="es-PE" sz="900" dirty="0">
                <a:solidFill>
                  <a:prstClr val="black"/>
                </a:solidFill>
              </a:rPr>
              <a:t>FUENTE: SISTEMA DE INFORMACION DE MONITOREO, SEGUIMIENTO Y EVALUACION - SIMSE / CENEPRED - 2019</a:t>
            </a:r>
            <a:endParaRPr lang="es-PE" sz="900"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92048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p:nvPr/>
        </p:nvPicPr>
        <p:blipFill rotWithShape="1">
          <a:blip r:embed="rId2" cstate="print"/>
          <a:srcRect l="2907" t="710" r="2571" b="6325"/>
          <a:stretch/>
        </p:blipFill>
        <p:spPr bwMode="auto">
          <a:xfrm>
            <a:off x="0" y="475404"/>
            <a:ext cx="4512529" cy="3249105"/>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6" name="Imagen 5"/>
          <p:cNvPicPr/>
          <p:nvPr/>
        </p:nvPicPr>
        <p:blipFill rotWithShape="1">
          <a:blip r:embed="rId3" cstate="print"/>
          <a:srcRect l="2780" b="7222"/>
          <a:stretch/>
        </p:blipFill>
        <p:spPr bwMode="auto">
          <a:xfrm>
            <a:off x="4631471" y="467970"/>
            <a:ext cx="4512529" cy="3249105"/>
          </a:xfrm>
          <a:prstGeom prst="rect">
            <a:avLst/>
          </a:prstGeom>
          <a:ln>
            <a:solidFill>
              <a:sysClr val="windowText" lastClr="000000"/>
            </a:solidFill>
          </a:ln>
          <a:extLst>
            <a:ext uri="{53640926-AAD7-44D8-BBD7-CCE9431645EC}">
              <a14:shadowObscured xmlns:a14="http://schemas.microsoft.com/office/drawing/2010/main"/>
            </a:ext>
          </a:extLst>
        </p:spPr>
      </p:pic>
      <p:pic>
        <p:nvPicPr>
          <p:cNvPr id="7" name="Imagen 6"/>
          <p:cNvPicPr/>
          <p:nvPr/>
        </p:nvPicPr>
        <p:blipFill rotWithShape="1">
          <a:blip r:embed="rId4" cstate="print"/>
          <a:srcRect l="3033" t="450" b="713"/>
          <a:stretch/>
        </p:blipFill>
        <p:spPr bwMode="auto">
          <a:xfrm>
            <a:off x="2044390" y="3791415"/>
            <a:ext cx="4772723" cy="3066585"/>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341981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Marcador de contenido 2">
            <a:extLst>
              <a:ext uri="{FF2B5EF4-FFF2-40B4-BE49-F238E27FC236}">
                <a16:creationId xmlns:a16="http://schemas.microsoft.com/office/drawing/2014/main" xmlns="" id="{70E755D0-3187-4298-A2F8-254488192CB9}"/>
              </a:ext>
            </a:extLst>
          </p:cNvPr>
          <p:cNvSpPr txBox="1">
            <a:spLocks/>
          </p:cNvSpPr>
          <p:nvPr/>
        </p:nvSpPr>
        <p:spPr>
          <a:xfrm>
            <a:off x="1755257" y="550898"/>
            <a:ext cx="775741" cy="38571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pPr>
            <a:r>
              <a:rPr lang="es-PE" sz="2000" b="1" dirty="0" smtClean="0">
                <a:solidFill>
                  <a:srgbClr val="1F7B9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2017</a:t>
            </a:r>
            <a:endParaRPr lang="es-PE" sz="2000" b="1" dirty="0">
              <a:solidFill>
                <a:srgbClr val="1F7B9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2" cstate="print"/>
          <a:stretch>
            <a:fillRect/>
          </a:stretch>
        </p:blipFill>
        <p:spPr>
          <a:xfrm>
            <a:off x="1094927" y="890041"/>
            <a:ext cx="2096402" cy="2662784"/>
          </a:xfrm>
          <a:prstGeom prst="rect">
            <a:avLst/>
          </a:prstGeom>
          <a:ln>
            <a:solidFill>
              <a:schemeClr val="tx1"/>
            </a:solidFill>
          </a:ln>
        </p:spPr>
      </p:pic>
      <p:pic>
        <p:nvPicPr>
          <p:cNvPr id="4" name="Imagen 3"/>
          <p:cNvPicPr>
            <a:picLocks noChangeAspect="1"/>
          </p:cNvPicPr>
          <p:nvPr/>
        </p:nvPicPr>
        <p:blipFill>
          <a:blip r:embed="rId3" cstate="print"/>
          <a:stretch>
            <a:fillRect/>
          </a:stretch>
        </p:blipFill>
        <p:spPr>
          <a:xfrm>
            <a:off x="1094927" y="3699110"/>
            <a:ext cx="2096402" cy="2753002"/>
          </a:xfrm>
          <a:prstGeom prst="rect">
            <a:avLst/>
          </a:prstGeom>
          <a:ln>
            <a:solidFill>
              <a:schemeClr val="tx1"/>
            </a:solidFill>
          </a:ln>
        </p:spPr>
      </p:pic>
      <p:sp>
        <p:nvSpPr>
          <p:cNvPr id="5" name="Rectángulo redondeado 4"/>
          <p:cNvSpPr/>
          <p:nvPr/>
        </p:nvSpPr>
        <p:spPr>
          <a:xfrm>
            <a:off x="3233976" y="4610100"/>
            <a:ext cx="1204674" cy="465511"/>
          </a:xfrm>
          <a:prstGeom prst="roundRect">
            <a:avLst/>
          </a:prstGeom>
          <a:solidFill>
            <a:srgbClr val="00859B"/>
          </a:solidFill>
          <a:ln w="12700" cap="flat" cmpd="sng" algn="ctr">
            <a:solidFill>
              <a:srgbClr val="5B9BD5">
                <a:shade val="50000"/>
              </a:srgbClr>
            </a:solidFill>
            <a:prstDash val="solid"/>
            <a:miter lim="800000"/>
          </a:ln>
          <a:effectLst/>
        </p:spPr>
        <p:txBody>
          <a:bodyPr rtlCol="0" anchor="ctr"/>
          <a:lstStyle/>
          <a:p>
            <a:pPr algn="ctr" defTabSz="897941" eaLnBrk="0" fontAlgn="base" hangingPunct="0">
              <a:spcBef>
                <a:spcPct val="0"/>
              </a:spcBef>
              <a:spcAft>
                <a:spcPct val="0"/>
              </a:spcAft>
              <a:defRPr/>
            </a:pPr>
            <a:r>
              <a:rPr lang="es-PE" sz="1400" kern="0" dirty="0" smtClean="0">
                <a:solidFill>
                  <a:prstClr val="white"/>
                </a:solidFill>
                <a:latin typeface="Arial" panose="020B0604020202020204" pitchFamily="34" charset="0"/>
                <a:cs typeface="Arial" panose="020B0604020202020204" pitchFamily="34" charset="0"/>
              </a:rPr>
              <a:t>1,306 MD</a:t>
            </a:r>
            <a:endParaRPr lang="es-PE" sz="1400" kern="0" dirty="0">
              <a:solidFill>
                <a:prstClr val="white"/>
              </a:solidFill>
              <a:latin typeface="Arial" panose="020B0604020202020204" pitchFamily="34" charset="0"/>
              <a:cs typeface="Arial" panose="020B0604020202020204" pitchFamily="34" charset="0"/>
            </a:endParaRPr>
          </a:p>
        </p:txBody>
      </p:sp>
      <p:sp>
        <p:nvSpPr>
          <p:cNvPr id="6" name="Rectángulo redondeado 5"/>
          <p:cNvSpPr/>
          <p:nvPr/>
        </p:nvSpPr>
        <p:spPr>
          <a:xfrm>
            <a:off x="3233976" y="2141844"/>
            <a:ext cx="1204674" cy="334656"/>
          </a:xfrm>
          <a:prstGeom prst="roundRect">
            <a:avLst/>
          </a:prstGeom>
          <a:solidFill>
            <a:srgbClr val="00859B"/>
          </a:solidFill>
          <a:ln w="12700" cap="flat" cmpd="sng" algn="ctr">
            <a:solidFill>
              <a:srgbClr val="5B9BD5">
                <a:shade val="50000"/>
              </a:srgbClr>
            </a:solidFill>
            <a:prstDash val="solid"/>
            <a:miter lim="800000"/>
          </a:ln>
          <a:effectLst/>
        </p:spPr>
        <p:txBody>
          <a:bodyPr rtlCol="0" anchor="ctr"/>
          <a:lstStyle/>
          <a:p>
            <a:pPr algn="ctr" defTabSz="897941" eaLnBrk="0" fontAlgn="base" hangingPunct="0">
              <a:spcBef>
                <a:spcPct val="0"/>
              </a:spcBef>
              <a:spcAft>
                <a:spcPct val="0"/>
              </a:spcAft>
              <a:defRPr/>
            </a:pPr>
            <a:r>
              <a:rPr lang="es-PE" sz="1400" kern="0" dirty="0" smtClean="0">
                <a:solidFill>
                  <a:prstClr val="white"/>
                </a:solidFill>
                <a:latin typeface="Arial" panose="020B0604020202020204" pitchFamily="34" charset="0"/>
                <a:cs typeface="Arial" panose="020B0604020202020204" pitchFamily="34" charset="0"/>
              </a:rPr>
              <a:t>196 MP</a:t>
            </a:r>
            <a:endParaRPr lang="es-PE" sz="1400" kern="0" dirty="0">
              <a:solidFill>
                <a:prstClr val="white"/>
              </a:solidFill>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4" cstate="print"/>
          <a:stretch>
            <a:fillRect/>
          </a:stretch>
        </p:blipFill>
        <p:spPr>
          <a:xfrm>
            <a:off x="5234200" y="890041"/>
            <a:ext cx="2046892" cy="2639728"/>
          </a:xfrm>
          <a:prstGeom prst="rect">
            <a:avLst/>
          </a:prstGeom>
          <a:ln>
            <a:solidFill>
              <a:schemeClr val="accent6">
                <a:lumMod val="50000"/>
              </a:schemeClr>
            </a:solidFill>
          </a:ln>
        </p:spPr>
      </p:pic>
      <p:sp>
        <p:nvSpPr>
          <p:cNvPr id="12" name="Rectángulo redondeado 11"/>
          <p:cNvSpPr/>
          <p:nvPr/>
        </p:nvSpPr>
        <p:spPr>
          <a:xfrm>
            <a:off x="7504967" y="2156253"/>
            <a:ext cx="1204674" cy="334656"/>
          </a:xfrm>
          <a:prstGeom prst="roundRect">
            <a:avLst/>
          </a:prstGeom>
          <a:solidFill>
            <a:schemeClr val="accent6">
              <a:lumMod val="50000"/>
            </a:schemeClr>
          </a:solidFill>
          <a:ln w="12700" cap="flat" cmpd="sng" algn="ctr">
            <a:solidFill>
              <a:srgbClr val="5B9BD5">
                <a:shade val="50000"/>
              </a:srgbClr>
            </a:solidFill>
            <a:prstDash val="solid"/>
            <a:miter lim="800000"/>
          </a:ln>
          <a:effectLst/>
        </p:spPr>
        <p:txBody>
          <a:bodyPr rtlCol="0" anchor="ctr"/>
          <a:lstStyle/>
          <a:p>
            <a:pPr algn="ctr" defTabSz="897941" eaLnBrk="0" fontAlgn="base" hangingPunct="0">
              <a:spcBef>
                <a:spcPct val="0"/>
              </a:spcBef>
              <a:spcAft>
                <a:spcPct val="0"/>
              </a:spcAft>
              <a:defRPr/>
            </a:pPr>
            <a:r>
              <a:rPr lang="es-PE" sz="1400" kern="0" dirty="0" smtClean="0">
                <a:solidFill>
                  <a:prstClr val="white"/>
                </a:solidFill>
                <a:latin typeface="Arial" panose="020B0604020202020204" pitchFamily="34" charset="0"/>
                <a:cs typeface="Arial" panose="020B0604020202020204" pitchFamily="34" charset="0"/>
              </a:rPr>
              <a:t>196 MP</a:t>
            </a:r>
            <a:endParaRPr lang="es-PE" sz="1400" kern="0" dirty="0">
              <a:solidFill>
                <a:prstClr val="white"/>
              </a:solidFill>
              <a:latin typeface="Arial" panose="020B0604020202020204" pitchFamily="34" charset="0"/>
              <a:cs typeface="Arial" panose="020B0604020202020204" pitchFamily="34" charset="0"/>
            </a:endParaRPr>
          </a:p>
        </p:txBody>
      </p:sp>
      <p:pic>
        <p:nvPicPr>
          <p:cNvPr id="10" name="Imagen 9"/>
          <p:cNvPicPr>
            <a:picLocks noChangeAspect="1"/>
          </p:cNvPicPr>
          <p:nvPr/>
        </p:nvPicPr>
        <p:blipFill>
          <a:blip r:embed="rId5" cstate="print"/>
          <a:stretch>
            <a:fillRect/>
          </a:stretch>
        </p:blipFill>
        <p:spPr>
          <a:xfrm>
            <a:off x="5234199" y="3699110"/>
            <a:ext cx="2046892" cy="2639728"/>
          </a:xfrm>
          <a:prstGeom prst="rect">
            <a:avLst/>
          </a:prstGeom>
          <a:ln>
            <a:solidFill>
              <a:schemeClr val="accent6">
                <a:lumMod val="50000"/>
              </a:schemeClr>
            </a:solidFill>
          </a:ln>
        </p:spPr>
      </p:pic>
      <p:sp>
        <p:nvSpPr>
          <p:cNvPr id="15" name="Rectángulo redondeado 14"/>
          <p:cNvSpPr/>
          <p:nvPr/>
        </p:nvSpPr>
        <p:spPr>
          <a:xfrm>
            <a:off x="7504966" y="4610100"/>
            <a:ext cx="1277083" cy="465511"/>
          </a:xfrm>
          <a:prstGeom prst="roundRect">
            <a:avLst/>
          </a:prstGeom>
          <a:solidFill>
            <a:schemeClr val="accent6">
              <a:lumMod val="50000"/>
            </a:schemeClr>
          </a:solidFill>
          <a:ln w="12700" cap="flat" cmpd="sng" algn="ctr">
            <a:solidFill>
              <a:srgbClr val="5B9BD5">
                <a:shade val="50000"/>
              </a:srgbClr>
            </a:solidFill>
            <a:prstDash val="solid"/>
            <a:miter lim="800000"/>
          </a:ln>
          <a:effectLst/>
        </p:spPr>
        <p:txBody>
          <a:bodyPr rtlCol="0" anchor="ctr"/>
          <a:lstStyle/>
          <a:p>
            <a:pPr algn="ctr" defTabSz="897941" eaLnBrk="0" fontAlgn="base" hangingPunct="0">
              <a:spcBef>
                <a:spcPct val="0"/>
              </a:spcBef>
              <a:spcAft>
                <a:spcPct val="0"/>
              </a:spcAft>
              <a:defRPr/>
            </a:pPr>
            <a:r>
              <a:rPr lang="es-PE" sz="1400" kern="0" dirty="0" smtClean="0">
                <a:solidFill>
                  <a:prstClr val="white"/>
                </a:solidFill>
                <a:latin typeface="Arial" panose="020B0604020202020204" pitchFamily="34" charset="0"/>
                <a:cs typeface="Arial" panose="020B0604020202020204" pitchFamily="34" charset="0"/>
              </a:rPr>
              <a:t>1,659 MD</a:t>
            </a:r>
            <a:endParaRPr lang="es-PE" sz="1400" kern="0" dirty="0">
              <a:solidFill>
                <a:prstClr val="white"/>
              </a:solidFill>
              <a:latin typeface="Arial" panose="020B0604020202020204" pitchFamily="34" charset="0"/>
              <a:cs typeface="Arial" panose="020B0604020202020204" pitchFamily="34" charset="0"/>
            </a:endParaRPr>
          </a:p>
        </p:txBody>
      </p:sp>
      <p:sp>
        <p:nvSpPr>
          <p:cNvPr id="13" name="Marcador de contenido 2">
            <a:extLst>
              <a:ext uri="{FF2B5EF4-FFF2-40B4-BE49-F238E27FC236}">
                <a16:creationId xmlns:a16="http://schemas.microsoft.com/office/drawing/2014/main" xmlns="" id="{70E755D0-3187-4298-A2F8-254488192CB9}"/>
              </a:ext>
            </a:extLst>
          </p:cNvPr>
          <p:cNvSpPr txBox="1">
            <a:spLocks/>
          </p:cNvSpPr>
          <p:nvPr/>
        </p:nvSpPr>
        <p:spPr>
          <a:xfrm>
            <a:off x="5931697" y="550897"/>
            <a:ext cx="775741" cy="38571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pPr>
            <a:r>
              <a:rPr lang="es-PE" sz="2000" b="1" dirty="0" smtClean="0">
                <a:solidFill>
                  <a:srgbClr val="1F7B9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2018</a:t>
            </a:r>
            <a:endParaRPr lang="es-PE" sz="2000" b="1" dirty="0">
              <a:solidFill>
                <a:srgbClr val="1F7B9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0061442"/>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 xmlns:a16="http://schemas.microsoft.com/office/drawing/2014/main" id="{42DCDA33-EA32-42C1-86C9-D6DA04F8935F}"/>
              </a:ext>
            </a:extLst>
          </p:cNvPr>
          <p:cNvSpPr/>
          <p:nvPr/>
        </p:nvSpPr>
        <p:spPr>
          <a:xfrm>
            <a:off x="0" y="2204864"/>
            <a:ext cx="9144000" cy="2376264"/>
          </a:xfrm>
          <a:prstGeom prst="rect">
            <a:avLst/>
          </a:prstGeom>
          <a:solidFill>
            <a:srgbClr val="1F7B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1 Título">
            <a:extLst>
              <a:ext uri="{FF2B5EF4-FFF2-40B4-BE49-F238E27FC236}">
                <a16:creationId xmlns="" xmlns:a16="http://schemas.microsoft.com/office/drawing/2014/main" id="{78C7207F-F136-4378-AB97-F43B65CF57B2}"/>
              </a:ext>
            </a:extLst>
          </p:cNvPr>
          <p:cNvSpPr txBox="1">
            <a:spLocks/>
          </p:cNvSpPr>
          <p:nvPr/>
        </p:nvSpPr>
        <p:spPr>
          <a:xfrm>
            <a:off x="791580" y="2564904"/>
            <a:ext cx="7560840" cy="16561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s-PE" sz="2400" b="1" dirty="0" smtClean="0">
                <a:solidFill>
                  <a:schemeClr val="bg1"/>
                </a:solidFill>
                <a:latin typeface="Arial" panose="020B0604020202020204" pitchFamily="34" charset="0"/>
                <a:cs typeface="Arial" panose="020B0604020202020204" pitchFamily="34" charset="0"/>
              </a:rPr>
              <a:t>Seguimiento en Línea</a:t>
            </a:r>
            <a:endParaRPr lang="es-PE"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6438990"/>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p:cNvSpPr/>
          <p:nvPr/>
        </p:nvSpPr>
        <p:spPr>
          <a:xfrm>
            <a:off x="2094397" y="636400"/>
            <a:ext cx="4894750" cy="392925"/>
          </a:xfrm>
          <a:prstGeom prst="rect">
            <a:avLst/>
          </a:prstGeom>
        </p:spPr>
        <p:txBody>
          <a:bodyPr wrap="square">
            <a:spAutoFit/>
          </a:bodyPr>
          <a:lstStyle/>
          <a:p>
            <a:pPr defTabSz="1066299"/>
            <a:r>
              <a:rPr lang="es-PE" sz="1964" b="1" dirty="0">
                <a:solidFill>
                  <a:srgbClr val="44546A">
                    <a:lumMod val="50000"/>
                  </a:srgbClr>
                </a:solidFill>
                <a:latin typeface="Arial" panose="020B0604020202020204" pitchFamily="34" charset="0"/>
                <a:cs typeface="Arial" panose="020B0604020202020204" pitchFamily="34" charset="0"/>
              </a:rPr>
              <a:t> </a:t>
            </a:r>
            <a:r>
              <a:rPr lang="es-PE" sz="1964" b="1" dirty="0">
                <a:solidFill>
                  <a:srgbClr val="00859B"/>
                </a:solidFill>
                <a:latin typeface="Arial" panose="020B0604020202020204" pitchFamily="34" charset="0"/>
                <a:cs typeface="Arial" panose="020B0604020202020204" pitchFamily="34" charset="0"/>
              </a:rPr>
              <a:t>REGISTRO ENAGERD 2018: </a:t>
            </a:r>
            <a:r>
              <a:rPr lang="es-PE" sz="1964" b="1" dirty="0" smtClean="0">
                <a:solidFill>
                  <a:srgbClr val="00859B"/>
                </a:solidFill>
                <a:latin typeface="Arial" panose="020B0604020202020204" pitchFamily="34" charset="0"/>
                <a:cs typeface="Arial" panose="020B0604020202020204" pitchFamily="34" charset="0"/>
              </a:rPr>
              <a:t>Monitoreo</a:t>
            </a:r>
            <a:endParaRPr lang="es-PE" sz="1964" b="1" dirty="0">
              <a:solidFill>
                <a:srgbClr val="00859B"/>
              </a:solidFill>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3"/>
          <a:stretch>
            <a:fillRect/>
          </a:stretch>
        </p:blipFill>
        <p:spPr>
          <a:xfrm>
            <a:off x="192305" y="1029325"/>
            <a:ext cx="8698934" cy="4896323"/>
          </a:xfrm>
          <a:prstGeom prst="rect">
            <a:avLst/>
          </a:prstGeom>
          <a:ln>
            <a:solidFill>
              <a:srgbClr val="297E96"/>
            </a:solidFill>
          </a:ln>
        </p:spPr>
      </p:pic>
    </p:spTree>
    <p:extLst>
      <p:ext uri="{BB962C8B-B14F-4D97-AF65-F5344CB8AC3E}">
        <p14:creationId xmlns:p14="http://schemas.microsoft.com/office/powerpoint/2010/main" val="24035320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p:cNvSpPr/>
          <p:nvPr/>
        </p:nvSpPr>
        <p:spPr>
          <a:xfrm>
            <a:off x="1558949" y="584163"/>
            <a:ext cx="5329959" cy="392925"/>
          </a:xfrm>
          <a:prstGeom prst="rect">
            <a:avLst/>
          </a:prstGeom>
        </p:spPr>
        <p:txBody>
          <a:bodyPr wrap="square">
            <a:spAutoFit/>
          </a:bodyPr>
          <a:lstStyle/>
          <a:p>
            <a:pPr defTabSz="1066299"/>
            <a:r>
              <a:rPr lang="es-PE" sz="1964" b="1" dirty="0">
                <a:solidFill>
                  <a:srgbClr val="44546A">
                    <a:lumMod val="50000"/>
                  </a:srgbClr>
                </a:solidFill>
                <a:latin typeface="Arial" panose="020B0604020202020204" pitchFamily="34" charset="0"/>
                <a:cs typeface="Arial" panose="020B0604020202020204" pitchFamily="34" charset="0"/>
              </a:rPr>
              <a:t> </a:t>
            </a:r>
            <a:r>
              <a:rPr lang="es-PE" sz="1964" b="1" dirty="0">
                <a:solidFill>
                  <a:srgbClr val="00859B"/>
                </a:solidFill>
                <a:latin typeface="Arial" panose="020B0604020202020204" pitchFamily="34" charset="0"/>
                <a:cs typeface="Arial" panose="020B0604020202020204" pitchFamily="34" charset="0"/>
              </a:rPr>
              <a:t>REGISTRO ENAGERD 2018: </a:t>
            </a:r>
            <a:r>
              <a:rPr lang="es-PE" sz="1964" b="1" dirty="0" smtClean="0">
                <a:solidFill>
                  <a:srgbClr val="00859B"/>
                </a:solidFill>
                <a:latin typeface="Arial" panose="020B0604020202020204" pitchFamily="34" charset="0"/>
                <a:cs typeface="Arial" panose="020B0604020202020204" pitchFamily="34" charset="0"/>
              </a:rPr>
              <a:t>Monitoreo</a:t>
            </a:r>
            <a:endParaRPr lang="es-PE" sz="1964" b="1" dirty="0">
              <a:solidFill>
                <a:srgbClr val="00859B"/>
              </a:solidFill>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3"/>
          <a:stretch>
            <a:fillRect/>
          </a:stretch>
        </p:blipFill>
        <p:spPr>
          <a:xfrm>
            <a:off x="0" y="977087"/>
            <a:ext cx="9144000" cy="4002991"/>
          </a:xfrm>
          <a:prstGeom prst="rect">
            <a:avLst/>
          </a:prstGeom>
          <a:ln>
            <a:solidFill>
              <a:srgbClr val="297E96"/>
            </a:solidFill>
          </a:ln>
        </p:spPr>
      </p:pic>
      <p:sp>
        <p:nvSpPr>
          <p:cNvPr id="6" name="Rectángulo redondeado 5"/>
          <p:cNvSpPr/>
          <p:nvPr/>
        </p:nvSpPr>
        <p:spPr>
          <a:xfrm>
            <a:off x="1901236" y="5234449"/>
            <a:ext cx="1239694" cy="334656"/>
          </a:xfrm>
          <a:prstGeom prst="roundRect">
            <a:avLst/>
          </a:prstGeom>
          <a:solidFill>
            <a:srgbClr val="00859B"/>
          </a:solidFill>
          <a:ln w="12700" cap="flat" cmpd="sng" algn="ctr">
            <a:solidFill>
              <a:srgbClr val="5B9BD5">
                <a:shade val="50000"/>
              </a:srgbClr>
            </a:solidFill>
            <a:prstDash val="solid"/>
            <a:miter lim="800000"/>
          </a:ln>
          <a:effectLst/>
        </p:spPr>
        <p:txBody>
          <a:bodyPr rtlCol="0" anchor="ctr"/>
          <a:lstStyle/>
          <a:p>
            <a:pPr algn="ctr" defTabSz="897941" eaLnBrk="0" fontAlgn="base" hangingPunct="0">
              <a:spcBef>
                <a:spcPct val="0"/>
              </a:spcBef>
              <a:spcAft>
                <a:spcPct val="0"/>
              </a:spcAft>
              <a:defRPr/>
            </a:pPr>
            <a:r>
              <a:rPr lang="es-PE" sz="1100" kern="0" dirty="0" smtClean="0">
                <a:solidFill>
                  <a:prstClr val="white"/>
                </a:solidFill>
                <a:latin typeface="Arial" panose="020B0604020202020204" pitchFamily="34" charset="0"/>
                <a:cs typeface="Arial" panose="020B0604020202020204" pitchFamily="34" charset="0"/>
              </a:rPr>
              <a:t>Ver Respuesta</a:t>
            </a:r>
            <a:endParaRPr lang="es-PE" sz="1100" kern="0" dirty="0">
              <a:solidFill>
                <a:prstClr val="white"/>
              </a:solidFill>
              <a:latin typeface="Arial" panose="020B0604020202020204" pitchFamily="34" charset="0"/>
              <a:cs typeface="Arial" panose="020B0604020202020204" pitchFamily="34" charset="0"/>
            </a:endParaRPr>
          </a:p>
        </p:txBody>
      </p:sp>
      <p:sp>
        <p:nvSpPr>
          <p:cNvPr id="7" name="Rectángulo redondeado 6"/>
          <p:cNvSpPr/>
          <p:nvPr/>
        </p:nvSpPr>
        <p:spPr>
          <a:xfrm>
            <a:off x="3282179" y="5234449"/>
            <a:ext cx="1460810" cy="334656"/>
          </a:xfrm>
          <a:prstGeom prst="roundRect">
            <a:avLst/>
          </a:prstGeom>
          <a:solidFill>
            <a:srgbClr val="00859B"/>
          </a:solidFill>
          <a:ln w="12700" cap="flat" cmpd="sng" algn="ctr">
            <a:solidFill>
              <a:srgbClr val="5B9BD5">
                <a:shade val="50000"/>
              </a:srgbClr>
            </a:solidFill>
            <a:prstDash val="solid"/>
            <a:miter lim="800000"/>
          </a:ln>
          <a:effectLst/>
        </p:spPr>
        <p:txBody>
          <a:bodyPr rtlCol="0" anchor="ctr"/>
          <a:lstStyle/>
          <a:p>
            <a:pPr algn="ctr" defTabSz="897941" eaLnBrk="0" fontAlgn="base" hangingPunct="0">
              <a:spcBef>
                <a:spcPct val="0"/>
              </a:spcBef>
              <a:spcAft>
                <a:spcPct val="0"/>
              </a:spcAft>
              <a:defRPr/>
            </a:pPr>
            <a:r>
              <a:rPr lang="es-PE" sz="1100" kern="0" dirty="0" smtClean="0">
                <a:solidFill>
                  <a:prstClr val="white"/>
                </a:solidFill>
                <a:latin typeface="Arial" panose="020B0604020202020204" pitchFamily="34" charset="0"/>
                <a:cs typeface="Arial" panose="020B0604020202020204" pitchFamily="34" charset="0"/>
              </a:rPr>
              <a:t>Enviar Información</a:t>
            </a:r>
            <a:endParaRPr lang="es-PE" sz="1100" kern="0" dirty="0">
              <a:solidFill>
                <a:prstClr val="white"/>
              </a:solidFill>
              <a:latin typeface="Arial" panose="020B0604020202020204" pitchFamily="34" charset="0"/>
              <a:cs typeface="Arial" panose="020B0604020202020204" pitchFamily="34" charset="0"/>
            </a:endParaRPr>
          </a:p>
        </p:txBody>
      </p:sp>
      <p:sp>
        <p:nvSpPr>
          <p:cNvPr id="8" name="Rectángulo redondeado 7"/>
          <p:cNvSpPr/>
          <p:nvPr/>
        </p:nvSpPr>
        <p:spPr>
          <a:xfrm>
            <a:off x="4884238" y="5234449"/>
            <a:ext cx="1460810" cy="334656"/>
          </a:xfrm>
          <a:prstGeom prst="roundRect">
            <a:avLst/>
          </a:prstGeom>
          <a:solidFill>
            <a:srgbClr val="00859B"/>
          </a:solidFill>
          <a:ln w="12700" cap="flat" cmpd="sng" algn="ctr">
            <a:solidFill>
              <a:srgbClr val="5B9BD5">
                <a:shade val="50000"/>
              </a:srgbClr>
            </a:solidFill>
            <a:prstDash val="solid"/>
            <a:miter lim="800000"/>
          </a:ln>
          <a:effectLst/>
        </p:spPr>
        <p:txBody>
          <a:bodyPr rtlCol="0" anchor="ctr"/>
          <a:lstStyle/>
          <a:p>
            <a:pPr algn="ctr" defTabSz="897941" eaLnBrk="0" fontAlgn="base" hangingPunct="0">
              <a:spcBef>
                <a:spcPct val="0"/>
              </a:spcBef>
              <a:spcAft>
                <a:spcPct val="0"/>
              </a:spcAft>
              <a:defRPr/>
            </a:pPr>
            <a:r>
              <a:rPr lang="es-PE" sz="1100" kern="0" dirty="0" smtClean="0">
                <a:solidFill>
                  <a:prstClr val="white"/>
                </a:solidFill>
                <a:latin typeface="Arial" panose="020B0604020202020204" pitchFamily="34" charset="0"/>
                <a:cs typeface="Arial" panose="020B0604020202020204" pitchFamily="34" charset="0"/>
              </a:rPr>
              <a:t>Enviar Recordatorio</a:t>
            </a:r>
            <a:endParaRPr lang="es-PE" sz="1100" kern="0" dirty="0">
              <a:solidFill>
                <a:prstClr val="white"/>
              </a:solidFill>
              <a:latin typeface="Arial" panose="020B0604020202020204" pitchFamily="34" charset="0"/>
              <a:cs typeface="Arial" panose="020B0604020202020204" pitchFamily="34" charset="0"/>
            </a:endParaRPr>
          </a:p>
        </p:txBody>
      </p:sp>
      <p:cxnSp>
        <p:nvCxnSpPr>
          <p:cNvPr id="11" name="Conector recto de flecha 10"/>
          <p:cNvCxnSpPr>
            <a:stCxn id="7" idx="0"/>
          </p:cNvCxnSpPr>
          <p:nvPr/>
        </p:nvCxnSpPr>
        <p:spPr>
          <a:xfrm flipV="1">
            <a:off x="4012584" y="4445620"/>
            <a:ext cx="0" cy="788829"/>
          </a:xfrm>
          <a:prstGeom prst="straightConnector1">
            <a:avLst/>
          </a:prstGeom>
          <a:ln w="15875">
            <a:solidFill>
              <a:srgbClr val="297E96"/>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a:stCxn id="8" idx="0"/>
          </p:cNvCxnSpPr>
          <p:nvPr/>
        </p:nvCxnSpPr>
        <p:spPr>
          <a:xfrm flipH="1" flipV="1">
            <a:off x="5348876" y="4445620"/>
            <a:ext cx="265767" cy="788829"/>
          </a:xfrm>
          <a:prstGeom prst="straightConnector1">
            <a:avLst/>
          </a:prstGeom>
          <a:ln w="15875">
            <a:solidFill>
              <a:srgbClr val="297E96"/>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a:stCxn id="6" idx="0"/>
          </p:cNvCxnSpPr>
          <p:nvPr/>
        </p:nvCxnSpPr>
        <p:spPr>
          <a:xfrm flipV="1">
            <a:off x="2521083" y="4445620"/>
            <a:ext cx="155210" cy="788829"/>
          </a:xfrm>
          <a:prstGeom prst="straightConnector1">
            <a:avLst/>
          </a:prstGeom>
          <a:ln w="15875">
            <a:solidFill>
              <a:srgbClr val="297E9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68515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p:cNvSpPr/>
          <p:nvPr/>
        </p:nvSpPr>
        <p:spPr>
          <a:xfrm>
            <a:off x="1558949" y="584163"/>
            <a:ext cx="5329959" cy="392925"/>
          </a:xfrm>
          <a:prstGeom prst="rect">
            <a:avLst/>
          </a:prstGeom>
        </p:spPr>
        <p:txBody>
          <a:bodyPr wrap="square">
            <a:spAutoFit/>
          </a:bodyPr>
          <a:lstStyle/>
          <a:p>
            <a:pPr defTabSz="1066299"/>
            <a:r>
              <a:rPr lang="es-PE" sz="1964" b="1" dirty="0">
                <a:solidFill>
                  <a:srgbClr val="44546A">
                    <a:lumMod val="50000"/>
                  </a:srgbClr>
                </a:solidFill>
                <a:latin typeface="Arial" panose="020B0604020202020204" pitchFamily="34" charset="0"/>
                <a:cs typeface="Arial" panose="020B0604020202020204" pitchFamily="34" charset="0"/>
              </a:rPr>
              <a:t> </a:t>
            </a:r>
            <a:r>
              <a:rPr lang="es-PE" sz="1964" b="1" dirty="0">
                <a:solidFill>
                  <a:srgbClr val="00859B"/>
                </a:solidFill>
                <a:latin typeface="Arial" panose="020B0604020202020204" pitchFamily="34" charset="0"/>
                <a:cs typeface="Arial" panose="020B0604020202020204" pitchFamily="34" charset="0"/>
              </a:rPr>
              <a:t>REGISTRO ENAGERD 2018: MINISTERIOS</a:t>
            </a:r>
          </a:p>
        </p:txBody>
      </p:sp>
      <p:pic>
        <p:nvPicPr>
          <p:cNvPr id="8" name="Imagen 7"/>
          <p:cNvPicPr>
            <a:picLocks noChangeAspect="1"/>
          </p:cNvPicPr>
          <p:nvPr/>
        </p:nvPicPr>
        <p:blipFill>
          <a:blip r:embed="rId3"/>
          <a:stretch>
            <a:fillRect/>
          </a:stretch>
        </p:blipFill>
        <p:spPr>
          <a:xfrm>
            <a:off x="3201109" y="5925648"/>
            <a:ext cx="2888498" cy="748316"/>
          </a:xfrm>
          <a:prstGeom prst="rect">
            <a:avLst/>
          </a:prstGeom>
          <a:ln>
            <a:solidFill>
              <a:srgbClr val="00859B"/>
            </a:solidFill>
          </a:ln>
        </p:spPr>
      </p:pic>
      <p:pic>
        <p:nvPicPr>
          <p:cNvPr id="2" name="Imagen 1"/>
          <p:cNvPicPr>
            <a:picLocks noChangeAspect="1"/>
          </p:cNvPicPr>
          <p:nvPr/>
        </p:nvPicPr>
        <p:blipFill>
          <a:blip r:embed="rId4"/>
          <a:stretch>
            <a:fillRect/>
          </a:stretch>
        </p:blipFill>
        <p:spPr>
          <a:xfrm>
            <a:off x="1136158" y="977088"/>
            <a:ext cx="7018402" cy="4850894"/>
          </a:xfrm>
          <a:prstGeom prst="rect">
            <a:avLst/>
          </a:prstGeom>
        </p:spPr>
      </p:pic>
    </p:spTree>
    <p:extLst>
      <p:ext uri="{BB962C8B-B14F-4D97-AF65-F5344CB8AC3E}">
        <p14:creationId xmlns:p14="http://schemas.microsoft.com/office/powerpoint/2010/main" val="27429680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p:cNvSpPr/>
          <p:nvPr/>
        </p:nvSpPr>
        <p:spPr>
          <a:xfrm>
            <a:off x="1169072" y="592825"/>
            <a:ext cx="6980000" cy="392925"/>
          </a:xfrm>
          <a:prstGeom prst="rect">
            <a:avLst/>
          </a:prstGeom>
        </p:spPr>
        <p:txBody>
          <a:bodyPr wrap="square">
            <a:spAutoFit/>
          </a:bodyPr>
          <a:lstStyle/>
          <a:p>
            <a:pPr algn="ctr" defTabSz="1066299"/>
            <a:r>
              <a:rPr lang="es-PE" sz="1964" b="1" dirty="0">
                <a:solidFill>
                  <a:srgbClr val="00859B"/>
                </a:solidFill>
                <a:latin typeface="Arial" panose="020B0604020202020204" pitchFamily="34" charset="0"/>
                <a:cs typeface="Arial" panose="020B0604020202020204" pitchFamily="34" charset="0"/>
              </a:rPr>
              <a:t> REGISTRO ENAGERD 2018: GOBIERNOS REGIONALES</a:t>
            </a:r>
          </a:p>
        </p:txBody>
      </p:sp>
      <p:pic>
        <p:nvPicPr>
          <p:cNvPr id="5" name="Imagen 4"/>
          <p:cNvPicPr>
            <a:picLocks noChangeAspect="1"/>
          </p:cNvPicPr>
          <p:nvPr/>
        </p:nvPicPr>
        <p:blipFill>
          <a:blip r:embed="rId3"/>
          <a:stretch>
            <a:fillRect/>
          </a:stretch>
        </p:blipFill>
        <p:spPr>
          <a:xfrm>
            <a:off x="82107" y="1114032"/>
            <a:ext cx="9009719" cy="5185827"/>
          </a:xfrm>
          <a:prstGeom prst="rect">
            <a:avLst/>
          </a:prstGeom>
        </p:spPr>
      </p:pic>
    </p:spTree>
    <p:extLst>
      <p:ext uri="{BB962C8B-B14F-4D97-AF65-F5344CB8AC3E}">
        <p14:creationId xmlns:p14="http://schemas.microsoft.com/office/powerpoint/2010/main" val="25188123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p:cNvSpPr/>
          <p:nvPr/>
        </p:nvSpPr>
        <p:spPr>
          <a:xfrm>
            <a:off x="1315773" y="507039"/>
            <a:ext cx="6937197" cy="392925"/>
          </a:xfrm>
          <a:prstGeom prst="rect">
            <a:avLst/>
          </a:prstGeom>
        </p:spPr>
        <p:txBody>
          <a:bodyPr wrap="square">
            <a:spAutoFit/>
          </a:bodyPr>
          <a:lstStyle/>
          <a:p>
            <a:pPr defTabSz="1066299"/>
            <a:r>
              <a:rPr lang="es-PE" sz="1964" b="1" dirty="0">
                <a:solidFill>
                  <a:srgbClr val="00859B"/>
                </a:solidFill>
                <a:latin typeface="Arial" panose="020B0604020202020204" pitchFamily="34" charset="0"/>
                <a:cs typeface="Arial" panose="020B0604020202020204" pitchFamily="34" charset="0"/>
              </a:rPr>
              <a:t> REGISTRO ENAGERD 2018: GOBIERNOS REGIONALES</a:t>
            </a:r>
          </a:p>
        </p:txBody>
      </p:sp>
      <p:sp>
        <p:nvSpPr>
          <p:cNvPr id="11" name="Elipse 10"/>
          <p:cNvSpPr/>
          <p:nvPr/>
        </p:nvSpPr>
        <p:spPr>
          <a:xfrm>
            <a:off x="5150603" y="4095265"/>
            <a:ext cx="482387" cy="383512"/>
          </a:xfrm>
          <a:prstGeom prst="ellipse">
            <a:avLst/>
          </a:prstGeom>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066299"/>
            <a:r>
              <a:rPr lang="es-PE" sz="1031" dirty="0">
                <a:solidFill>
                  <a:prstClr val="black"/>
                </a:solidFill>
              </a:rPr>
              <a:t>24</a:t>
            </a:r>
          </a:p>
        </p:txBody>
      </p:sp>
      <p:sp>
        <p:nvSpPr>
          <p:cNvPr id="19" name="Elipse 18"/>
          <p:cNvSpPr/>
          <p:nvPr/>
        </p:nvSpPr>
        <p:spPr>
          <a:xfrm>
            <a:off x="5148722" y="5738256"/>
            <a:ext cx="482387" cy="383512"/>
          </a:xfrm>
          <a:prstGeom prst="ellipse">
            <a:avLst/>
          </a:prstGeom>
          <a:solidFill>
            <a:schemeClr val="accent2"/>
          </a:solidFill>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rtlCol="0" anchor="ctr"/>
          <a:lstStyle/>
          <a:p>
            <a:pPr algn="ctr" defTabSz="1066299"/>
            <a:r>
              <a:rPr lang="es-PE" sz="1031" dirty="0">
                <a:solidFill>
                  <a:prstClr val="black"/>
                </a:solidFill>
              </a:rPr>
              <a:t>01</a:t>
            </a:r>
          </a:p>
        </p:txBody>
      </p:sp>
      <p:pic>
        <p:nvPicPr>
          <p:cNvPr id="5" name="Imagen 4"/>
          <p:cNvPicPr>
            <a:picLocks noChangeAspect="1"/>
          </p:cNvPicPr>
          <p:nvPr/>
        </p:nvPicPr>
        <p:blipFill>
          <a:blip r:embed="rId3"/>
          <a:stretch>
            <a:fillRect/>
          </a:stretch>
        </p:blipFill>
        <p:spPr>
          <a:xfrm>
            <a:off x="5660794" y="2536688"/>
            <a:ext cx="2757963" cy="3585080"/>
          </a:xfrm>
          <a:prstGeom prst="rect">
            <a:avLst/>
          </a:prstGeom>
          <a:ln>
            <a:solidFill>
              <a:srgbClr val="00859B"/>
            </a:solidFill>
          </a:ln>
        </p:spPr>
      </p:pic>
      <p:pic>
        <p:nvPicPr>
          <p:cNvPr id="6" name="Imagen 5"/>
          <p:cNvPicPr>
            <a:picLocks noChangeAspect="1"/>
          </p:cNvPicPr>
          <p:nvPr/>
        </p:nvPicPr>
        <p:blipFill>
          <a:blip r:embed="rId4"/>
          <a:stretch>
            <a:fillRect/>
          </a:stretch>
        </p:blipFill>
        <p:spPr>
          <a:xfrm>
            <a:off x="4901399" y="1588320"/>
            <a:ext cx="3427285" cy="890495"/>
          </a:xfrm>
          <a:prstGeom prst="rect">
            <a:avLst/>
          </a:prstGeom>
        </p:spPr>
      </p:pic>
      <p:pic>
        <p:nvPicPr>
          <p:cNvPr id="8" name="Imagen 7"/>
          <p:cNvPicPr>
            <a:picLocks noChangeAspect="1"/>
          </p:cNvPicPr>
          <p:nvPr/>
        </p:nvPicPr>
        <p:blipFill>
          <a:blip r:embed="rId3"/>
          <a:stretch>
            <a:fillRect/>
          </a:stretch>
        </p:blipFill>
        <p:spPr>
          <a:xfrm>
            <a:off x="5660794" y="2588637"/>
            <a:ext cx="2757963" cy="3585080"/>
          </a:xfrm>
          <a:prstGeom prst="rect">
            <a:avLst/>
          </a:prstGeom>
        </p:spPr>
      </p:pic>
      <p:pic>
        <p:nvPicPr>
          <p:cNvPr id="9" name="Imagen 8"/>
          <p:cNvPicPr>
            <a:picLocks noChangeAspect="1"/>
          </p:cNvPicPr>
          <p:nvPr/>
        </p:nvPicPr>
        <p:blipFill>
          <a:blip r:embed="rId4"/>
          <a:stretch>
            <a:fillRect/>
          </a:stretch>
        </p:blipFill>
        <p:spPr>
          <a:xfrm>
            <a:off x="4901399" y="1588320"/>
            <a:ext cx="3427285" cy="890495"/>
          </a:xfrm>
          <a:prstGeom prst="rect">
            <a:avLst/>
          </a:prstGeom>
        </p:spPr>
      </p:pic>
      <p:pic>
        <p:nvPicPr>
          <p:cNvPr id="10" name="Imagen 9"/>
          <p:cNvPicPr>
            <a:picLocks noChangeAspect="1"/>
          </p:cNvPicPr>
          <p:nvPr/>
        </p:nvPicPr>
        <p:blipFill>
          <a:blip r:embed="rId5"/>
          <a:stretch>
            <a:fillRect/>
          </a:stretch>
        </p:blipFill>
        <p:spPr>
          <a:xfrm>
            <a:off x="679167" y="849806"/>
            <a:ext cx="3981039" cy="5657265"/>
          </a:xfrm>
          <a:prstGeom prst="rect">
            <a:avLst/>
          </a:prstGeom>
        </p:spPr>
      </p:pic>
    </p:spTree>
    <p:extLst>
      <p:ext uri="{BB962C8B-B14F-4D97-AF65-F5344CB8AC3E}">
        <p14:creationId xmlns:p14="http://schemas.microsoft.com/office/powerpoint/2010/main" val="36946295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p:cNvSpPr/>
          <p:nvPr/>
        </p:nvSpPr>
        <p:spPr>
          <a:xfrm>
            <a:off x="730866" y="486452"/>
            <a:ext cx="7974805" cy="392925"/>
          </a:xfrm>
          <a:prstGeom prst="rect">
            <a:avLst/>
          </a:prstGeom>
        </p:spPr>
        <p:txBody>
          <a:bodyPr wrap="square">
            <a:spAutoFit/>
          </a:bodyPr>
          <a:lstStyle/>
          <a:p>
            <a:pPr defTabSz="1066299"/>
            <a:r>
              <a:rPr lang="es-PE" sz="1964" b="1" dirty="0">
                <a:solidFill>
                  <a:srgbClr val="00859B"/>
                </a:solidFill>
                <a:latin typeface="Arial" panose="020B0604020202020204" pitchFamily="34" charset="0"/>
                <a:cs typeface="Arial" panose="020B0604020202020204" pitchFamily="34" charset="0"/>
              </a:rPr>
              <a:t> REGISTRO ENAGERD 2018: MUNICIPALIDADES PROVINCIALES</a:t>
            </a:r>
          </a:p>
        </p:txBody>
      </p:sp>
      <p:pic>
        <p:nvPicPr>
          <p:cNvPr id="3" name="Imagen 2"/>
          <p:cNvPicPr>
            <a:picLocks noChangeAspect="1"/>
          </p:cNvPicPr>
          <p:nvPr/>
        </p:nvPicPr>
        <p:blipFill>
          <a:blip r:embed="rId3"/>
          <a:stretch>
            <a:fillRect/>
          </a:stretch>
        </p:blipFill>
        <p:spPr>
          <a:xfrm>
            <a:off x="67141" y="805164"/>
            <a:ext cx="9009719" cy="5485153"/>
          </a:xfrm>
          <a:prstGeom prst="rect">
            <a:avLst/>
          </a:prstGeom>
          <a:ln>
            <a:solidFill>
              <a:srgbClr val="00859B"/>
            </a:solidFill>
          </a:ln>
        </p:spPr>
      </p:pic>
    </p:spTree>
    <p:extLst>
      <p:ext uri="{BB962C8B-B14F-4D97-AF65-F5344CB8AC3E}">
        <p14:creationId xmlns:p14="http://schemas.microsoft.com/office/powerpoint/2010/main" val="22972660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191175536"/>
              </p:ext>
            </p:extLst>
          </p:nvPr>
        </p:nvGraphicFramePr>
        <p:xfrm>
          <a:off x="1355167" y="1999602"/>
          <a:ext cx="6403979" cy="2298630"/>
        </p:xfrm>
        <a:graphic>
          <a:graphicData uri="http://schemas.openxmlformats.org/drawingml/2006/table">
            <a:tbl>
              <a:tblPr firstRow="1" firstCol="1" bandRow="1"/>
              <a:tblGrid>
                <a:gridCol w="1933745"/>
                <a:gridCol w="725248"/>
                <a:gridCol w="604248"/>
                <a:gridCol w="724496"/>
                <a:gridCol w="604248"/>
                <a:gridCol w="845497"/>
                <a:gridCol w="966497"/>
              </a:tblGrid>
              <a:tr h="543846">
                <a:tc>
                  <a:txBody>
                    <a:bodyPr/>
                    <a:lstStyle/>
                    <a:p>
                      <a:pPr algn="ctr">
                        <a:lnSpc>
                          <a:spcPct val="107000"/>
                        </a:lnSpc>
                        <a:spcAft>
                          <a:spcPts val="0"/>
                        </a:spcAft>
                      </a:pPr>
                      <a:r>
                        <a:rPr lang="es-PE" sz="1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TIPO DE ENTIDAD</a:t>
                      </a:r>
                      <a:endParaRPr lang="es-P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0F0"/>
                    </a:solidFill>
                  </a:tcPr>
                </a:tc>
                <a:tc>
                  <a:txBody>
                    <a:bodyPr/>
                    <a:lstStyle/>
                    <a:p>
                      <a:pPr algn="ctr">
                        <a:lnSpc>
                          <a:spcPct val="107000"/>
                        </a:lnSpc>
                        <a:spcAft>
                          <a:spcPts val="0"/>
                        </a:spcAft>
                      </a:pPr>
                      <a:r>
                        <a:rPr lang="es-PE"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A 6 MESES</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0F0"/>
                    </a:solidFill>
                  </a:tcPr>
                </a:tc>
                <a:tc>
                  <a:txBody>
                    <a:bodyPr/>
                    <a:lstStyle/>
                    <a:p>
                      <a:pPr algn="ctr">
                        <a:lnSpc>
                          <a:spcPct val="107000"/>
                        </a:lnSpc>
                        <a:spcAft>
                          <a:spcPts val="0"/>
                        </a:spcAft>
                      </a:pPr>
                      <a:r>
                        <a:rPr lang="es-PE"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 A 12 MESES</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0F0"/>
                    </a:solidFill>
                  </a:tcPr>
                </a:tc>
                <a:tc>
                  <a:txBody>
                    <a:bodyPr/>
                    <a:lstStyle/>
                    <a:p>
                      <a:pPr algn="ctr">
                        <a:lnSpc>
                          <a:spcPct val="107000"/>
                        </a:lnSpc>
                        <a:spcAft>
                          <a:spcPts val="0"/>
                        </a:spcAft>
                      </a:pPr>
                      <a:r>
                        <a:rPr lang="es-PE" sz="1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 A 24 MESES</a:t>
                      </a:r>
                      <a:endParaRPr lang="es-P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0F0"/>
                    </a:solidFill>
                  </a:tcPr>
                </a:tc>
                <a:tc>
                  <a:txBody>
                    <a:bodyPr/>
                    <a:lstStyle/>
                    <a:p>
                      <a:pPr algn="ctr">
                        <a:lnSpc>
                          <a:spcPct val="107000"/>
                        </a:lnSpc>
                        <a:spcAft>
                          <a:spcPts val="0"/>
                        </a:spcAft>
                      </a:pPr>
                      <a:r>
                        <a:rPr lang="es-PE"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24 MESES A MÁS</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0F0"/>
                    </a:solidFill>
                  </a:tcPr>
                </a:tc>
                <a:tc>
                  <a:txBody>
                    <a:bodyPr/>
                    <a:lstStyle/>
                    <a:p>
                      <a:pPr algn="ctr">
                        <a:lnSpc>
                          <a:spcPct val="107000"/>
                        </a:lnSpc>
                        <a:spcAft>
                          <a:spcPts val="0"/>
                        </a:spcAft>
                      </a:pPr>
                      <a:r>
                        <a:rPr lang="es-PE"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NO RESPONDIO</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0F0"/>
                    </a:solidFill>
                  </a:tcPr>
                </a:tc>
                <a:tc>
                  <a:txBody>
                    <a:bodyPr/>
                    <a:lstStyle/>
                    <a:p>
                      <a:pPr algn="ctr">
                        <a:lnSpc>
                          <a:spcPct val="107000"/>
                        </a:lnSpc>
                        <a:spcAft>
                          <a:spcPts val="0"/>
                        </a:spcAft>
                      </a:pPr>
                      <a:r>
                        <a:rPr lang="es-PE"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TOTAL ENTIDADES</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0F0"/>
                    </a:solidFill>
                  </a:tcPr>
                </a:tc>
              </a:tr>
              <a:tr h="181282">
                <a:tc>
                  <a:txBody>
                    <a:bodyPr/>
                    <a:lstStyle/>
                    <a:p>
                      <a:pPr indent="88900" algn="l">
                        <a:lnSpc>
                          <a:spcPct val="107000"/>
                        </a:lnSpc>
                        <a:spcAft>
                          <a:spcPts val="0"/>
                        </a:spcAft>
                      </a:pPr>
                      <a:r>
                        <a:rPr lang="es-PE"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MINISTERIOS</a:t>
                      </a:r>
                      <a:endParaRPr lang="es-P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0"/>
                        </a:spcAft>
                      </a:pPr>
                      <a:r>
                        <a:rPr lang="es-PE"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r>
              <a:tr h="181282">
                <a:tc>
                  <a:txBody>
                    <a:bodyPr/>
                    <a:lstStyle/>
                    <a:p>
                      <a:pPr indent="88900" algn="l">
                        <a:lnSpc>
                          <a:spcPct val="107000"/>
                        </a:lnSpc>
                        <a:spcAft>
                          <a:spcPts val="0"/>
                        </a:spcAft>
                      </a:pPr>
                      <a:r>
                        <a:rPr lang="es-PE"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ORGANISMOS PUBLICOS</a:t>
                      </a:r>
                      <a:endParaRPr lang="es-P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a:noFill/>
                    </a:lnT>
                    <a:lnB>
                      <a:noFill/>
                    </a:lnB>
                  </a:tcPr>
                </a:tc>
                <a:tc>
                  <a:txBody>
                    <a:bodyPr/>
                    <a:lstStyle/>
                    <a:p>
                      <a:pPr algn="ctr">
                        <a:lnSpc>
                          <a:spcPct val="107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a:noFill/>
                    </a:lnT>
                    <a:lnB>
                      <a:noFill/>
                    </a:lnB>
                  </a:tcPr>
                </a:tc>
                <a:tc>
                  <a:txBody>
                    <a:bodyPr/>
                    <a:lstStyle/>
                    <a:p>
                      <a:pPr algn="ctr">
                        <a:lnSpc>
                          <a:spcPct val="107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a:noFill/>
                    </a:lnT>
                    <a:lnB>
                      <a:noFill/>
                    </a:lnB>
                  </a:tcPr>
                </a:tc>
                <a:tc>
                  <a:txBody>
                    <a:bodyPr/>
                    <a:lstStyle/>
                    <a:p>
                      <a:pPr algn="ctr">
                        <a:lnSpc>
                          <a:spcPct val="107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a:noFill/>
                    </a:lnT>
                    <a:lnB>
                      <a:noFill/>
                    </a:lnB>
                  </a:tcPr>
                </a:tc>
                <a:tc>
                  <a:txBody>
                    <a:bodyPr/>
                    <a:lstStyle/>
                    <a:p>
                      <a:pPr algn="ctr">
                        <a:lnSpc>
                          <a:spcPct val="107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a:noFill/>
                    </a:lnT>
                    <a:lnB>
                      <a:noFill/>
                    </a:lnB>
                  </a:tcPr>
                </a:tc>
                <a:tc>
                  <a:txBody>
                    <a:bodyPr/>
                    <a:lstStyle/>
                    <a:p>
                      <a:pPr algn="ctr">
                        <a:lnSpc>
                          <a:spcPct val="107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25</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a:noFill/>
                    </a:lnT>
                    <a:lnB>
                      <a:noFill/>
                    </a:lnB>
                    <a:solidFill>
                      <a:srgbClr val="FFFFFF"/>
                    </a:solidFill>
                  </a:tcPr>
                </a:tc>
                <a:tc>
                  <a:txBody>
                    <a:bodyPr/>
                    <a:lstStyle/>
                    <a:p>
                      <a:pPr algn="ctr">
                        <a:lnSpc>
                          <a:spcPct val="107000"/>
                        </a:lnSpc>
                        <a:spcAft>
                          <a:spcPts val="0"/>
                        </a:spcAft>
                      </a:pPr>
                      <a:r>
                        <a:rPr lang="es-PE"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78</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a:noFill/>
                    </a:lnT>
                    <a:lnB>
                      <a:noFill/>
                    </a:lnB>
                    <a:solidFill>
                      <a:srgbClr val="FFFFFF"/>
                    </a:solidFill>
                  </a:tcPr>
                </a:tc>
              </a:tr>
              <a:tr h="181282">
                <a:tc>
                  <a:txBody>
                    <a:bodyPr/>
                    <a:lstStyle/>
                    <a:p>
                      <a:pPr indent="88900" algn="l">
                        <a:lnSpc>
                          <a:spcPct val="107000"/>
                        </a:lnSpc>
                        <a:spcAft>
                          <a:spcPts val="0"/>
                        </a:spcAft>
                      </a:pPr>
                      <a:r>
                        <a:rPr lang="es-PE"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GOBIERNO REGIONAL</a:t>
                      </a:r>
                      <a:endParaRPr lang="es-P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a:noFill/>
                    </a:lnT>
                    <a:lnB>
                      <a:noFill/>
                    </a:lnB>
                  </a:tcPr>
                </a:tc>
                <a:tc>
                  <a:txBody>
                    <a:bodyPr/>
                    <a:lstStyle/>
                    <a:p>
                      <a:pPr algn="ctr">
                        <a:lnSpc>
                          <a:spcPct val="107000"/>
                        </a:lnSpc>
                        <a:spcAft>
                          <a:spcPts val="0"/>
                        </a:spcAft>
                      </a:pPr>
                      <a:r>
                        <a:rPr lang="es-PE"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a:t>
                      </a:r>
                      <a:endParaRPr lang="es-P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a:noFill/>
                    </a:lnT>
                    <a:lnB>
                      <a:noFill/>
                    </a:lnB>
                  </a:tcPr>
                </a:tc>
                <a:tc>
                  <a:txBody>
                    <a:bodyPr/>
                    <a:lstStyle/>
                    <a:p>
                      <a:pPr algn="ctr">
                        <a:lnSpc>
                          <a:spcPct val="107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a:noFill/>
                    </a:lnT>
                    <a:lnB>
                      <a:noFill/>
                    </a:lnB>
                  </a:tcPr>
                </a:tc>
                <a:tc>
                  <a:txBody>
                    <a:bodyPr/>
                    <a:lstStyle/>
                    <a:p>
                      <a:pPr algn="ctr">
                        <a:lnSpc>
                          <a:spcPct val="107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a:noFill/>
                    </a:lnT>
                    <a:lnB>
                      <a:noFill/>
                    </a:lnB>
                  </a:tcPr>
                </a:tc>
                <a:tc>
                  <a:txBody>
                    <a:bodyPr/>
                    <a:lstStyle/>
                    <a:p>
                      <a:pPr algn="ctr">
                        <a:lnSpc>
                          <a:spcPct val="107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a:noFill/>
                    </a:lnT>
                    <a:lnB>
                      <a:noFill/>
                    </a:lnB>
                  </a:tcPr>
                </a:tc>
                <a:tc>
                  <a:txBody>
                    <a:bodyPr/>
                    <a:lstStyle/>
                    <a:p>
                      <a:pPr algn="ctr">
                        <a:lnSpc>
                          <a:spcPct val="107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a:noFill/>
                    </a:lnT>
                    <a:lnB>
                      <a:noFill/>
                    </a:lnB>
                    <a:solidFill>
                      <a:srgbClr val="FFFFFF"/>
                    </a:solidFill>
                  </a:tcPr>
                </a:tc>
                <a:tc>
                  <a:txBody>
                    <a:bodyPr/>
                    <a:lstStyle/>
                    <a:p>
                      <a:pPr algn="ctr">
                        <a:lnSpc>
                          <a:spcPct val="107000"/>
                        </a:lnSpc>
                        <a:spcAft>
                          <a:spcPts val="0"/>
                        </a:spcAft>
                      </a:pPr>
                      <a:r>
                        <a:rPr lang="es-PE"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25</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a:noFill/>
                    </a:lnT>
                    <a:lnB>
                      <a:noFill/>
                    </a:lnB>
                    <a:solidFill>
                      <a:srgbClr val="FFFFFF"/>
                    </a:solidFill>
                  </a:tcPr>
                </a:tc>
              </a:tr>
              <a:tr h="258072">
                <a:tc>
                  <a:txBody>
                    <a:bodyPr/>
                    <a:lstStyle/>
                    <a:p>
                      <a:pPr indent="88900" algn="l">
                        <a:lnSpc>
                          <a:spcPct val="107000"/>
                        </a:lnSpc>
                        <a:spcAft>
                          <a:spcPts val="0"/>
                        </a:spcAft>
                      </a:pPr>
                      <a:r>
                        <a:rPr lang="es-PE" sz="10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MUNICIPALIDADES</a:t>
                      </a:r>
                      <a:r>
                        <a:rPr lang="es-PE" sz="1000" baseline="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PE" sz="10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PROVINCIALES</a:t>
                      </a:r>
                      <a:endParaRPr lang="es-P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a:noFill/>
                    </a:lnT>
                    <a:lnB>
                      <a:noFill/>
                    </a:lnB>
                  </a:tcPr>
                </a:tc>
                <a:tc>
                  <a:txBody>
                    <a:bodyPr/>
                    <a:lstStyle/>
                    <a:p>
                      <a:pPr algn="ctr">
                        <a:lnSpc>
                          <a:spcPct val="107000"/>
                        </a:lnSpc>
                        <a:spcAft>
                          <a:spcPts val="0"/>
                        </a:spcAft>
                      </a:pPr>
                      <a:r>
                        <a:rPr lang="es-PE"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109</a:t>
                      </a:r>
                      <a:endParaRPr lang="es-P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a:noFill/>
                    </a:lnT>
                    <a:lnB>
                      <a:noFill/>
                    </a:lnB>
                  </a:tcPr>
                </a:tc>
                <a:tc>
                  <a:txBody>
                    <a:bodyPr/>
                    <a:lstStyle/>
                    <a:p>
                      <a:pPr algn="ctr">
                        <a:lnSpc>
                          <a:spcPct val="107000"/>
                        </a:lnSpc>
                        <a:spcAft>
                          <a:spcPts val="0"/>
                        </a:spcAft>
                      </a:pPr>
                      <a:r>
                        <a:rPr lang="es-PE"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19</a:t>
                      </a:r>
                      <a:endParaRPr lang="es-P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a:noFill/>
                    </a:lnT>
                    <a:lnB>
                      <a:noFill/>
                    </a:lnB>
                  </a:tcPr>
                </a:tc>
                <a:tc>
                  <a:txBody>
                    <a:bodyPr/>
                    <a:lstStyle/>
                    <a:p>
                      <a:pPr algn="ctr">
                        <a:lnSpc>
                          <a:spcPct val="107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a:noFill/>
                    </a:lnT>
                    <a:lnB>
                      <a:noFill/>
                    </a:lnB>
                  </a:tcPr>
                </a:tc>
                <a:tc>
                  <a:txBody>
                    <a:bodyPr/>
                    <a:lstStyle/>
                    <a:p>
                      <a:pPr algn="ctr">
                        <a:lnSpc>
                          <a:spcPct val="107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47</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a:noFill/>
                    </a:lnT>
                    <a:lnB>
                      <a:noFill/>
                    </a:lnB>
                  </a:tcPr>
                </a:tc>
                <a:tc>
                  <a:txBody>
                    <a:bodyPr/>
                    <a:lstStyle/>
                    <a:p>
                      <a:pPr algn="ctr">
                        <a:lnSpc>
                          <a:spcPct val="107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a:noFill/>
                    </a:lnT>
                    <a:lnB>
                      <a:noFill/>
                    </a:lnB>
                    <a:solidFill>
                      <a:srgbClr val="FFFFFF"/>
                    </a:solidFill>
                  </a:tcPr>
                </a:tc>
                <a:tc>
                  <a:txBody>
                    <a:bodyPr/>
                    <a:lstStyle/>
                    <a:p>
                      <a:pPr algn="ctr">
                        <a:lnSpc>
                          <a:spcPct val="107000"/>
                        </a:lnSpc>
                        <a:spcAft>
                          <a:spcPts val="0"/>
                        </a:spcAft>
                      </a:pPr>
                      <a:r>
                        <a:rPr lang="es-PE" sz="1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196</a:t>
                      </a:r>
                      <a:endParaRPr lang="es-P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a:noFill/>
                    </a:lnT>
                    <a:lnB>
                      <a:noFill/>
                    </a:lnB>
                    <a:solidFill>
                      <a:srgbClr val="FFFFFF"/>
                    </a:solidFill>
                  </a:tcPr>
                </a:tc>
              </a:tr>
              <a:tr h="215590">
                <a:tc>
                  <a:txBody>
                    <a:bodyPr/>
                    <a:lstStyle/>
                    <a:p>
                      <a:pPr indent="88900" algn="l">
                        <a:lnSpc>
                          <a:spcPct val="107000"/>
                        </a:lnSpc>
                        <a:spcAft>
                          <a:spcPts val="0"/>
                        </a:spcAft>
                      </a:pPr>
                      <a:r>
                        <a:rPr lang="es-PE"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MUNICIPALIDADES DISTRITALES</a:t>
                      </a:r>
                      <a:endParaRPr lang="es-P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a:noFill/>
                    </a:lnT>
                    <a:lnB>
                      <a:noFill/>
                    </a:lnB>
                  </a:tcPr>
                </a:tc>
                <a:tc>
                  <a:txBody>
                    <a:bodyPr/>
                    <a:lstStyle/>
                    <a:p>
                      <a:pPr algn="ctr">
                        <a:lnSpc>
                          <a:spcPct val="107000"/>
                        </a:lnSpc>
                        <a:spcAft>
                          <a:spcPts val="0"/>
                        </a:spcAft>
                      </a:pPr>
                      <a:r>
                        <a:rPr lang="es-PE"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785</a:t>
                      </a:r>
                      <a:endParaRPr lang="es-P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a:noFill/>
                    </a:lnT>
                    <a:lnB>
                      <a:noFill/>
                    </a:lnB>
                  </a:tcPr>
                </a:tc>
                <a:tc>
                  <a:txBody>
                    <a:bodyPr/>
                    <a:lstStyle/>
                    <a:p>
                      <a:pPr algn="ctr">
                        <a:lnSpc>
                          <a:spcPct val="107000"/>
                        </a:lnSpc>
                        <a:spcAft>
                          <a:spcPts val="0"/>
                        </a:spcAft>
                      </a:pPr>
                      <a:r>
                        <a:rPr lang="es-PE"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218</a:t>
                      </a:r>
                      <a:endParaRPr lang="es-P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a:noFill/>
                    </a:lnT>
                    <a:lnB>
                      <a:noFill/>
                    </a:lnB>
                  </a:tcPr>
                </a:tc>
                <a:tc>
                  <a:txBody>
                    <a:bodyPr/>
                    <a:lstStyle/>
                    <a:p>
                      <a:pPr algn="ctr">
                        <a:lnSpc>
                          <a:spcPct val="107000"/>
                        </a:lnSpc>
                        <a:spcAft>
                          <a:spcPts val="0"/>
                        </a:spcAft>
                      </a:pPr>
                      <a:r>
                        <a:rPr lang="es-PE"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25</a:t>
                      </a:r>
                      <a:endParaRPr lang="es-P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a:noFill/>
                    </a:lnT>
                    <a:lnB>
                      <a:noFill/>
                    </a:lnB>
                  </a:tcPr>
                </a:tc>
                <a:tc>
                  <a:txBody>
                    <a:bodyPr/>
                    <a:lstStyle/>
                    <a:p>
                      <a:pPr algn="ctr">
                        <a:lnSpc>
                          <a:spcPct val="107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134</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a:noFill/>
                    </a:lnT>
                    <a:lnB>
                      <a:noFill/>
                    </a:lnB>
                  </a:tcPr>
                </a:tc>
                <a:tc>
                  <a:txBody>
                    <a:bodyPr/>
                    <a:lstStyle/>
                    <a:p>
                      <a:pPr algn="ctr">
                        <a:lnSpc>
                          <a:spcPct val="107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497</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a:noFill/>
                    </a:lnT>
                    <a:lnB>
                      <a:noFill/>
                    </a:lnB>
                    <a:solidFill>
                      <a:srgbClr val="FFFFFF"/>
                    </a:solidFill>
                  </a:tcPr>
                </a:tc>
                <a:tc>
                  <a:txBody>
                    <a:bodyPr/>
                    <a:lstStyle/>
                    <a:p>
                      <a:pPr algn="ctr">
                        <a:lnSpc>
                          <a:spcPct val="107000"/>
                        </a:lnSpc>
                        <a:spcAft>
                          <a:spcPts val="0"/>
                        </a:spcAft>
                      </a:pPr>
                      <a:r>
                        <a:rPr lang="es-PE"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1678</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a:noFill/>
                    </a:lnT>
                    <a:lnB>
                      <a:noFill/>
                    </a:lnB>
                    <a:solidFill>
                      <a:srgbClr val="FFFFFF"/>
                    </a:solidFill>
                  </a:tcPr>
                </a:tc>
              </a:tr>
              <a:tr h="181282">
                <a:tc>
                  <a:txBody>
                    <a:bodyPr/>
                    <a:lstStyle/>
                    <a:p>
                      <a:pPr indent="88900" algn="l">
                        <a:lnSpc>
                          <a:spcPct val="107000"/>
                        </a:lnSpc>
                        <a:spcAft>
                          <a:spcPts val="0"/>
                        </a:spcAft>
                      </a:pPr>
                      <a:r>
                        <a:rPr lang="es-PE"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UNIVERSIDADES</a:t>
                      </a:r>
                      <a:endParaRPr lang="es-P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PE" sz="1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s-P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13</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PE" sz="1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44</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PE"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143</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r>
              <a:tr h="181282">
                <a:tc>
                  <a:txBody>
                    <a:bodyPr/>
                    <a:lstStyle/>
                    <a:p>
                      <a:pPr algn="ctr">
                        <a:lnSpc>
                          <a:spcPct val="107000"/>
                        </a:lnSpc>
                        <a:spcAft>
                          <a:spcPts val="0"/>
                        </a:spcAft>
                      </a:pPr>
                      <a:r>
                        <a:rPr lang="es-PE" sz="1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TOTAL</a:t>
                      </a:r>
                      <a:endParaRPr lang="es-P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0F0"/>
                    </a:solidFill>
                  </a:tcPr>
                </a:tc>
                <a:tc>
                  <a:txBody>
                    <a:bodyPr/>
                    <a:lstStyle/>
                    <a:p>
                      <a:pPr algn="ctr">
                        <a:lnSpc>
                          <a:spcPct val="107000"/>
                        </a:lnSpc>
                        <a:spcAft>
                          <a:spcPts val="0"/>
                        </a:spcAft>
                      </a:pPr>
                      <a:r>
                        <a:rPr lang="es-PE" sz="1000" b="1">
                          <a:effectLst/>
                          <a:latin typeface="Calibri" panose="020F0502020204030204" pitchFamily="34" charset="0"/>
                          <a:ea typeface="Times New Roman" panose="02020603050405020304" pitchFamily="18" charset="0"/>
                          <a:cs typeface="Times New Roman" panose="02020603050405020304" pitchFamily="18" charset="0"/>
                        </a:rPr>
                        <a:t>929</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0F0"/>
                    </a:solidFill>
                  </a:tcPr>
                </a:tc>
                <a:tc>
                  <a:txBody>
                    <a:bodyPr/>
                    <a:lstStyle/>
                    <a:p>
                      <a:pPr algn="ctr">
                        <a:lnSpc>
                          <a:spcPct val="107000"/>
                        </a:lnSpc>
                        <a:spcAft>
                          <a:spcPts val="0"/>
                        </a:spcAft>
                      </a:pPr>
                      <a:r>
                        <a:rPr lang="es-PE" sz="1000" b="1">
                          <a:effectLst/>
                          <a:latin typeface="Calibri" panose="020F0502020204030204" pitchFamily="34" charset="0"/>
                          <a:ea typeface="Times New Roman" panose="02020603050405020304" pitchFamily="18" charset="0"/>
                          <a:cs typeface="Times New Roman" panose="02020603050405020304" pitchFamily="18" charset="0"/>
                        </a:rPr>
                        <a:t>255</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0F0"/>
                    </a:solidFill>
                  </a:tcPr>
                </a:tc>
                <a:tc>
                  <a:txBody>
                    <a:bodyPr/>
                    <a:lstStyle/>
                    <a:p>
                      <a:pPr algn="ctr">
                        <a:lnSpc>
                          <a:spcPct val="107000"/>
                        </a:lnSpc>
                        <a:spcAft>
                          <a:spcPts val="0"/>
                        </a:spcAft>
                      </a:pPr>
                      <a:r>
                        <a:rPr lang="es-PE" sz="1000" b="1" dirty="0">
                          <a:effectLst/>
                          <a:latin typeface="Calibri" panose="020F0502020204030204" pitchFamily="34" charset="0"/>
                          <a:ea typeface="Times New Roman" panose="02020603050405020304" pitchFamily="18" charset="0"/>
                          <a:cs typeface="Times New Roman" panose="02020603050405020304" pitchFamily="18" charset="0"/>
                        </a:rPr>
                        <a:t>41</a:t>
                      </a:r>
                      <a:endParaRPr lang="es-P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0F0"/>
                    </a:solidFill>
                  </a:tcPr>
                </a:tc>
                <a:tc>
                  <a:txBody>
                    <a:bodyPr/>
                    <a:lstStyle/>
                    <a:p>
                      <a:pPr algn="ctr">
                        <a:lnSpc>
                          <a:spcPct val="107000"/>
                        </a:lnSpc>
                        <a:spcAft>
                          <a:spcPts val="0"/>
                        </a:spcAft>
                      </a:pPr>
                      <a:r>
                        <a:rPr lang="es-PE" sz="1000" b="1">
                          <a:effectLst/>
                          <a:latin typeface="Calibri" panose="020F0502020204030204" pitchFamily="34" charset="0"/>
                          <a:ea typeface="Times New Roman" panose="02020603050405020304" pitchFamily="18" charset="0"/>
                          <a:cs typeface="Times New Roman" panose="02020603050405020304" pitchFamily="18" charset="0"/>
                        </a:rPr>
                        <a:t>202</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0F0"/>
                    </a:solidFill>
                  </a:tcPr>
                </a:tc>
                <a:tc>
                  <a:txBody>
                    <a:bodyPr/>
                    <a:lstStyle/>
                    <a:p>
                      <a:pPr algn="ctr">
                        <a:lnSpc>
                          <a:spcPct val="107000"/>
                        </a:lnSpc>
                        <a:spcAft>
                          <a:spcPts val="0"/>
                        </a:spcAft>
                      </a:pPr>
                      <a:r>
                        <a:rPr lang="es-PE" sz="1000" b="1">
                          <a:effectLst/>
                          <a:latin typeface="Calibri" panose="020F0502020204030204" pitchFamily="34" charset="0"/>
                          <a:ea typeface="Times New Roman" panose="02020603050405020304" pitchFamily="18" charset="0"/>
                          <a:cs typeface="Times New Roman" panose="02020603050405020304" pitchFamily="18" charset="0"/>
                        </a:rPr>
                        <a:t>582</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0F0"/>
                    </a:solidFill>
                  </a:tcPr>
                </a:tc>
                <a:tc>
                  <a:txBody>
                    <a:bodyPr/>
                    <a:lstStyle/>
                    <a:p>
                      <a:pPr algn="ctr">
                        <a:lnSpc>
                          <a:spcPct val="107000"/>
                        </a:lnSpc>
                        <a:spcAft>
                          <a:spcPts val="0"/>
                        </a:spcAft>
                      </a:pPr>
                      <a:r>
                        <a:rPr lang="es-PE" sz="1000" b="1">
                          <a:effectLst/>
                          <a:latin typeface="Calibri" panose="020F0502020204030204" pitchFamily="34" charset="0"/>
                          <a:ea typeface="Times New Roman" panose="02020603050405020304" pitchFamily="18" charset="0"/>
                          <a:cs typeface="Times New Roman" panose="02020603050405020304" pitchFamily="18" charset="0"/>
                        </a:rPr>
                        <a:t>2138</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0F0"/>
                    </a:solidFill>
                  </a:tcPr>
                </a:tc>
              </a:tr>
              <a:tr h="181282">
                <a:tc>
                  <a:txBody>
                    <a:bodyPr/>
                    <a:lstStyle/>
                    <a:p>
                      <a:pPr algn="ctr">
                        <a:lnSpc>
                          <a:spcPct val="107000"/>
                        </a:lnSpc>
                        <a:spcAft>
                          <a:spcPts val="0"/>
                        </a:spcAft>
                      </a:pPr>
                      <a:r>
                        <a:rPr lang="es-PE"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PORCENTAJE</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0F0"/>
                    </a:solidFill>
                  </a:tcPr>
                </a:tc>
                <a:tc>
                  <a:txBody>
                    <a:bodyPr/>
                    <a:lstStyle/>
                    <a:p>
                      <a:pPr algn="ctr">
                        <a:lnSpc>
                          <a:spcPct val="107000"/>
                        </a:lnSpc>
                        <a:spcAft>
                          <a:spcPts val="0"/>
                        </a:spcAft>
                      </a:pPr>
                      <a:r>
                        <a:rPr lang="es-PE" sz="1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43.5%</a:t>
                      </a:r>
                      <a:endParaRPr lang="es-P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07000"/>
                        </a:lnSpc>
                        <a:spcAft>
                          <a:spcPts val="0"/>
                        </a:spcAft>
                      </a:pPr>
                      <a:r>
                        <a:rPr lang="es-PE"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11.9%</a:t>
                      </a:r>
                      <a:endParaRPr lang="es-PE" sz="10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0F0"/>
                    </a:solidFill>
                  </a:tcPr>
                </a:tc>
                <a:tc>
                  <a:txBody>
                    <a:bodyPr/>
                    <a:lstStyle/>
                    <a:p>
                      <a:pPr algn="ctr">
                        <a:lnSpc>
                          <a:spcPct val="107000"/>
                        </a:lnSpc>
                        <a:spcAft>
                          <a:spcPts val="0"/>
                        </a:spcAft>
                      </a:pPr>
                      <a:r>
                        <a:rPr lang="es-PE" sz="1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1.9%</a:t>
                      </a:r>
                      <a:endParaRPr lang="es-P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07000"/>
                        </a:lnSpc>
                        <a:spcAft>
                          <a:spcPts val="0"/>
                        </a:spcAft>
                      </a:pPr>
                      <a:r>
                        <a:rPr lang="es-PE" sz="1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9.4%</a:t>
                      </a:r>
                      <a:endParaRPr lang="es-P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0F0"/>
                    </a:solidFill>
                  </a:tcPr>
                </a:tc>
                <a:tc>
                  <a:txBody>
                    <a:bodyPr/>
                    <a:lstStyle/>
                    <a:p>
                      <a:pPr algn="ctr">
                        <a:lnSpc>
                          <a:spcPct val="107000"/>
                        </a:lnSpc>
                        <a:spcAft>
                          <a:spcPts val="0"/>
                        </a:spcAft>
                      </a:pPr>
                      <a:r>
                        <a:rPr lang="es-PE" sz="1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27.2%</a:t>
                      </a:r>
                      <a:endParaRPr lang="es-P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0F0"/>
                    </a:solidFill>
                  </a:tcPr>
                </a:tc>
                <a:tc>
                  <a:txBody>
                    <a:bodyPr/>
                    <a:lstStyle/>
                    <a:p>
                      <a:pPr>
                        <a:lnSpc>
                          <a:spcPct val="107000"/>
                        </a:lnSpc>
                      </a:pPr>
                      <a:endParaRPr lang="es-PE" sz="1000" dirty="0">
                        <a:effectLst/>
                        <a:latin typeface="Calibri" panose="020F0502020204030204" pitchFamily="34" charset="0"/>
                      </a:endParaRPr>
                    </a:p>
                  </a:txBody>
                  <a:tcPr marL="43652" marR="4365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F0F0"/>
                    </a:solidFill>
                  </a:tcPr>
                </a:tc>
              </a:tr>
              <a:tr h="193430">
                <a:tc gridSpan="2">
                  <a:txBody>
                    <a:bodyPr/>
                    <a:lstStyle/>
                    <a:p>
                      <a:pPr>
                        <a:lnSpc>
                          <a:spcPct val="107000"/>
                        </a:lnSpc>
                        <a:spcAft>
                          <a:spcPts val="0"/>
                        </a:spcAft>
                      </a:pPr>
                      <a:r>
                        <a:rPr lang="es-PE" sz="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Fuente: SIMSE / DIMSE / CENEPRED - agosto de 2019</a:t>
                      </a:r>
                      <a:endParaRPr lang="es-P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PE"/>
                    </a:p>
                  </a:txBody>
                  <a:tcPr/>
                </a:tc>
                <a:tc>
                  <a:txBody>
                    <a:bodyPr/>
                    <a:lstStyle/>
                    <a:p>
                      <a:pPr>
                        <a:lnSpc>
                          <a:spcPct val="107000"/>
                        </a:lnSpc>
                      </a:pPr>
                      <a:endParaRPr lang="es-PE" sz="1100">
                        <a:effectLst/>
                        <a:latin typeface="Calibri" panose="020F0502020204030204" pitchFamily="34" charset="0"/>
                      </a:endParaRPr>
                    </a:p>
                  </a:txBody>
                  <a:tcPr marL="43652" marR="43652"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PE" sz="1100">
                        <a:effectLst/>
                        <a:latin typeface="Calibri" panose="020F0502020204030204" pitchFamily="34" charset="0"/>
                      </a:endParaRPr>
                    </a:p>
                  </a:txBody>
                  <a:tcPr marL="43652" marR="43652"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PE" sz="1100" dirty="0">
                        <a:effectLst/>
                        <a:latin typeface="Calibri" panose="020F0502020204030204" pitchFamily="34" charset="0"/>
                      </a:endParaRPr>
                    </a:p>
                  </a:txBody>
                  <a:tcPr marL="43652" marR="43652"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PE" sz="1100">
                        <a:effectLst/>
                        <a:latin typeface="Calibri" panose="020F0502020204030204" pitchFamily="34" charset="0"/>
                      </a:endParaRPr>
                    </a:p>
                  </a:txBody>
                  <a:tcPr marL="43652" marR="43652"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PE" sz="1100" dirty="0">
                        <a:effectLst/>
                        <a:latin typeface="Calibri" panose="020F0502020204030204" pitchFamily="34" charset="0"/>
                      </a:endParaRPr>
                    </a:p>
                  </a:txBody>
                  <a:tcPr marL="43652" marR="43652" marT="0" marB="0" anchor="b">
                    <a:lnL>
                      <a:noFill/>
                    </a:lnL>
                    <a:lnR>
                      <a:noFill/>
                    </a:lnR>
                    <a:lnT w="12700" cap="flat" cmpd="sng" algn="ctr">
                      <a:solidFill>
                        <a:srgbClr val="000000"/>
                      </a:solidFill>
                      <a:prstDash val="solid"/>
                      <a:round/>
                      <a:headEnd type="none" w="med" len="med"/>
                      <a:tailEnd type="none" w="med" len="med"/>
                    </a:lnT>
                    <a:lnB>
                      <a:noFill/>
                    </a:lnB>
                  </a:tcPr>
                </a:tc>
              </a:tr>
            </a:tbl>
          </a:graphicData>
        </a:graphic>
      </p:graphicFrame>
      <p:sp>
        <p:nvSpPr>
          <p:cNvPr id="4" name="Rectángulo 3"/>
          <p:cNvSpPr/>
          <p:nvPr/>
        </p:nvSpPr>
        <p:spPr>
          <a:xfrm>
            <a:off x="2271157" y="1029712"/>
            <a:ext cx="4572000" cy="646331"/>
          </a:xfrm>
          <a:prstGeom prst="rect">
            <a:avLst/>
          </a:prstGeom>
        </p:spPr>
        <p:txBody>
          <a:bodyPr>
            <a:spAutoFit/>
          </a:bodyPr>
          <a:lstStyle/>
          <a:p>
            <a:pPr algn="ctr"/>
            <a:r>
              <a:rPr lang="es-PE" b="1" dirty="0" smtClean="0">
                <a:solidFill>
                  <a:srgbClr val="297E96"/>
                </a:solidFill>
              </a:rPr>
              <a:t>Permanencia </a:t>
            </a:r>
            <a:r>
              <a:rPr lang="es-PE" b="1" dirty="0">
                <a:solidFill>
                  <a:srgbClr val="297E96"/>
                </a:solidFill>
              </a:rPr>
              <a:t>en el cargo del Responsable en Gestión del Riesgo de Desastres </a:t>
            </a:r>
            <a:endParaRPr lang="es-PE" dirty="0">
              <a:solidFill>
                <a:srgbClr val="297E96"/>
              </a:solidFill>
            </a:endParaRPr>
          </a:p>
        </p:txBody>
      </p:sp>
    </p:spTree>
    <p:extLst>
      <p:ext uri="{BB962C8B-B14F-4D97-AF65-F5344CB8AC3E}">
        <p14:creationId xmlns:p14="http://schemas.microsoft.com/office/powerpoint/2010/main" val="12888652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p:cNvSpPr/>
          <p:nvPr/>
        </p:nvSpPr>
        <p:spPr>
          <a:xfrm>
            <a:off x="891031" y="573058"/>
            <a:ext cx="7258042" cy="634724"/>
          </a:xfrm>
          <a:prstGeom prst="rect">
            <a:avLst/>
          </a:prstGeom>
        </p:spPr>
        <p:txBody>
          <a:bodyPr wrap="square">
            <a:spAutoFit/>
          </a:bodyPr>
          <a:lstStyle/>
          <a:p>
            <a:pPr algn="ctr" defTabSz="1066299"/>
            <a:r>
              <a:rPr lang="es-PE" sz="1768" b="1" dirty="0">
                <a:solidFill>
                  <a:srgbClr val="00859B"/>
                </a:solidFill>
                <a:latin typeface="Arial" panose="020B0604020202020204" pitchFamily="34" charset="0"/>
                <a:cs typeface="Arial" panose="020B0604020202020204" pitchFamily="34" charset="0"/>
              </a:rPr>
              <a:t> REGISTRO ENAGERD 2018: MUNICIPALIDADES PROVINCIALES</a:t>
            </a:r>
          </a:p>
          <a:p>
            <a:pPr algn="ctr" defTabSz="1066299"/>
            <a:endParaRPr lang="es-PE" sz="1768" b="1" dirty="0">
              <a:solidFill>
                <a:srgbClr val="00859B"/>
              </a:solidFill>
              <a:latin typeface="Arial" panose="020B0604020202020204" pitchFamily="34" charset="0"/>
              <a:cs typeface="Arial" panose="020B0604020202020204" pitchFamily="34" charset="0"/>
            </a:endParaRPr>
          </a:p>
        </p:txBody>
      </p:sp>
      <p:sp>
        <p:nvSpPr>
          <p:cNvPr id="15" name="Elipse 14"/>
          <p:cNvSpPr/>
          <p:nvPr/>
        </p:nvSpPr>
        <p:spPr>
          <a:xfrm>
            <a:off x="7667309" y="3401690"/>
            <a:ext cx="1198352" cy="383512"/>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defTabSz="1066299"/>
            <a:r>
              <a:rPr lang="es-PE" sz="1031" b="1" dirty="0">
                <a:solidFill>
                  <a:prstClr val="black"/>
                </a:solidFill>
              </a:rPr>
              <a:t>05 en proceso</a:t>
            </a:r>
          </a:p>
        </p:txBody>
      </p:sp>
      <p:pic>
        <p:nvPicPr>
          <p:cNvPr id="4" name="Imagen 3"/>
          <p:cNvPicPr>
            <a:picLocks noChangeAspect="1"/>
          </p:cNvPicPr>
          <p:nvPr/>
        </p:nvPicPr>
        <p:blipFill>
          <a:blip r:embed="rId3"/>
          <a:stretch>
            <a:fillRect/>
          </a:stretch>
        </p:blipFill>
        <p:spPr>
          <a:xfrm>
            <a:off x="4929521" y="4358939"/>
            <a:ext cx="3911323" cy="903715"/>
          </a:xfrm>
          <a:prstGeom prst="rect">
            <a:avLst/>
          </a:prstGeom>
          <a:ln>
            <a:solidFill>
              <a:srgbClr val="00859B"/>
            </a:solidFill>
          </a:ln>
        </p:spPr>
      </p:pic>
      <p:pic>
        <p:nvPicPr>
          <p:cNvPr id="2" name="Imagen 1"/>
          <p:cNvPicPr>
            <a:picLocks noChangeAspect="1"/>
          </p:cNvPicPr>
          <p:nvPr/>
        </p:nvPicPr>
        <p:blipFill>
          <a:blip r:embed="rId4"/>
          <a:stretch>
            <a:fillRect/>
          </a:stretch>
        </p:blipFill>
        <p:spPr>
          <a:xfrm>
            <a:off x="645214" y="956569"/>
            <a:ext cx="3981039" cy="5657265"/>
          </a:xfrm>
          <a:prstGeom prst="rect">
            <a:avLst/>
          </a:prstGeom>
          <a:ln>
            <a:solidFill>
              <a:srgbClr val="00859B"/>
            </a:solidFill>
          </a:ln>
        </p:spPr>
      </p:pic>
      <p:pic>
        <p:nvPicPr>
          <p:cNvPr id="5" name="Imagen 4"/>
          <p:cNvPicPr>
            <a:picLocks noChangeAspect="1"/>
          </p:cNvPicPr>
          <p:nvPr/>
        </p:nvPicPr>
        <p:blipFill>
          <a:blip r:embed="rId5"/>
          <a:stretch>
            <a:fillRect/>
          </a:stretch>
        </p:blipFill>
        <p:spPr>
          <a:xfrm>
            <a:off x="4929521" y="1660624"/>
            <a:ext cx="3936140" cy="1227237"/>
          </a:xfrm>
          <a:prstGeom prst="rect">
            <a:avLst/>
          </a:prstGeom>
        </p:spPr>
      </p:pic>
    </p:spTree>
    <p:extLst>
      <p:ext uri="{BB962C8B-B14F-4D97-AF65-F5344CB8AC3E}">
        <p14:creationId xmlns:p14="http://schemas.microsoft.com/office/powerpoint/2010/main" val="36773856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p:cNvSpPr/>
          <p:nvPr/>
        </p:nvSpPr>
        <p:spPr>
          <a:xfrm>
            <a:off x="601600" y="552834"/>
            <a:ext cx="7733006" cy="392925"/>
          </a:xfrm>
          <a:prstGeom prst="rect">
            <a:avLst/>
          </a:prstGeom>
        </p:spPr>
        <p:txBody>
          <a:bodyPr wrap="square">
            <a:spAutoFit/>
          </a:bodyPr>
          <a:lstStyle/>
          <a:p>
            <a:pPr algn="ctr" defTabSz="1066299"/>
            <a:r>
              <a:rPr lang="es-PE" sz="1964" b="1" dirty="0">
                <a:solidFill>
                  <a:srgbClr val="00859B"/>
                </a:solidFill>
                <a:latin typeface="Arial" panose="020B0604020202020204" pitchFamily="34" charset="0"/>
                <a:cs typeface="Arial" panose="020B0604020202020204" pitchFamily="34" charset="0"/>
              </a:rPr>
              <a:t> REGISTRO ENAGERD 2018: MUNICIPALIDADES DISTRITALES</a:t>
            </a:r>
          </a:p>
        </p:txBody>
      </p:sp>
      <p:pic>
        <p:nvPicPr>
          <p:cNvPr id="2" name="Imagen 1"/>
          <p:cNvPicPr>
            <a:picLocks noChangeAspect="1"/>
          </p:cNvPicPr>
          <p:nvPr/>
        </p:nvPicPr>
        <p:blipFill>
          <a:blip r:embed="rId3"/>
          <a:stretch>
            <a:fillRect/>
          </a:stretch>
        </p:blipFill>
        <p:spPr>
          <a:xfrm>
            <a:off x="57163" y="1023165"/>
            <a:ext cx="9009719" cy="5485153"/>
          </a:xfrm>
          <a:prstGeom prst="rect">
            <a:avLst/>
          </a:prstGeom>
        </p:spPr>
      </p:pic>
    </p:spTree>
    <p:extLst>
      <p:ext uri="{BB962C8B-B14F-4D97-AF65-F5344CB8AC3E}">
        <p14:creationId xmlns:p14="http://schemas.microsoft.com/office/powerpoint/2010/main" val="34630266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p:cNvSpPr/>
          <p:nvPr/>
        </p:nvSpPr>
        <p:spPr>
          <a:xfrm>
            <a:off x="832417" y="485152"/>
            <a:ext cx="7808176" cy="392925"/>
          </a:xfrm>
          <a:prstGeom prst="rect">
            <a:avLst/>
          </a:prstGeom>
        </p:spPr>
        <p:txBody>
          <a:bodyPr wrap="square">
            <a:spAutoFit/>
          </a:bodyPr>
          <a:lstStyle/>
          <a:p>
            <a:pPr algn="ctr" defTabSz="1066299"/>
            <a:r>
              <a:rPr lang="es-PE" sz="1964" b="1" dirty="0">
                <a:solidFill>
                  <a:srgbClr val="00859B"/>
                </a:solidFill>
                <a:latin typeface="Arial" panose="020B0604020202020204" pitchFamily="34" charset="0"/>
                <a:cs typeface="Arial" panose="020B0604020202020204" pitchFamily="34" charset="0"/>
              </a:rPr>
              <a:t> REGISTRO ENAGERD 2018: MUNICIPALIDADES DISTRITALES</a:t>
            </a:r>
          </a:p>
        </p:txBody>
      </p:sp>
      <p:sp>
        <p:nvSpPr>
          <p:cNvPr id="21" name="Elipse 20"/>
          <p:cNvSpPr/>
          <p:nvPr/>
        </p:nvSpPr>
        <p:spPr>
          <a:xfrm>
            <a:off x="6534840" y="3227893"/>
            <a:ext cx="1338488" cy="428044"/>
          </a:xfrm>
          <a:prstGeom prst="ellipse">
            <a:avLst/>
          </a:prstGeom>
          <a:solidFill>
            <a:schemeClr val="accent2">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defTabSz="1066299"/>
            <a:r>
              <a:rPr lang="es-PE" sz="1031" b="1" dirty="0">
                <a:solidFill>
                  <a:prstClr val="white"/>
                </a:solidFill>
              </a:rPr>
              <a:t>19 No participaron</a:t>
            </a:r>
          </a:p>
        </p:txBody>
      </p:sp>
      <p:pic>
        <p:nvPicPr>
          <p:cNvPr id="6" name="Imagen 5"/>
          <p:cNvPicPr>
            <a:picLocks noChangeAspect="1"/>
          </p:cNvPicPr>
          <p:nvPr/>
        </p:nvPicPr>
        <p:blipFill>
          <a:blip r:embed="rId3"/>
          <a:stretch>
            <a:fillRect/>
          </a:stretch>
        </p:blipFill>
        <p:spPr>
          <a:xfrm>
            <a:off x="5116726" y="3802245"/>
            <a:ext cx="3425885" cy="2400600"/>
          </a:xfrm>
          <a:prstGeom prst="rect">
            <a:avLst/>
          </a:prstGeom>
          <a:noFill/>
          <a:ln>
            <a:solidFill>
              <a:srgbClr val="00859B"/>
            </a:solidFill>
          </a:ln>
        </p:spPr>
      </p:pic>
      <p:pic>
        <p:nvPicPr>
          <p:cNvPr id="3" name="Imagen 2"/>
          <p:cNvPicPr>
            <a:picLocks noChangeAspect="1"/>
          </p:cNvPicPr>
          <p:nvPr/>
        </p:nvPicPr>
        <p:blipFill>
          <a:blip r:embed="rId4"/>
          <a:stretch>
            <a:fillRect/>
          </a:stretch>
        </p:blipFill>
        <p:spPr>
          <a:xfrm>
            <a:off x="619220" y="836058"/>
            <a:ext cx="4235466" cy="5649782"/>
          </a:xfrm>
          <a:prstGeom prst="rect">
            <a:avLst/>
          </a:prstGeom>
          <a:noFill/>
          <a:ln>
            <a:solidFill>
              <a:srgbClr val="00859B"/>
            </a:solidFill>
          </a:ln>
        </p:spPr>
      </p:pic>
      <p:pic>
        <p:nvPicPr>
          <p:cNvPr id="4" name="Imagen 3"/>
          <p:cNvPicPr>
            <a:picLocks noChangeAspect="1"/>
          </p:cNvPicPr>
          <p:nvPr/>
        </p:nvPicPr>
        <p:blipFill>
          <a:blip r:embed="rId5"/>
          <a:stretch>
            <a:fillRect/>
          </a:stretch>
        </p:blipFill>
        <p:spPr>
          <a:xfrm>
            <a:off x="5018745" y="1545150"/>
            <a:ext cx="3621847" cy="1249687"/>
          </a:xfrm>
          <a:prstGeom prst="rect">
            <a:avLst/>
          </a:prstGeom>
        </p:spPr>
      </p:pic>
    </p:spTree>
    <p:extLst>
      <p:ext uri="{BB962C8B-B14F-4D97-AF65-F5344CB8AC3E}">
        <p14:creationId xmlns:p14="http://schemas.microsoft.com/office/powerpoint/2010/main" val="28861171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redondeado 11"/>
          <p:cNvSpPr/>
          <p:nvPr/>
        </p:nvSpPr>
        <p:spPr>
          <a:xfrm>
            <a:off x="1301353" y="556002"/>
            <a:ext cx="6644207" cy="268744"/>
          </a:xfrm>
          <a:prstGeom prst="roundRect">
            <a:avLst/>
          </a:prstGeom>
          <a:solidFill>
            <a:srgbClr val="0085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6299"/>
            <a:r>
              <a:rPr lang="es-PE" sz="1178" b="1" dirty="0">
                <a:solidFill>
                  <a:prstClr val="white"/>
                </a:solidFill>
                <a:latin typeface="Arial" panose="020B0604020202020204" pitchFamily="34" charset="0"/>
                <a:cs typeface="Arial" panose="020B0604020202020204" pitchFamily="34" charset="0"/>
              </a:rPr>
              <a:t>Cuadro ENAGERD 2018:  2,009 (93.97%) entidades participantes de 2,138</a:t>
            </a:r>
          </a:p>
        </p:txBody>
      </p:sp>
      <p:pic>
        <p:nvPicPr>
          <p:cNvPr id="3" name="Imagen 2"/>
          <p:cNvPicPr>
            <a:picLocks noChangeAspect="1"/>
          </p:cNvPicPr>
          <p:nvPr/>
        </p:nvPicPr>
        <p:blipFill>
          <a:blip r:embed="rId2"/>
          <a:stretch>
            <a:fillRect/>
          </a:stretch>
        </p:blipFill>
        <p:spPr>
          <a:xfrm>
            <a:off x="0" y="861851"/>
            <a:ext cx="9144000" cy="5996149"/>
          </a:xfrm>
          <a:prstGeom prst="rect">
            <a:avLst/>
          </a:prstGeom>
        </p:spPr>
      </p:pic>
    </p:spTree>
    <p:extLst>
      <p:ext uri="{BB962C8B-B14F-4D97-AF65-F5344CB8AC3E}">
        <p14:creationId xmlns:p14="http://schemas.microsoft.com/office/powerpoint/2010/main" val="39543556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a 6"/>
          <p:cNvGraphicFramePr>
            <a:graphicFrameLocks noGrp="1"/>
          </p:cNvGraphicFramePr>
          <p:nvPr>
            <p:extLst/>
          </p:nvPr>
        </p:nvGraphicFramePr>
        <p:xfrm>
          <a:off x="1173040" y="1652919"/>
          <a:ext cx="6797920" cy="2957764"/>
        </p:xfrm>
        <a:graphic>
          <a:graphicData uri="http://schemas.openxmlformats.org/drawingml/2006/table">
            <a:tbl>
              <a:tblPr firstRow="1" firstCol="1" bandRow="1"/>
              <a:tblGrid>
                <a:gridCol w="1643839">
                  <a:extLst>
                    <a:ext uri="{9D8B030D-6E8A-4147-A177-3AD203B41FA5}">
                      <a16:colId xmlns:a16="http://schemas.microsoft.com/office/drawing/2014/main" xmlns="" val="20000"/>
                    </a:ext>
                  </a:extLst>
                </a:gridCol>
                <a:gridCol w="1020664">
                  <a:extLst>
                    <a:ext uri="{9D8B030D-6E8A-4147-A177-3AD203B41FA5}">
                      <a16:colId xmlns:a16="http://schemas.microsoft.com/office/drawing/2014/main" xmlns="" val="20001"/>
                    </a:ext>
                  </a:extLst>
                </a:gridCol>
                <a:gridCol w="1066739">
                  <a:extLst>
                    <a:ext uri="{9D8B030D-6E8A-4147-A177-3AD203B41FA5}">
                      <a16:colId xmlns:a16="http://schemas.microsoft.com/office/drawing/2014/main" xmlns="" val="20002"/>
                    </a:ext>
                  </a:extLst>
                </a:gridCol>
                <a:gridCol w="1066739">
                  <a:extLst>
                    <a:ext uri="{9D8B030D-6E8A-4147-A177-3AD203B41FA5}">
                      <a16:colId xmlns:a16="http://schemas.microsoft.com/office/drawing/2014/main" xmlns="" val="20003"/>
                    </a:ext>
                  </a:extLst>
                </a:gridCol>
                <a:gridCol w="968342">
                  <a:extLst>
                    <a:ext uri="{9D8B030D-6E8A-4147-A177-3AD203B41FA5}">
                      <a16:colId xmlns:a16="http://schemas.microsoft.com/office/drawing/2014/main" xmlns="" val="20004"/>
                    </a:ext>
                  </a:extLst>
                </a:gridCol>
                <a:gridCol w="1031597">
                  <a:extLst>
                    <a:ext uri="{9D8B030D-6E8A-4147-A177-3AD203B41FA5}">
                      <a16:colId xmlns:a16="http://schemas.microsoft.com/office/drawing/2014/main" xmlns="" val="20005"/>
                    </a:ext>
                  </a:extLst>
                </a:gridCol>
              </a:tblGrid>
              <a:tr h="206887">
                <a:tc gridSpan="6">
                  <a:txBody>
                    <a:bodyPr/>
                    <a:lstStyle/>
                    <a:p>
                      <a:pPr algn="ctr">
                        <a:lnSpc>
                          <a:spcPct val="107000"/>
                        </a:lnSpc>
                        <a:spcAft>
                          <a:spcPts val="0"/>
                        </a:spcAft>
                      </a:pPr>
                      <a:r>
                        <a:rPr lang="es-PE"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ENCUESTA NACIONAL DE GESTION DEL RIESGO DE DESASTRES - ENAGERD 2018</a:t>
                      </a:r>
                      <a:endParaRPr lang="es-P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a:noFill/>
                    </a:lnT>
                    <a:lnB w="12700" cap="flat" cmpd="sng" algn="ctr">
                      <a:solidFill>
                        <a:srgbClr val="FFFFFF"/>
                      </a:solidFill>
                      <a:prstDash val="solid"/>
                      <a:round/>
                      <a:headEnd type="none" w="med" len="med"/>
                      <a:tailEnd type="none" w="med" len="med"/>
                    </a:lnB>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xmlns="" val="10000"/>
                  </a:ext>
                </a:extLst>
              </a:tr>
              <a:tr h="206887">
                <a:tc gridSpan="6">
                  <a:txBody>
                    <a:bodyPr/>
                    <a:lstStyle/>
                    <a:p>
                      <a:pPr algn="ctr">
                        <a:lnSpc>
                          <a:spcPct val="107000"/>
                        </a:lnSpc>
                        <a:spcAft>
                          <a:spcPts val="0"/>
                        </a:spcAft>
                      </a:pPr>
                      <a:r>
                        <a:rPr lang="es-PE"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PORCENTAJE (%) DE ENTIDADES CONCLUYERON ENCUESTA</a:t>
                      </a:r>
                      <a:endParaRPr lang="es-P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xmlns="" val="10001"/>
                  </a:ext>
                </a:extLst>
              </a:tr>
              <a:tr h="206887">
                <a:tc rowSpan="2">
                  <a:txBody>
                    <a:bodyPr/>
                    <a:lstStyle/>
                    <a:p>
                      <a:pPr algn="ctr">
                        <a:lnSpc>
                          <a:spcPct val="107000"/>
                        </a:lnSpc>
                        <a:spcAft>
                          <a:spcPts val="0"/>
                        </a:spcAft>
                      </a:pPr>
                      <a:r>
                        <a:rPr lang="es-PE" sz="11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TIPO DE ENTIDADES</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839B"/>
                    </a:solidFill>
                  </a:tcPr>
                </a:tc>
                <a:tc gridSpan="3">
                  <a:txBody>
                    <a:bodyPr/>
                    <a:lstStyle/>
                    <a:p>
                      <a:pPr algn="ctr">
                        <a:lnSpc>
                          <a:spcPct val="107000"/>
                        </a:lnSpc>
                        <a:spcAft>
                          <a:spcPts val="0"/>
                        </a:spcAft>
                      </a:pPr>
                      <a:r>
                        <a:rPr lang="es-PE" sz="11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ENAGERD 2018</a:t>
                      </a:r>
                      <a:endParaRPr lang="es-P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839B"/>
                    </a:solidFill>
                  </a:tcPr>
                </a:tc>
                <a:tc hMerge="1">
                  <a:txBody>
                    <a:bodyPr/>
                    <a:lstStyle/>
                    <a:p>
                      <a:endParaRPr lang="es-PE"/>
                    </a:p>
                  </a:txBody>
                  <a:tcPr/>
                </a:tc>
                <a:tc hMerge="1">
                  <a:txBody>
                    <a:bodyPr/>
                    <a:lstStyle/>
                    <a:p>
                      <a:endParaRPr lang="es-PE"/>
                    </a:p>
                  </a:txBody>
                  <a:tcPr/>
                </a:tc>
                <a:tc rowSpan="2">
                  <a:txBody>
                    <a:bodyPr/>
                    <a:lstStyle/>
                    <a:p>
                      <a:pPr algn="ctr">
                        <a:lnSpc>
                          <a:spcPct val="107000"/>
                        </a:lnSpc>
                        <a:spcAft>
                          <a:spcPts val="0"/>
                        </a:spcAft>
                      </a:pPr>
                      <a:r>
                        <a:rPr lang="es-PE" sz="11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TOTAL ENTIDADES</a:t>
                      </a:r>
                      <a:endParaRPr lang="es-P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839B"/>
                    </a:solidFill>
                  </a:tcPr>
                </a:tc>
                <a:tc rowSpan="2">
                  <a:txBody>
                    <a:bodyPr/>
                    <a:lstStyle/>
                    <a:p>
                      <a:pPr algn="ctr">
                        <a:lnSpc>
                          <a:spcPct val="107000"/>
                        </a:lnSpc>
                        <a:spcAft>
                          <a:spcPts val="0"/>
                        </a:spcAft>
                      </a:pPr>
                      <a:r>
                        <a:rPr lang="es-PE" sz="11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 CULMINACION</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839B"/>
                    </a:solidFill>
                  </a:tcPr>
                </a:tc>
                <a:extLst>
                  <a:ext uri="{0D108BD9-81ED-4DB2-BD59-A6C34878D82A}">
                    <a16:rowId xmlns:a16="http://schemas.microsoft.com/office/drawing/2014/main" xmlns="" val="10002"/>
                  </a:ext>
                </a:extLst>
              </a:tr>
              <a:tr h="352628">
                <a:tc vMerge="1">
                  <a:txBody>
                    <a:bodyPr/>
                    <a:lstStyle/>
                    <a:p>
                      <a:endParaRPr lang="es-PE"/>
                    </a:p>
                  </a:txBody>
                  <a:tcPr/>
                </a:tc>
                <a:tc>
                  <a:txBody>
                    <a:bodyPr/>
                    <a:lstStyle/>
                    <a:p>
                      <a:pPr algn="ctr">
                        <a:lnSpc>
                          <a:spcPct val="107000"/>
                        </a:lnSpc>
                        <a:spcAft>
                          <a:spcPts val="0"/>
                        </a:spcAft>
                      </a:pPr>
                      <a:r>
                        <a:rPr lang="es-PE" sz="11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CULMINARON ENCUESTA</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839B"/>
                    </a:solidFill>
                  </a:tcPr>
                </a:tc>
                <a:tc>
                  <a:txBody>
                    <a:bodyPr/>
                    <a:lstStyle/>
                    <a:p>
                      <a:pPr algn="ctr">
                        <a:lnSpc>
                          <a:spcPct val="107000"/>
                        </a:lnSpc>
                        <a:spcAft>
                          <a:spcPts val="0"/>
                        </a:spcAft>
                      </a:pPr>
                      <a:r>
                        <a:rPr lang="es-PE" sz="11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EN PROCESO DE REGISTRO</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839B"/>
                    </a:solidFill>
                  </a:tcPr>
                </a:tc>
                <a:tc>
                  <a:txBody>
                    <a:bodyPr/>
                    <a:lstStyle/>
                    <a:p>
                      <a:pPr algn="ctr">
                        <a:lnSpc>
                          <a:spcPct val="107000"/>
                        </a:lnSpc>
                        <a:spcAft>
                          <a:spcPts val="0"/>
                        </a:spcAft>
                      </a:pPr>
                      <a:r>
                        <a:rPr lang="es-PE" sz="11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NO PARTICIPARON</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839B"/>
                    </a:solidFill>
                  </a:tcPr>
                </a:tc>
                <a:tc vMerge="1">
                  <a:txBody>
                    <a:bodyPr/>
                    <a:lstStyle/>
                    <a:p>
                      <a:endParaRPr lang="es-PE"/>
                    </a:p>
                  </a:txBody>
                  <a:tcPr/>
                </a:tc>
                <a:tc vMerge="1">
                  <a:txBody>
                    <a:bodyPr/>
                    <a:lstStyle/>
                    <a:p>
                      <a:endParaRPr lang="es-PE"/>
                    </a:p>
                  </a:txBody>
                  <a:tcPr/>
                </a:tc>
                <a:extLst>
                  <a:ext uri="{0D108BD9-81ED-4DB2-BD59-A6C34878D82A}">
                    <a16:rowId xmlns:a16="http://schemas.microsoft.com/office/drawing/2014/main" xmlns="" val="10003"/>
                  </a:ext>
                </a:extLst>
              </a:tr>
              <a:tr h="206887">
                <a:tc>
                  <a:txBody>
                    <a:bodyPr/>
                    <a:lstStyle/>
                    <a:p>
                      <a:pPr algn="l">
                        <a:lnSpc>
                          <a:spcPct val="107000"/>
                        </a:lnSpc>
                        <a:spcAft>
                          <a:spcPts val="0"/>
                        </a:spcAft>
                      </a:pPr>
                      <a:r>
                        <a:rPr lang="es-PE"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MINISTERIOS</a:t>
                      </a:r>
                      <a:endParaRPr lang="es-P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w="12700" cap="flat" cmpd="sng" algn="ctr">
                      <a:solidFill>
                        <a:srgbClr val="FFFFFF"/>
                      </a:solidFill>
                      <a:prstDash val="solid"/>
                      <a:round/>
                      <a:headEnd type="none" w="med" len="med"/>
                      <a:tailEnd type="none" w="med" len="med"/>
                    </a:lnT>
                    <a:lnB>
                      <a:noFill/>
                    </a:lnB>
                  </a:tcPr>
                </a:tc>
                <a:tc>
                  <a:txBody>
                    <a:bodyPr/>
                    <a:lstStyle/>
                    <a:p>
                      <a:pPr algn="ctr">
                        <a:lnSpc>
                          <a:spcPct val="107000"/>
                        </a:lnSpc>
                        <a:spcAft>
                          <a:spcPts val="0"/>
                        </a:spcAft>
                      </a:pPr>
                      <a:r>
                        <a:rPr lang="es-PE"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w="12700" cap="flat" cmpd="sng" algn="ctr">
                      <a:solidFill>
                        <a:srgbClr val="FFFFFF"/>
                      </a:solidFill>
                      <a:prstDash val="solid"/>
                      <a:round/>
                      <a:headEnd type="none" w="med" len="med"/>
                      <a:tailEnd type="none" w="med" len="med"/>
                    </a:lnT>
                    <a:lnB>
                      <a:noFill/>
                    </a:lnB>
                  </a:tcPr>
                </a:tc>
                <a:tc>
                  <a:txBody>
                    <a:bodyPr/>
                    <a:lstStyle/>
                    <a:p>
                      <a:pPr algn="ctr">
                        <a:lnSpc>
                          <a:spcPct val="107000"/>
                        </a:lnSpc>
                        <a:spcAft>
                          <a:spcPts val="0"/>
                        </a:spcAft>
                      </a:pPr>
                      <a:r>
                        <a:rPr lang="es-PE"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w="12700" cap="flat" cmpd="sng" algn="ctr">
                      <a:solidFill>
                        <a:srgbClr val="FFFFFF"/>
                      </a:solidFill>
                      <a:prstDash val="solid"/>
                      <a:round/>
                      <a:headEnd type="none" w="med" len="med"/>
                      <a:tailEnd type="none" w="med" len="med"/>
                    </a:lnT>
                    <a:lnB>
                      <a:noFill/>
                    </a:lnB>
                  </a:tcPr>
                </a:tc>
                <a:tc>
                  <a:txBody>
                    <a:bodyPr/>
                    <a:lstStyle/>
                    <a:p>
                      <a:pPr algn="ctr">
                        <a:lnSpc>
                          <a:spcPct val="107000"/>
                        </a:lnSpc>
                        <a:spcAft>
                          <a:spcPts val="0"/>
                        </a:spcAft>
                      </a:pPr>
                      <a:r>
                        <a:rPr lang="es-PE"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w="12700" cap="flat" cmpd="sng" algn="ctr">
                      <a:solidFill>
                        <a:srgbClr val="FFFFFF"/>
                      </a:solidFill>
                      <a:prstDash val="solid"/>
                      <a:round/>
                      <a:headEnd type="none" w="med" len="med"/>
                      <a:tailEnd type="none" w="med" len="med"/>
                    </a:lnT>
                    <a:lnB>
                      <a:noFill/>
                    </a:lnB>
                  </a:tcPr>
                </a:tc>
                <a:tc>
                  <a:txBody>
                    <a:bodyPr/>
                    <a:lstStyle/>
                    <a:p>
                      <a:pPr algn="ctr">
                        <a:lnSpc>
                          <a:spcPct val="107000"/>
                        </a:lnSpc>
                        <a:spcAft>
                          <a:spcPts val="0"/>
                        </a:spcAft>
                      </a:pPr>
                      <a:r>
                        <a:rPr lang="es-PE"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w="12700" cap="flat" cmpd="sng" algn="ctr">
                      <a:solidFill>
                        <a:srgbClr val="FFFFFF"/>
                      </a:solidFill>
                      <a:prstDash val="solid"/>
                      <a:round/>
                      <a:headEnd type="none" w="med" len="med"/>
                      <a:tailEnd type="none" w="med" len="med"/>
                    </a:lnT>
                    <a:lnB>
                      <a:noFill/>
                    </a:lnB>
                  </a:tcPr>
                </a:tc>
                <a:tc>
                  <a:txBody>
                    <a:bodyPr/>
                    <a:lstStyle/>
                    <a:p>
                      <a:pPr algn="ctr">
                        <a:lnSpc>
                          <a:spcPct val="107000"/>
                        </a:lnSpc>
                        <a:spcAft>
                          <a:spcPts val="0"/>
                        </a:spcAft>
                      </a:pPr>
                      <a:r>
                        <a:rPr lang="es-PE"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100.00%</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w="12700" cap="flat" cmpd="sng" algn="ctr">
                      <a:solidFill>
                        <a:srgbClr val="FFFFFF"/>
                      </a:solidFill>
                      <a:prstDash val="solid"/>
                      <a:round/>
                      <a:headEnd type="none" w="med" len="med"/>
                      <a:tailEnd type="none" w="med" len="med"/>
                    </a:lnT>
                    <a:lnB>
                      <a:noFill/>
                    </a:lnB>
                  </a:tcPr>
                </a:tc>
                <a:extLst>
                  <a:ext uri="{0D108BD9-81ED-4DB2-BD59-A6C34878D82A}">
                    <a16:rowId xmlns:a16="http://schemas.microsoft.com/office/drawing/2014/main" xmlns="" val="10004"/>
                  </a:ext>
                </a:extLst>
              </a:tr>
              <a:tr h="206887">
                <a:tc>
                  <a:txBody>
                    <a:bodyPr/>
                    <a:lstStyle/>
                    <a:p>
                      <a:pPr algn="l">
                        <a:lnSpc>
                          <a:spcPct val="107000"/>
                        </a:lnSpc>
                        <a:spcAft>
                          <a:spcPts val="0"/>
                        </a:spcAft>
                      </a:pPr>
                      <a:r>
                        <a:rPr lang="es-PE"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ORGANISMOS PUBLICOS</a:t>
                      </a:r>
                      <a:endParaRPr lang="es-P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a:noFill/>
                    </a:lnT>
                    <a:lnB>
                      <a:noFill/>
                    </a:lnB>
                  </a:tcPr>
                </a:tc>
                <a:tc>
                  <a:txBody>
                    <a:bodyPr/>
                    <a:lstStyle/>
                    <a:p>
                      <a:pPr algn="ctr">
                        <a:lnSpc>
                          <a:spcPct val="107000"/>
                        </a:lnSpc>
                        <a:spcAft>
                          <a:spcPts val="0"/>
                        </a:spcAft>
                      </a:pPr>
                      <a:r>
                        <a:rPr lang="es-PE"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22</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a:noFill/>
                    </a:lnT>
                    <a:lnB>
                      <a:noFill/>
                    </a:lnB>
                  </a:tcPr>
                </a:tc>
                <a:tc>
                  <a:txBody>
                    <a:bodyPr/>
                    <a:lstStyle/>
                    <a:p>
                      <a:pPr algn="ctr">
                        <a:lnSpc>
                          <a:spcPct val="107000"/>
                        </a:lnSpc>
                        <a:spcAft>
                          <a:spcPts val="0"/>
                        </a:spcAft>
                      </a:pPr>
                      <a:r>
                        <a:rPr lang="es-PE"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21</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a:noFill/>
                    </a:lnT>
                    <a:lnB>
                      <a:noFill/>
                    </a:lnB>
                  </a:tcPr>
                </a:tc>
                <a:tc>
                  <a:txBody>
                    <a:bodyPr/>
                    <a:lstStyle/>
                    <a:p>
                      <a:pPr algn="ctr">
                        <a:lnSpc>
                          <a:spcPct val="107000"/>
                        </a:lnSpc>
                        <a:spcAft>
                          <a:spcPts val="0"/>
                        </a:spcAft>
                      </a:pPr>
                      <a:r>
                        <a:rPr lang="es-PE"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35</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a:noFill/>
                    </a:lnT>
                    <a:lnB>
                      <a:noFill/>
                    </a:lnB>
                  </a:tcPr>
                </a:tc>
                <a:tc>
                  <a:txBody>
                    <a:bodyPr/>
                    <a:lstStyle/>
                    <a:p>
                      <a:pPr algn="ctr">
                        <a:lnSpc>
                          <a:spcPct val="107000"/>
                        </a:lnSpc>
                        <a:spcAft>
                          <a:spcPts val="0"/>
                        </a:spcAft>
                      </a:pPr>
                      <a:r>
                        <a:rPr lang="es-PE"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78</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a:noFill/>
                    </a:lnT>
                    <a:lnB>
                      <a:noFill/>
                    </a:lnB>
                  </a:tcPr>
                </a:tc>
                <a:tc>
                  <a:txBody>
                    <a:bodyPr/>
                    <a:lstStyle/>
                    <a:p>
                      <a:pPr algn="ctr">
                        <a:lnSpc>
                          <a:spcPct val="107000"/>
                        </a:lnSpc>
                        <a:spcAft>
                          <a:spcPts val="0"/>
                        </a:spcAft>
                      </a:pPr>
                      <a:r>
                        <a:rPr lang="es-PE"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28.21%</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a:noFill/>
                    </a:lnT>
                    <a:lnB>
                      <a:noFill/>
                    </a:lnB>
                  </a:tcPr>
                </a:tc>
                <a:extLst>
                  <a:ext uri="{0D108BD9-81ED-4DB2-BD59-A6C34878D82A}">
                    <a16:rowId xmlns:a16="http://schemas.microsoft.com/office/drawing/2014/main" xmlns="" val="10005"/>
                  </a:ext>
                </a:extLst>
              </a:tr>
              <a:tr h="206887">
                <a:tc>
                  <a:txBody>
                    <a:bodyPr/>
                    <a:lstStyle/>
                    <a:p>
                      <a:pPr algn="l">
                        <a:lnSpc>
                          <a:spcPct val="107000"/>
                        </a:lnSpc>
                        <a:spcAft>
                          <a:spcPts val="0"/>
                        </a:spcAft>
                      </a:pPr>
                      <a:r>
                        <a:rPr lang="es-PE"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UNIVERSIDADES</a:t>
                      </a:r>
                      <a:endParaRPr lang="es-P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a:noFill/>
                    </a:lnT>
                    <a:lnB>
                      <a:noFill/>
                    </a:lnB>
                  </a:tcPr>
                </a:tc>
                <a:tc>
                  <a:txBody>
                    <a:bodyPr/>
                    <a:lstStyle/>
                    <a:p>
                      <a:pPr algn="ctr">
                        <a:lnSpc>
                          <a:spcPct val="107000"/>
                        </a:lnSpc>
                        <a:spcAft>
                          <a:spcPts val="0"/>
                        </a:spcAft>
                      </a:pPr>
                      <a:r>
                        <a:rPr lang="es-PE"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a:noFill/>
                    </a:lnT>
                    <a:lnB>
                      <a:noFill/>
                    </a:lnB>
                  </a:tcPr>
                </a:tc>
                <a:tc>
                  <a:txBody>
                    <a:bodyPr/>
                    <a:lstStyle/>
                    <a:p>
                      <a:pPr algn="ctr">
                        <a:lnSpc>
                          <a:spcPct val="107000"/>
                        </a:lnSpc>
                        <a:spcAft>
                          <a:spcPts val="0"/>
                        </a:spcAft>
                      </a:pPr>
                      <a:r>
                        <a:rPr lang="es-PE"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a:noFill/>
                    </a:lnT>
                    <a:lnB>
                      <a:noFill/>
                    </a:lnB>
                  </a:tcPr>
                </a:tc>
                <a:tc>
                  <a:txBody>
                    <a:bodyPr/>
                    <a:lstStyle/>
                    <a:p>
                      <a:pPr algn="ctr">
                        <a:lnSpc>
                          <a:spcPct val="107000"/>
                        </a:lnSpc>
                        <a:spcAft>
                          <a:spcPts val="0"/>
                        </a:spcAft>
                      </a:pPr>
                      <a:r>
                        <a:rPr lang="es-PE"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75</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a:noFill/>
                    </a:lnT>
                    <a:lnB>
                      <a:noFill/>
                    </a:lnB>
                  </a:tcPr>
                </a:tc>
                <a:tc>
                  <a:txBody>
                    <a:bodyPr/>
                    <a:lstStyle/>
                    <a:p>
                      <a:pPr algn="ctr">
                        <a:lnSpc>
                          <a:spcPct val="107000"/>
                        </a:lnSpc>
                        <a:spcAft>
                          <a:spcPts val="0"/>
                        </a:spcAft>
                      </a:pPr>
                      <a:r>
                        <a:rPr lang="es-PE"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143</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a:noFill/>
                    </a:lnT>
                    <a:lnB>
                      <a:noFill/>
                    </a:lnB>
                  </a:tcPr>
                </a:tc>
                <a:tc>
                  <a:txBody>
                    <a:bodyPr/>
                    <a:lstStyle/>
                    <a:p>
                      <a:pPr algn="ctr">
                        <a:lnSpc>
                          <a:spcPct val="107000"/>
                        </a:lnSpc>
                        <a:spcAft>
                          <a:spcPts val="0"/>
                        </a:spcAft>
                      </a:pPr>
                      <a:r>
                        <a:rPr lang="es-PE"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34.97%</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a:noFill/>
                    </a:lnT>
                    <a:lnB>
                      <a:noFill/>
                    </a:lnB>
                  </a:tcPr>
                </a:tc>
                <a:extLst>
                  <a:ext uri="{0D108BD9-81ED-4DB2-BD59-A6C34878D82A}">
                    <a16:rowId xmlns:a16="http://schemas.microsoft.com/office/drawing/2014/main" xmlns="" val="10006"/>
                  </a:ext>
                </a:extLst>
              </a:tr>
              <a:tr h="206887">
                <a:tc>
                  <a:txBody>
                    <a:bodyPr/>
                    <a:lstStyle/>
                    <a:p>
                      <a:pPr algn="l">
                        <a:lnSpc>
                          <a:spcPct val="107000"/>
                        </a:lnSpc>
                        <a:spcAft>
                          <a:spcPts val="0"/>
                        </a:spcAft>
                      </a:pPr>
                      <a:r>
                        <a:rPr lang="es-PE"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GOBIERNOS REGIONALES</a:t>
                      </a:r>
                      <a:endParaRPr lang="es-P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a:noFill/>
                    </a:lnT>
                    <a:lnB>
                      <a:noFill/>
                    </a:lnB>
                  </a:tcPr>
                </a:tc>
                <a:tc>
                  <a:txBody>
                    <a:bodyPr/>
                    <a:lstStyle/>
                    <a:p>
                      <a:pPr algn="ctr">
                        <a:lnSpc>
                          <a:spcPct val="107000"/>
                        </a:lnSpc>
                        <a:spcAft>
                          <a:spcPts val="0"/>
                        </a:spcAft>
                      </a:pPr>
                      <a:r>
                        <a:rPr lang="es-PE"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24</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a:noFill/>
                    </a:lnT>
                    <a:lnB>
                      <a:noFill/>
                    </a:lnB>
                  </a:tcPr>
                </a:tc>
                <a:tc>
                  <a:txBody>
                    <a:bodyPr/>
                    <a:lstStyle/>
                    <a:p>
                      <a:pPr algn="ctr">
                        <a:lnSpc>
                          <a:spcPct val="107000"/>
                        </a:lnSpc>
                        <a:spcAft>
                          <a:spcPts val="0"/>
                        </a:spcAft>
                      </a:pPr>
                      <a:r>
                        <a:rPr lang="es-PE"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a:noFill/>
                    </a:lnT>
                    <a:lnB>
                      <a:noFill/>
                    </a:lnB>
                  </a:tcPr>
                </a:tc>
                <a:tc>
                  <a:txBody>
                    <a:bodyPr/>
                    <a:lstStyle/>
                    <a:p>
                      <a:pPr algn="ctr">
                        <a:lnSpc>
                          <a:spcPct val="107000"/>
                        </a:lnSpc>
                        <a:spcAft>
                          <a:spcPts val="0"/>
                        </a:spcAft>
                      </a:pPr>
                      <a:r>
                        <a:rPr lang="es-PE"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a:noFill/>
                    </a:lnT>
                    <a:lnB>
                      <a:noFill/>
                    </a:lnB>
                  </a:tcPr>
                </a:tc>
                <a:tc>
                  <a:txBody>
                    <a:bodyPr/>
                    <a:lstStyle/>
                    <a:p>
                      <a:pPr algn="ctr">
                        <a:lnSpc>
                          <a:spcPct val="107000"/>
                        </a:lnSpc>
                        <a:spcAft>
                          <a:spcPts val="0"/>
                        </a:spcAft>
                      </a:pPr>
                      <a:r>
                        <a:rPr lang="es-PE"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25</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a:noFill/>
                    </a:lnT>
                    <a:lnB>
                      <a:noFill/>
                    </a:lnB>
                  </a:tcPr>
                </a:tc>
                <a:tc>
                  <a:txBody>
                    <a:bodyPr/>
                    <a:lstStyle/>
                    <a:p>
                      <a:pPr algn="ctr">
                        <a:lnSpc>
                          <a:spcPct val="107000"/>
                        </a:lnSpc>
                        <a:spcAft>
                          <a:spcPts val="0"/>
                        </a:spcAft>
                      </a:pPr>
                      <a:r>
                        <a:rPr lang="es-PE"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96.00%</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a:noFill/>
                    </a:lnT>
                    <a:lnB>
                      <a:noFill/>
                    </a:lnB>
                  </a:tcPr>
                </a:tc>
                <a:extLst>
                  <a:ext uri="{0D108BD9-81ED-4DB2-BD59-A6C34878D82A}">
                    <a16:rowId xmlns:a16="http://schemas.microsoft.com/office/drawing/2014/main" xmlns="" val="10007"/>
                  </a:ext>
                </a:extLst>
              </a:tr>
              <a:tr h="206887">
                <a:tc>
                  <a:txBody>
                    <a:bodyPr/>
                    <a:lstStyle/>
                    <a:p>
                      <a:pPr algn="l">
                        <a:lnSpc>
                          <a:spcPct val="107000"/>
                        </a:lnSpc>
                        <a:spcAft>
                          <a:spcPts val="0"/>
                        </a:spcAft>
                      </a:pPr>
                      <a:r>
                        <a:rPr lang="es-PE"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MUNIC. PROVINCIALES</a:t>
                      </a:r>
                      <a:endParaRPr lang="es-P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a:noFill/>
                    </a:lnT>
                    <a:lnB>
                      <a:noFill/>
                    </a:lnB>
                  </a:tcPr>
                </a:tc>
                <a:tc>
                  <a:txBody>
                    <a:bodyPr/>
                    <a:lstStyle/>
                    <a:p>
                      <a:pPr algn="ctr">
                        <a:lnSpc>
                          <a:spcPct val="107000"/>
                        </a:lnSpc>
                        <a:spcAft>
                          <a:spcPts val="0"/>
                        </a:spcAft>
                      </a:pPr>
                      <a:r>
                        <a:rPr lang="es-PE"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191</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a:noFill/>
                    </a:lnT>
                    <a:lnB>
                      <a:noFill/>
                    </a:lnB>
                  </a:tcPr>
                </a:tc>
                <a:tc>
                  <a:txBody>
                    <a:bodyPr/>
                    <a:lstStyle/>
                    <a:p>
                      <a:pPr algn="ctr">
                        <a:lnSpc>
                          <a:spcPct val="107000"/>
                        </a:lnSpc>
                        <a:spcAft>
                          <a:spcPts val="0"/>
                        </a:spcAft>
                      </a:pPr>
                      <a:r>
                        <a:rPr lang="es-PE"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a:noFill/>
                    </a:lnT>
                    <a:lnB>
                      <a:noFill/>
                    </a:lnB>
                  </a:tcPr>
                </a:tc>
                <a:tc>
                  <a:txBody>
                    <a:bodyPr/>
                    <a:lstStyle/>
                    <a:p>
                      <a:pPr algn="ctr">
                        <a:lnSpc>
                          <a:spcPct val="107000"/>
                        </a:lnSpc>
                        <a:spcAft>
                          <a:spcPts val="0"/>
                        </a:spcAft>
                      </a:pPr>
                      <a:r>
                        <a:rPr lang="es-PE"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a:noFill/>
                    </a:lnT>
                    <a:lnB>
                      <a:noFill/>
                    </a:lnB>
                  </a:tcPr>
                </a:tc>
                <a:tc>
                  <a:txBody>
                    <a:bodyPr/>
                    <a:lstStyle/>
                    <a:p>
                      <a:pPr algn="ctr">
                        <a:lnSpc>
                          <a:spcPct val="107000"/>
                        </a:lnSpc>
                        <a:spcAft>
                          <a:spcPts val="0"/>
                        </a:spcAft>
                      </a:pPr>
                      <a:r>
                        <a:rPr lang="es-PE"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196</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a:noFill/>
                    </a:lnT>
                    <a:lnB>
                      <a:noFill/>
                    </a:lnB>
                  </a:tcPr>
                </a:tc>
                <a:tc>
                  <a:txBody>
                    <a:bodyPr/>
                    <a:lstStyle/>
                    <a:p>
                      <a:pPr algn="ctr">
                        <a:lnSpc>
                          <a:spcPct val="107000"/>
                        </a:lnSpc>
                        <a:spcAft>
                          <a:spcPts val="0"/>
                        </a:spcAft>
                      </a:pPr>
                      <a:r>
                        <a:rPr lang="es-PE"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97.45%</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a:noFill/>
                    </a:lnT>
                    <a:lnB>
                      <a:noFill/>
                    </a:lnB>
                  </a:tcPr>
                </a:tc>
                <a:extLst>
                  <a:ext uri="{0D108BD9-81ED-4DB2-BD59-A6C34878D82A}">
                    <a16:rowId xmlns:a16="http://schemas.microsoft.com/office/drawing/2014/main" xmlns="" val="10008"/>
                  </a:ext>
                </a:extLst>
              </a:tr>
              <a:tr h="206887">
                <a:tc>
                  <a:txBody>
                    <a:bodyPr/>
                    <a:lstStyle/>
                    <a:p>
                      <a:pPr algn="l">
                        <a:lnSpc>
                          <a:spcPct val="107000"/>
                        </a:lnSpc>
                        <a:spcAft>
                          <a:spcPts val="0"/>
                        </a:spcAft>
                      </a:pPr>
                      <a:r>
                        <a:rPr lang="es-PE"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MUNIC. DISTRITALES</a:t>
                      </a:r>
                      <a:endParaRPr lang="es-P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PE"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1469</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PE"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190</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PE"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19</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PE"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1678</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PE"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87.54%</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206887">
                <a:tc>
                  <a:txBody>
                    <a:bodyPr/>
                    <a:lstStyle/>
                    <a:p>
                      <a:pPr algn="ctr">
                        <a:lnSpc>
                          <a:spcPct val="107000"/>
                        </a:lnSpc>
                        <a:spcAft>
                          <a:spcPts val="0"/>
                        </a:spcAft>
                      </a:pPr>
                      <a:r>
                        <a:rPr lang="es-P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TOTAL</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algn="ctr">
                        <a:lnSpc>
                          <a:spcPct val="107000"/>
                        </a:lnSpc>
                        <a:spcAft>
                          <a:spcPts val="0"/>
                        </a:spcAft>
                      </a:pPr>
                      <a:r>
                        <a:rPr lang="es-P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1774</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algn="ctr">
                        <a:lnSpc>
                          <a:spcPct val="107000"/>
                        </a:lnSpc>
                        <a:spcAft>
                          <a:spcPts val="0"/>
                        </a:spcAft>
                      </a:pPr>
                      <a:r>
                        <a:rPr lang="es-P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235</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algn="ctr">
                        <a:lnSpc>
                          <a:spcPct val="107000"/>
                        </a:lnSpc>
                        <a:spcAft>
                          <a:spcPts val="0"/>
                        </a:spcAft>
                      </a:pPr>
                      <a:r>
                        <a:rPr lang="es-P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129</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algn="ctr">
                        <a:lnSpc>
                          <a:spcPct val="107000"/>
                        </a:lnSpc>
                        <a:spcAft>
                          <a:spcPts val="0"/>
                        </a:spcAft>
                      </a:pPr>
                      <a:r>
                        <a:rPr lang="es-P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2138</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algn="ctr">
                        <a:lnSpc>
                          <a:spcPct val="107000"/>
                        </a:lnSpc>
                        <a:spcAft>
                          <a:spcPts val="0"/>
                        </a:spcAft>
                      </a:pPr>
                      <a:r>
                        <a:rPr lang="es-P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82.97%</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w="12700" cap="flat" cmpd="sng" algn="ctr">
                      <a:solidFill>
                        <a:srgbClr val="000000"/>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xmlns="" val="10010"/>
                  </a:ext>
                </a:extLst>
              </a:tr>
              <a:tr h="236622">
                <a:tc>
                  <a:txBody>
                    <a:bodyPr/>
                    <a:lstStyle/>
                    <a:p>
                      <a:pPr algn="ctr">
                        <a:lnSpc>
                          <a:spcPct val="107000"/>
                        </a:lnSpc>
                        <a:spcAft>
                          <a:spcPts val="0"/>
                        </a:spcAft>
                      </a:pPr>
                      <a:r>
                        <a:rPr lang="es-P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PORCENTAJE</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ctr">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es-P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82.97%</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es-P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10.99%</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es-P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6.03%</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07000"/>
                        </a:lnSpc>
                        <a:spcAft>
                          <a:spcPts val="0"/>
                        </a:spcAft>
                      </a:pPr>
                      <a:r>
                        <a:rPr lang="es-PE"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100.00%</a:t>
                      </a:r>
                      <a:endParaRPr lang="es-PE" sz="110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nSpc>
                          <a:spcPct val="107000"/>
                        </a:lnSpc>
                      </a:pPr>
                      <a:endParaRPr lang="es-PE" sz="1100" dirty="0">
                        <a:effectLst/>
                        <a:latin typeface="Calibri" panose="020F0502020204030204" pitchFamily="34" charset="0"/>
                      </a:endParaRPr>
                    </a:p>
                  </a:txBody>
                  <a:tcPr marL="43652" marR="43652" marT="0" marB="0" anchor="b">
                    <a:lnL>
                      <a:noFill/>
                    </a:lnL>
                    <a:lnR>
                      <a:noFill/>
                    </a:lnR>
                    <a:lnT>
                      <a:noFill/>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0011"/>
                  </a:ext>
                </a:extLst>
              </a:tr>
              <a:tr h="288226">
                <a:tc gridSpan="4">
                  <a:txBody>
                    <a:bodyPr/>
                    <a:lstStyle/>
                    <a:p>
                      <a:pPr>
                        <a:lnSpc>
                          <a:spcPct val="107000"/>
                        </a:lnSpc>
                        <a:spcAft>
                          <a:spcPts val="0"/>
                        </a:spcAft>
                      </a:pPr>
                      <a:r>
                        <a:rPr lang="es-PE" sz="9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FUENTE: SISTEMA DE INFORMACION DE MONITOREO, SEGUIMIENTO </a:t>
                      </a:r>
                      <a:r>
                        <a:rPr lang="es-PE" sz="900" b="1"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Y</a:t>
                      </a:r>
                      <a:r>
                        <a:rPr lang="es-PE" sz="900" b="1" baseline="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PE" sz="900" b="1"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EVALUACION </a:t>
                      </a:r>
                      <a:r>
                        <a:rPr lang="es-PE" sz="9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SIMSE / CENEPRED - 2019</a:t>
                      </a:r>
                      <a:endParaRPr lang="es-PE"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43652" marR="43652"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PE"/>
                    </a:p>
                  </a:txBody>
                  <a:tcPr/>
                </a:tc>
                <a:tc hMerge="1">
                  <a:txBody>
                    <a:bodyPr/>
                    <a:lstStyle/>
                    <a:p>
                      <a:endParaRPr lang="es-PE"/>
                    </a:p>
                  </a:txBody>
                  <a:tcPr/>
                </a:tc>
                <a:tc hMerge="1">
                  <a:txBody>
                    <a:bodyPr/>
                    <a:lstStyle/>
                    <a:p>
                      <a:endParaRPr lang="es-PE"/>
                    </a:p>
                  </a:txBody>
                  <a:tcPr/>
                </a:tc>
                <a:tc>
                  <a:txBody>
                    <a:bodyPr/>
                    <a:lstStyle/>
                    <a:p>
                      <a:pPr>
                        <a:lnSpc>
                          <a:spcPct val="107000"/>
                        </a:lnSpc>
                      </a:pPr>
                      <a:endParaRPr lang="es-PE" sz="1100">
                        <a:effectLst/>
                        <a:latin typeface="Calibri" panose="020F0502020204030204" pitchFamily="34" charset="0"/>
                      </a:endParaRPr>
                    </a:p>
                  </a:txBody>
                  <a:tcPr marL="43652" marR="43652"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PE" sz="1100" dirty="0">
                        <a:effectLst/>
                        <a:latin typeface="Calibri" panose="020F0502020204030204" pitchFamily="34" charset="0"/>
                      </a:endParaRPr>
                    </a:p>
                  </a:txBody>
                  <a:tcPr marL="43652" marR="43652"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0012"/>
                  </a:ext>
                </a:extLst>
              </a:tr>
            </a:tbl>
          </a:graphicData>
        </a:graphic>
      </p:graphicFrame>
      <p:sp>
        <p:nvSpPr>
          <p:cNvPr id="8" name="Rectángulo 7"/>
          <p:cNvSpPr/>
          <p:nvPr/>
        </p:nvSpPr>
        <p:spPr>
          <a:xfrm>
            <a:off x="82107" y="4753382"/>
            <a:ext cx="8979786" cy="577081"/>
          </a:xfrm>
          <a:prstGeom prst="rect">
            <a:avLst/>
          </a:prstGeom>
        </p:spPr>
        <p:txBody>
          <a:bodyPr wrap="square">
            <a:spAutoFit/>
          </a:bodyPr>
          <a:lstStyle/>
          <a:p>
            <a:pPr algn="just" defTabSz="1066299"/>
            <a:r>
              <a:rPr lang="es-PE" sz="1050" dirty="0" smtClean="0">
                <a:solidFill>
                  <a:prstClr val="black"/>
                </a:solidFill>
                <a:ea typeface="Calibri" panose="020F0502020204030204" pitchFamily="34" charset="0"/>
                <a:cs typeface="Times New Roman" panose="02020603050405020304" pitchFamily="18" charset="0"/>
              </a:rPr>
              <a:t>La </a:t>
            </a:r>
            <a:r>
              <a:rPr lang="es-PE" sz="1050" dirty="0">
                <a:solidFill>
                  <a:prstClr val="black"/>
                </a:solidFill>
                <a:ea typeface="Calibri" panose="020F0502020204030204" pitchFamily="34" charset="0"/>
                <a:cs typeface="Times New Roman" panose="02020603050405020304" pitchFamily="18" charset="0"/>
              </a:rPr>
              <a:t>mayor concentración de entidades se encuentra en la región </a:t>
            </a:r>
            <a:r>
              <a:rPr lang="es-PE" sz="1050" b="1" u="sng" dirty="0">
                <a:solidFill>
                  <a:prstClr val="black"/>
                </a:solidFill>
                <a:ea typeface="Calibri" panose="020F0502020204030204" pitchFamily="34" charset="0"/>
                <a:cs typeface="Times New Roman" panose="02020603050405020304" pitchFamily="18" charset="0"/>
              </a:rPr>
              <a:t>Lima</a:t>
            </a:r>
            <a:r>
              <a:rPr lang="es-PE" sz="1050" dirty="0">
                <a:solidFill>
                  <a:prstClr val="black"/>
                </a:solidFill>
                <a:ea typeface="Calibri" panose="020F0502020204030204" pitchFamily="34" charset="0"/>
                <a:cs typeface="Times New Roman" panose="02020603050405020304" pitchFamily="18" charset="0"/>
              </a:rPr>
              <a:t> con 324 entidades, seguido de </a:t>
            </a:r>
            <a:r>
              <a:rPr lang="es-PE" sz="1050" b="1" u="sng" dirty="0">
                <a:solidFill>
                  <a:prstClr val="black"/>
                </a:solidFill>
                <a:ea typeface="Calibri" panose="020F0502020204030204" pitchFamily="34" charset="0"/>
                <a:cs typeface="Times New Roman" panose="02020603050405020304" pitchFamily="18" charset="0"/>
              </a:rPr>
              <a:t>Ancash</a:t>
            </a:r>
            <a:r>
              <a:rPr lang="es-PE" sz="1050" dirty="0">
                <a:solidFill>
                  <a:prstClr val="black"/>
                </a:solidFill>
                <a:ea typeface="Calibri" panose="020F0502020204030204" pitchFamily="34" charset="0"/>
                <a:cs typeface="Times New Roman" panose="02020603050405020304" pitchFamily="18" charset="0"/>
              </a:rPr>
              <a:t> (171), Junín (133), </a:t>
            </a:r>
            <a:r>
              <a:rPr lang="es-PE" sz="1050" b="1" u="sng" dirty="0">
                <a:solidFill>
                  <a:prstClr val="black"/>
                </a:solidFill>
                <a:ea typeface="Calibri" panose="020F0502020204030204" pitchFamily="34" charset="0"/>
                <a:cs typeface="Times New Roman" panose="02020603050405020304" pitchFamily="18" charset="0"/>
              </a:rPr>
              <a:t>Cajamarca</a:t>
            </a:r>
            <a:r>
              <a:rPr lang="es-PE" sz="1050" dirty="0">
                <a:solidFill>
                  <a:prstClr val="black"/>
                </a:solidFill>
                <a:ea typeface="Calibri" panose="020F0502020204030204" pitchFamily="34" charset="0"/>
                <a:cs typeface="Times New Roman" panose="02020603050405020304" pitchFamily="18" charset="0"/>
              </a:rPr>
              <a:t> (132) y </a:t>
            </a:r>
            <a:r>
              <a:rPr lang="es-PE" sz="1050" b="1" u="sng" dirty="0">
                <a:solidFill>
                  <a:prstClr val="black"/>
                </a:solidFill>
                <a:ea typeface="Calibri" panose="020F0502020204030204" pitchFamily="34" charset="0"/>
                <a:cs typeface="Times New Roman" panose="02020603050405020304" pitchFamily="18" charset="0"/>
              </a:rPr>
              <a:t>Ayacucho</a:t>
            </a:r>
            <a:r>
              <a:rPr lang="es-PE" sz="1050" dirty="0">
                <a:solidFill>
                  <a:prstClr val="black"/>
                </a:solidFill>
                <a:ea typeface="Calibri" panose="020F0502020204030204" pitchFamily="34" charset="0"/>
                <a:cs typeface="Times New Roman" panose="02020603050405020304" pitchFamily="18" charset="0"/>
              </a:rPr>
              <a:t> (123); la menor concentración de entidades se encuentran en Moquegua (23), Ucayali (21), Tumbes (15), Madre de Dios (13) y Callao (10); se debe destacar que en la región Lima se encuentran ubicadas los 18 Ministerios, 78 Organismos Públicos y 56 Universidades lo que representa el 39% del total de este Tipo de Entidad. </a:t>
            </a:r>
            <a:endParaRPr lang="es-PE" sz="1050" dirty="0">
              <a:solidFill>
                <a:prstClr val="black"/>
              </a:solidFill>
            </a:endParaRPr>
          </a:p>
        </p:txBody>
      </p:sp>
      <p:sp>
        <p:nvSpPr>
          <p:cNvPr id="9" name="Rectángulo 8"/>
          <p:cNvSpPr/>
          <p:nvPr/>
        </p:nvSpPr>
        <p:spPr>
          <a:xfrm>
            <a:off x="82107" y="5417251"/>
            <a:ext cx="8979786" cy="603242"/>
          </a:xfrm>
          <a:prstGeom prst="rect">
            <a:avLst/>
          </a:prstGeom>
        </p:spPr>
        <p:txBody>
          <a:bodyPr wrap="square">
            <a:spAutoFit/>
          </a:bodyPr>
          <a:lstStyle/>
          <a:p>
            <a:pPr algn="just" defTabSz="1066299">
              <a:lnSpc>
                <a:spcPct val="107000"/>
              </a:lnSpc>
              <a:spcAft>
                <a:spcPts val="786"/>
              </a:spcAft>
            </a:pPr>
            <a:r>
              <a:rPr lang="es-PE" sz="1050" dirty="0" smtClean="0">
                <a:solidFill>
                  <a:prstClr val="black"/>
                </a:solidFill>
                <a:ea typeface="Calibri" panose="020F0502020204030204" pitchFamily="34" charset="0"/>
                <a:cs typeface="Times New Roman" panose="02020603050405020304" pitchFamily="18" charset="0"/>
              </a:rPr>
              <a:t>A </a:t>
            </a:r>
            <a:r>
              <a:rPr lang="es-PE" sz="1050" dirty="0">
                <a:solidFill>
                  <a:prstClr val="black"/>
                </a:solidFill>
                <a:ea typeface="Calibri" panose="020F0502020204030204" pitchFamily="34" charset="0"/>
                <a:cs typeface="Times New Roman" panose="02020603050405020304" pitchFamily="18" charset="0"/>
              </a:rPr>
              <a:t>nivel regional,  se tiene que el 100% de las regiones de </a:t>
            </a:r>
            <a:r>
              <a:rPr lang="es-PE" sz="1050" b="1" dirty="0">
                <a:solidFill>
                  <a:prstClr val="black"/>
                </a:solidFill>
                <a:ea typeface="Calibri" panose="020F0502020204030204" pitchFamily="34" charset="0"/>
                <a:cs typeface="Times New Roman" panose="02020603050405020304" pitchFamily="18" charset="0"/>
              </a:rPr>
              <a:t>Amazonas, Madre de Dios, Pasco, San Martín, Tacna y Tumbes </a:t>
            </a:r>
            <a:r>
              <a:rPr lang="es-PE" sz="1050" dirty="0">
                <a:solidFill>
                  <a:prstClr val="black"/>
                </a:solidFill>
                <a:ea typeface="Calibri" panose="020F0502020204030204" pitchFamily="34" charset="0"/>
                <a:cs typeface="Times New Roman" panose="02020603050405020304" pitchFamily="18" charset="0"/>
              </a:rPr>
              <a:t>concluyeron con dar respuesta al total de la encuesta; con menor nivel de participación se tiene las regiones de </a:t>
            </a:r>
            <a:r>
              <a:rPr lang="es-PE" sz="1050" b="1" dirty="0">
                <a:solidFill>
                  <a:prstClr val="black"/>
                </a:solidFill>
                <a:ea typeface="Calibri" panose="020F0502020204030204" pitchFamily="34" charset="0"/>
                <a:cs typeface="Times New Roman" panose="02020603050405020304" pitchFamily="18" charset="0"/>
              </a:rPr>
              <a:t>Apurímac</a:t>
            </a:r>
            <a:r>
              <a:rPr lang="es-PE" sz="1050" dirty="0">
                <a:solidFill>
                  <a:prstClr val="black"/>
                </a:solidFill>
                <a:ea typeface="Calibri" panose="020F0502020204030204" pitchFamily="34" charset="0"/>
                <a:cs typeface="Times New Roman" panose="02020603050405020304" pitchFamily="18" charset="0"/>
              </a:rPr>
              <a:t> (76.14%), </a:t>
            </a:r>
            <a:r>
              <a:rPr lang="es-PE" sz="1050" b="1" dirty="0">
                <a:solidFill>
                  <a:prstClr val="black"/>
                </a:solidFill>
                <a:ea typeface="Calibri" panose="020F0502020204030204" pitchFamily="34" charset="0"/>
                <a:cs typeface="Times New Roman" panose="02020603050405020304" pitchFamily="18" charset="0"/>
              </a:rPr>
              <a:t>Junín</a:t>
            </a:r>
            <a:r>
              <a:rPr lang="es-PE" sz="1050" dirty="0">
                <a:solidFill>
                  <a:prstClr val="black"/>
                </a:solidFill>
                <a:ea typeface="Calibri" panose="020F0502020204030204" pitchFamily="34" charset="0"/>
                <a:cs typeface="Times New Roman" panose="02020603050405020304" pitchFamily="18" charset="0"/>
              </a:rPr>
              <a:t> (75.94%), </a:t>
            </a:r>
            <a:r>
              <a:rPr lang="es-PE" sz="1050" b="1" dirty="0">
                <a:solidFill>
                  <a:prstClr val="black"/>
                </a:solidFill>
                <a:ea typeface="Calibri" panose="020F0502020204030204" pitchFamily="34" charset="0"/>
                <a:cs typeface="Times New Roman" panose="02020603050405020304" pitchFamily="18" charset="0"/>
              </a:rPr>
              <a:t>Huancavelica</a:t>
            </a:r>
            <a:r>
              <a:rPr lang="es-PE" sz="1050" dirty="0">
                <a:solidFill>
                  <a:prstClr val="black"/>
                </a:solidFill>
                <a:ea typeface="Calibri" panose="020F0502020204030204" pitchFamily="34" charset="0"/>
                <a:cs typeface="Times New Roman" panose="02020603050405020304" pitchFamily="18" charset="0"/>
              </a:rPr>
              <a:t> (72.12%), </a:t>
            </a:r>
            <a:r>
              <a:rPr lang="es-PE" sz="1050" b="1" dirty="0">
                <a:solidFill>
                  <a:prstClr val="black"/>
                </a:solidFill>
                <a:ea typeface="Calibri" panose="020F0502020204030204" pitchFamily="34" charset="0"/>
                <a:cs typeface="Times New Roman" panose="02020603050405020304" pitchFamily="18" charset="0"/>
              </a:rPr>
              <a:t>Lambayeque</a:t>
            </a:r>
            <a:r>
              <a:rPr lang="es-PE" sz="1050" dirty="0">
                <a:solidFill>
                  <a:prstClr val="black"/>
                </a:solidFill>
                <a:ea typeface="Calibri" panose="020F0502020204030204" pitchFamily="34" charset="0"/>
                <a:cs typeface="Times New Roman" panose="02020603050405020304" pitchFamily="18" charset="0"/>
              </a:rPr>
              <a:t> (57.78%) y </a:t>
            </a:r>
            <a:r>
              <a:rPr lang="es-PE" sz="1050" b="1" dirty="0">
                <a:solidFill>
                  <a:prstClr val="black"/>
                </a:solidFill>
                <a:ea typeface="Calibri" panose="020F0502020204030204" pitchFamily="34" charset="0"/>
                <a:cs typeface="Times New Roman" panose="02020603050405020304" pitchFamily="18" charset="0"/>
              </a:rPr>
              <a:t>Lima</a:t>
            </a:r>
            <a:r>
              <a:rPr lang="es-PE" sz="1050" dirty="0">
                <a:solidFill>
                  <a:prstClr val="black"/>
                </a:solidFill>
                <a:ea typeface="Calibri" panose="020F0502020204030204" pitchFamily="34" charset="0"/>
                <a:cs typeface="Times New Roman" panose="02020603050405020304" pitchFamily="18" charset="0"/>
              </a:rPr>
              <a:t> (54.63%).</a:t>
            </a:r>
          </a:p>
        </p:txBody>
      </p:sp>
      <p:sp>
        <p:nvSpPr>
          <p:cNvPr id="2" name="Rectángulo 1"/>
          <p:cNvSpPr/>
          <p:nvPr/>
        </p:nvSpPr>
        <p:spPr>
          <a:xfrm>
            <a:off x="2086670" y="814644"/>
            <a:ext cx="5173596" cy="407035"/>
          </a:xfrm>
          <a:prstGeom prst="rect">
            <a:avLst/>
          </a:prstGeom>
        </p:spPr>
        <p:txBody>
          <a:bodyPr wrap="none">
            <a:spAutoFit/>
          </a:bodyPr>
          <a:lstStyle/>
          <a:p>
            <a:pPr defTabSz="1066299">
              <a:lnSpc>
                <a:spcPct val="107000"/>
              </a:lnSpc>
              <a:spcAft>
                <a:spcPts val="786"/>
              </a:spcAft>
            </a:pPr>
            <a:r>
              <a:rPr lang="es-PE" sz="2000" b="1" dirty="0">
                <a:solidFill>
                  <a:prstClr val="black">
                    <a:hueOff val="0"/>
                    <a:satOff val="0"/>
                    <a:lumOff val="0"/>
                    <a:alphaOff val="0"/>
                  </a:prstClr>
                </a:solidFill>
                <a:effectLst>
                  <a:outerShdw blurRad="38100" dist="38100" dir="2700000" algn="tl">
                    <a:srgbClr val="000000">
                      <a:alpha val="43137"/>
                    </a:srgbClr>
                  </a:outerShdw>
                </a:effectLst>
              </a:rPr>
              <a:t>Concentración de las Entidades a nivel regional</a:t>
            </a:r>
          </a:p>
        </p:txBody>
      </p:sp>
    </p:spTree>
    <p:extLst>
      <p:ext uri="{BB962C8B-B14F-4D97-AF65-F5344CB8AC3E}">
        <p14:creationId xmlns:p14="http://schemas.microsoft.com/office/powerpoint/2010/main" val="38371741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 xmlns:a16="http://schemas.microsoft.com/office/drawing/2014/main" id="{42DCDA33-EA32-42C1-86C9-D6DA04F8935F}"/>
              </a:ext>
            </a:extLst>
          </p:cNvPr>
          <p:cNvSpPr/>
          <p:nvPr/>
        </p:nvSpPr>
        <p:spPr>
          <a:xfrm>
            <a:off x="0" y="2204864"/>
            <a:ext cx="9144000" cy="2376264"/>
          </a:xfrm>
          <a:prstGeom prst="rect">
            <a:avLst/>
          </a:prstGeom>
          <a:solidFill>
            <a:srgbClr val="1F7B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9" name="1 Título">
            <a:extLst>
              <a:ext uri="{FF2B5EF4-FFF2-40B4-BE49-F238E27FC236}">
                <a16:creationId xmlns="" xmlns:a16="http://schemas.microsoft.com/office/drawing/2014/main" id="{78C7207F-F136-4378-AB97-F43B65CF57B2}"/>
              </a:ext>
            </a:extLst>
          </p:cNvPr>
          <p:cNvSpPr txBox="1">
            <a:spLocks/>
          </p:cNvSpPr>
          <p:nvPr/>
        </p:nvSpPr>
        <p:spPr>
          <a:xfrm>
            <a:off x="791580" y="2564904"/>
            <a:ext cx="7560840" cy="16561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2400" b="1" dirty="0" smtClean="0">
                <a:solidFill>
                  <a:prstClr val="white"/>
                </a:solidFill>
                <a:latin typeface="Arial" panose="020B0604020202020204" pitchFamily="34" charset="0"/>
                <a:cs typeface="Arial" panose="020B0604020202020204" pitchFamily="34" charset="0"/>
              </a:rPr>
              <a:t>Participación en la Encuesta</a:t>
            </a:r>
            <a:endParaRPr lang="es-PE" sz="24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12863"/>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p:nvPr/>
        </p:nvPicPr>
        <p:blipFill>
          <a:blip r:embed="rId2">
            <a:extLst>
              <a:ext uri="{28A0092B-C50C-407E-A947-70E740481C1C}">
                <a14:useLocalDpi xmlns:a14="http://schemas.microsoft.com/office/drawing/2010/main" val="0"/>
              </a:ext>
            </a:extLst>
          </a:blip>
          <a:srcRect/>
          <a:stretch>
            <a:fillRect/>
          </a:stretch>
        </p:blipFill>
        <p:spPr bwMode="auto">
          <a:xfrm>
            <a:off x="288815" y="3718291"/>
            <a:ext cx="8553113" cy="2470912"/>
          </a:xfrm>
          <a:prstGeom prst="rect">
            <a:avLst/>
          </a:prstGeom>
          <a:noFill/>
          <a:ln>
            <a:noFill/>
          </a:ln>
        </p:spPr>
      </p:pic>
      <p:sp>
        <p:nvSpPr>
          <p:cNvPr id="7" name="Rectángulo 6"/>
          <p:cNvSpPr/>
          <p:nvPr/>
        </p:nvSpPr>
        <p:spPr>
          <a:xfrm>
            <a:off x="802990" y="630752"/>
            <a:ext cx="7384472" cy="1080296"/>
          </a:xfrm>
          <a:prstGeom prst="rect">
            <a:avLst/>
          </a:prstGeom>
        </p:spPr>
        <p:txBody>
          <a:bodyPr wrap="square">
            <a:spAutoFit/>
          </a:bodyPr>
          <a:lstStyle/>
          <a:p>
            <a:pPr algn="ctr">
              <a:lnSpc>
                <a:spcPct val="107000"/>
              </a:lnSpc>
            </a:pPr>
            <a:r>
              <a:rPr lang="es-PE" sz="2000" b="1" dirty="0">
                <a:solidFill>
                  <a:srgbClr val="297E96"/>
                </a:solidFill>
                <a:effectLst>
                  <a:outerShdw blurRad="38100" dist="38100" dir="2700000" algn="tl">
                    <a:srgbClr val="000000">
                      <a:alpha val="43137"/>
                    </a:srgbClr>
                  </a:outerShdw>
                </a:effectLst>
              </a:rPr>
              <a:t>Encuesta Nacional de Gestión del Riesgo de Desastres – ENAGERD</a:t>
            </a:r>
          </a:p>
          <a:p>
            <a:pPr algn="ctr">
              <a:lnSpc>
                <a:spcPct val="107000"/>
              </a:lnSpc>
            </a:pPr>
            <a:r>
              <a:rPr lang="es-PE" sz="2000" b="1" dirty="0">
                <a:solidFill>
                  <a:srgbClr val="297E96"/>
                </a:solidFill>
                <a:effectLst>
                  <a:outerShdw blurRad="38100" dist="38100" dir="2700000" algn="tl">
                    <a:srgbClr val="000000">
                      <a:alpha val="43137"/>
                    </a:srgbClr>
                  </a:outerShdw>
                </a:effectLst>
              </a:rPr>
              <a:t>Porcentaje de participación y culminación </a:t>
            </a:r>
          </a:p>
          <a:p>
            <a:pPr algn="ctr">
              <a:lnSpc>
                <a:spcPct val="107000"/>
              </a:lnSpc>
            </a:pPr>
            <a:r>
              <a:rPr lang="es-PE" sz="2000" b="1" dirty="0">
                <a:solidFill>
                  <a:srgbClr val="297E96"/>
                </a:solidFill>
                <a:effectLst>
                  <a:outerShdw blurRad="38100" dist="38100" dir="2700000" algn="tl">
                    <a:srgbClr val="000000">
                      <a:alpha val="43137"/>
                    </a:srgbClr>
                  </a:outerShdw>
                </a:effectLst>
              </a:rPr>
              <a:t>Periodo 2017 y 2018</a:t>
            </a:r>
          </a:p>
        </p:txBody>
      </p:sp>
      <p:pic>
        <p:nvPicPr>
          <p:cNvPr id="13" name="Imagen 12"/>
          <p:cNvPicPr>
            <a:picLocks noChangeAspect="1"/>
          </p:cNvPicPr>
          <p:nvPr/>
        </p:nvPicPr>
        <p:blipFill>
          <a:blip r:embed="rId3"/>
          <a:stretch>
            <a:fillRect/>
          </a:stretch>
        </p:blipFill>
        <p:spPr>
          <a:xfrm>
            <a:off x="1127103" y="1822480"/>
            <a:ext cx="6736245" cy="1589465"/>
          </a:xfrm>
          <a:prstGeom prst="rect">
            <a:avLst/>
          </a:prstGeom>
        </p:spPr>
      </p:pic>
    </p:spTree>
    <p:extLst>
      <p:ext uri="{BB962C8B-B14F-4D97-AF65-F5344CB8AC3E}">
        <p14:creationId xmlns:p14="http://schemas.microsoft.com/office/powerpoint/2010/main" val="1870706075"/>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533559" y="506321"/>
            <a:ext cx="8390445" cy="705661"/>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940" tIns="27940" rIns="27940" bIns="27940" numCol="1" spcCol="1270" anchor="ctr" anchorCtr="0">
            <a:noAutofit/>
          </a:bodyPr>
          <a:lstStyle/>
          <a:p>
            <a:pPr algn="ctr" defTabSz="1955800">
              <a:spcBef>
                <a:spcPct val="0"/>
              </a:spcBef>
            </a:pPr>
            <a:r>
              <a:rPr lang="es-ES" sz="2000" b="1" dirty="0" smtClean="0">
                <a:solidFill>
                  <a:srgbClr val="297E96"/>
                </a:solidFill>
                <a:effectLst>
                  <a:outerShdw blurRad="38100" dist="38100" dir="2700000" algn="tl">
                    <a:srgbClr val="000000">
                      <a:alpha val="43137"/>
                    </a:srgbClr>
                  </a:outerShdw>
                </a:effectLst>
              </a:rPr>
              <a:t>ENAGERD 2018</a:t>
            </a:r>
          </a:p>
          <a:p>
            <a:pPr algn="ctr" defTabSz="1955800">
              <a:spcBef>
                <a:spcPct val="0"/>
              </a:spcBef>
            </a:pPr>
            <a:r>
              <a:rPr lang="es-ES" sz="2000" b="1" dirty="0" smtClean="0">
                <a:solidFill>
                  <a:srgbClr val="297E96"/>
                </a:solidFill>
                <a:effectLst>
                  <a:outerShdw blurRad="38100" dist="38100" dir="2700000" algn="tl">
                    <a:srgbClr val="000000">
                      <a:alpha val="43137"/>
                    </a:srgbClr>
                  </a:outerShdw>
                </a:effectLst>
              </a:rPr>
              <a:t>93.97% de Participación y 82.97% de culminación</a:t>
            </a:r>
            <a:endParaRPr lang="es-ES" sz="2000" b="1" dirty="0">
              <a:solidFill>
                <a:srgbClr val="297E96"/>
              </a:solidFill>
              <a:effectLst>
                <a:outerShdw blurRad="38100" dist="38100" dir="2700000" algn="tl">
                  <a:srgbClr val="000000">
                    <a:alpha val="43137"/>
                  </a:srgbClr>
                </a:outerShdw>
              </a:effectLst>
            </a:endParaRPr>
          </a:p>
        </p:txBody>
      </p:sp>
      <p:pic>
        <p:nvPicPr>
          <p:cNvPr id="10" name="Imagen 9"/>
          <p:cNvPicPr/>
          <p:nvPr/>
        </p:nvPicPr>
        <p:blipFill rotWithShape="1">
          <a:blip r:embed="rId2">
            <a:extLst>
              <a:ext uri="{28A0092B-C50C-407E-A947-70E740481C1C}">
                <a14:useLocalDpi xmlns:a14="http://schemas.microsoft.com/office/drawing/2010/main" val="0"/>
              </a:ext>
            </a:extLst>
          </a:blip>
          <a:srcRect t="5414" b="2968"/>
          <a:stretch/>
        </p:blipFill>
        <p:spPr bwMode="auto">
          <a:xfrm>
            <a:off x="462371" y="1211982"/>
            <a:ext cx="8200309" cy="5022563"/>
          </a:xfrm>
          <a:prstGeom prst="rect">
            <a:avLst/>
          </a:prstGeom>
          <a:noFill/>
          <a:ln>
            <a:noFill/>
          </a:ln>
        </p:spPr>
      </p:pic>
    </p:spTree>
    <p:extLst>
      <p:ext uri="{BB962C8B-B14F-4D97-AF65-F5344CB8AC3E}">
        <p14:creationId xmlns:p14="http://schemas.microsoft.com/office/powerpoint/2010/main" val="714843074"/>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5931" y="1097479"/>
            <a:ext cx="8783237" cy="3207231"/>
          </a:xfrm>
          <a:prstGeom prst="rect">
            <a:avLst/>
          </a:prstGeom>
        </p:spPr>
      </p:pic>
      <p:sp>
        <p:nvSpPr>
          <p:cNvPr id="3" name="Rectángulo 2"/>
          <p:cNvSpPr/>
          <p:nvPr/>
        </p:nvSpPr>
        <p:spPr>
          <a:xfrm>
            <a:off x="122805" y="4670710"/>
            <a:ext cx="8783236" cy="1200329"/>
          </a:xfrm>
          <a:prstGeom prst="rect">
            <a:avLst/>
          </a:prstGeom>
        </p:spPr>
        <p:txBody>
          <a:bodyPr wrap="square">
            <a:spAutoFit/>
          </a:bodyPr>
          <a:lstStyle/>
          <a:p>
            <a:pPr algn="just" defTabSz="1066299"/>
            <a:r>
              <a:rPr lang="es-PE" sz="1200" dirty="0">
                <a:solidFill>
                  <a:prstClr val="black"/>
                </a:solidFill>
                <a:ea typeface="Calibri" panose="020F0502020204030204" pitchFamily="34" charset="0"/>
                <a:cs typeface="Times New Roman" panose="02020603050405020304" pitchFamily="18" charset="0"/>
              </a:rPr>
              <a:t>El número de entidades que dieron respuesta a la </a:t>
            </a:r>
            <a:r>
              <a:rPr lang="es-PE" sz="1200" dirty="0" smtClean="0">
                <a:solidFill>
                  <a:prstClr val="black"/>
                </a:solidFill>
                <a:ea typeface="Calibri" panose="020F0502020204030204" pitchFamily="34" charset="0"/>
                <a:cs typeface="Times New Roman" panose="02020603050405020304" pitchFamily="18" charset="0"/>
              </a:rPr>
              <a:t>ENAGERD </a:t>
            </a:r>
            <a:r>
              <a:rPr lang="es-PE" sz="1200" dirty="0">
                <a:solidFill>
                  <a:prstClr val="black"/>
                </a:solidFill>
                <a:ea typeface="Calibri" panose="020F0502020204030204" pitchFamily="34" charset="0"/>
                <a:cs typeface="Times New Roman" panose="02020603050405020304" pitchFamily="18" charset="0"/>
              </a:rPr>
              <a:t>2018 por Grupo de Preguntas y Tipo de Entidad.</a:t>
            </a:r>
          </a:p>
          <a:p>
            <a:pPr algn="just" defTabSz="1066299"/>
            <a:endParaRPr lang="es-PE" sz="1200" dirty="0">
              <a:solidFill>
                <a:prstClr val="black"/>
              </a:solidFill>
              <a:ea typeface="Calibri" panose="020F0502020204030204" pitchFamily="34" charset="0"/>
              <a:cs typeface="Times New Roman" panose="02020603050405020304" pitchFamily="18" charset="0"/>
            </a:endParaRPr>
          </a:p>
          <a:p>
            <a:pPr marL="266577" indent="-177717" algn="just" defTabSz="1066299">
              <a:buFont typeface="Calibri" panose="020F0502020204030204" pitchFamily="34" charset="0"/>
              <a:buChar char="-"/>
            </a:pPr>
            <a:r>
              <a:rPr lang="es-PE" sz="1200" dirty="0">
                <a:solidFill>
                  <a:prstClr val="black"/>
                </a:solidFill>
                <a:ea typeface="Calibri" panose="020F0502020204030204" pitchFamily="34" charset="0"/>
                <a:cs typeface="Times New Roman" panose="02020603050405020304" pitchFamily="18" charset="0"/>
              </a:rPr>
              <a:t>El 84.90% de todas las entidades que respondieron la </a:t>
            </a:r>
            <a:r>
              <a:rPr lang="es-PE" sz="1200" dirty="0" smtClean="0">
                <a:solidFill>
                  <a:prstClr val="black"/>
                </a:solidFill>
                <a:ea typeface="Calibri" panose="020F0502020204030204" pitchFamily="34" charset="0"/>
                <a:cs typeface="Times New Roman" panose="02020603050405020304" pitchFamily="18" charset="0"/>
              </a:rPr>
              <a:t>ENAGERD 2018</a:t>
            </a:r>
            <a:r>
              <a:rPr lang="es-PE" sz="1200" dirty="0">
                <a:solidFill>
                  <a:prstClr val="black"/>
                </a:solidFill>
                <a:ea typeface="Calibri" panose="020F0502020204030204" pitchFamily="34" charset="0"/>
                <a:cs typeface="Times New Roman" panose="02020603050405020304" pitchFamily="18" charset="0"/>
              </a:rPr>
              <a:t>, contestaron todas las preguntas planteadas en la encuesta; proporción que es superior a la obtenida en la </a:t>
            </a:r>
            <a:r>
              <a:rPr lang="es-PE" sz="1200" dirty="0" smtClean="0">
                <a:solidFill>
                  <a:prstClr val="black"/>
                </a:solidFill>
                <a:ea typeface="Calibri" panose="020F0502020204030204" pitchFamily="34" charset="0"/>
                <a:cs typeface="Times New Roman" panose="02020603050405020304" pitchFamily="18" charset="0"/>
              </a:rPr>
              <a:t>ENAGERD </a:t>
            </a:r>
            <a:r>
              <a:rPr lang="es-PE" sz="1200" dirty="0">
                <a:solidFill>
                  <a:prstClr val="black"/>
                </a:solidFill>
                <a:ea typeface="Calibri" panose="020F0502020204030204" pitchFamily="34" charset="0"/>
                <a:cs typeface="Times New Roman" panose="02020603050405020304" pitchFamily="18" charset="0"/>
              </a:rPr>
              <a:t>2017, donde se logró el 57.71</a:t>
            </a:r>
            <a:r>
              <a:rPr lang="es-PE" sz="1200" dirty="0" smtClean="0">
                <a:solidFill>
                  <a:prstClr val="black"/>
                </a:solidFill>
                <a:ea typeface="Calibri" panose="020F0502020204030204" pitchFamily="34" charset="0"/>
                <a:cs typeface="Times New Roman" panose="02020603050405020304" pitchFamily="18" charset="0"/>
              </a:rPr>
              <a:t>%.</a:t>
            </a:r>
          </a:p>
          <a:p>
            <a:pPr marL="266577" indent="-177717" algn="just" defTabSz="1066299">
              <a:buFont typeface="Calibri" panose="020F0502020204030204" pitchFamily="34" charset="0"/>
              <a:buChar char="-"/>
            </a:pPr>
            <a:r>
              <a:rPr lang="es-PE" sz="1200" dirty="0" smtClean="0">
                <a:solidFill>
                  <a:prstClr val="black"/>
                </a:solidFill>
                <a:ea typeface="Calibri" panose="020F0502020204030204" pitchFamily="34" charset="0"/>
                <a:cs typeface="Times New Roman" panose="02020603050405020304" pitchFamily="18" charset="0"/>
              </a:rPr>
              <a:t>El </a:t>
            </a:r>
            <a:r>
              <a:rPr lang="es-PE" sz="1200" dirty="0">
                <a:solidFill>
                  <a:prstClr val="black"/>
                </a:solidFill>
                <a:ea typeface="Calibri" panose="020F0502020204030204" pitchFamily="34" charset="0"/>
                <a:cs typeface="Times New Roman" panose="02020603050405020304" pitchFamily="18" charset="0"/>
              </a:rPr>
              <a:t>Grupo de Preguntas con mayor proporción de respuesta, se encuentra en el OE4 con 92.5% y la de menor proporción se encuentra en el OE 6 con 71.7%.</a:t>
            </a:r>
          </a:p>
        </p:txBody>
      </p:sp>
    </p:spTree>
    <p:extLst>
      <p:ext uri="{BB962C8B-B14F-4D97-AF65-F5344CB8AC3E}">
        <p14:creationId xmlns:p14="http://schemas.microsoft.com/office/powerpoint/2010/main" val="13369678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 xmlns:a16="http://schemas.microsoft.com/office/drawing/2014/main" id="{42DCDA33-EA32-42C1-86C9-D6DA04F8935F}"/>
              </a:ext>
            </a:extLst>
          </p:cNvPr>
          <p:cNvSpPr/>
          <p:nvPr/>
        </p:nvSpPr>
        <p:spPr>
          <a:xfrm>
            <a:off x="0" y="2204864"/>
            <a:ext cx="9144000" cy="2376264"/>
          </a:xfrm>
          <a:prstGeom prst="rect">
            <a:avLst/>
          </a:prstGeom>
          <a:solidFill>
            <a:srgbClr val="1F7B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9" name="1 Título">
            <a:extLst>
              <a:ext uri="{FF2B5EF4-FFF2-40B4-BE49-F238E27FC236}">
                <a16:creationId xmlns="" xmlns:a16="http://schemas.microsoft.com/office/drawing/2014/main" id="{78C7207F-F136-4378-AB97-F43B65CF57B2}"/>
              </a:ext>
            </a:extLst>
          </p:cNvPr>
          <p:cNvSpPr txBox="1">
            <a:spLocks/>
          </p:cNvSpPr>
          <p:nvPr/>
        </p:nvSpPr>
        <p:spPr>
          <a:xfrm>
            <a:off x="791580" y="2564904"/>
            <a:ext cx="7560840" cy="16561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2400" b="1" dirty="0" smtClean="0">
                <a:solidFill>
                  <a:prstClr val="white"/>
                </a:solidFill>
                <a:latin typeface="Arial" panose="020B0604020202020204" pitchFamily="34" charset="0"/>
                <a:cs typeface="Arial" panose="020B0604020202020204" pitchFamily="34" charset="0"/>
              </a:rPr>
              <a:t>Talleres ENAGERD</a:t>
            </a:r>
            <a:endParaRPr lang="es-PE" sz="24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7917964"/>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Marcador de contenido 3"/>
          <p:cNvGraphicFramePr>
            <a:graphicFrameLocks/>
          </p:cNvGraphicFramePr>
          <p:nvPr>
            <p:extLst>
              <p:ext uri="{D42A27DB-BD31-4B8C-83A1-F6EECF244321}">
                <p14:modId xmlns:p14="http://schemas.microsoft.com/office/powerpoint/2010/main" val="760855184"/>
              </p:ext>
            </p:extLst>
          </p:nvPr>
        </p:nvGraphicFramePr>
        <p:xfrm>
          <a:off x="156117" y="986790"/>
          <a:ext cx="8790659" cy="5013960"/>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ángulo 2"/>
          <p:cNvSpPr/>
          <p:nvPr/>
        </p:nvSpPr>
        <p:spPr>
          <a:xfrm>
            <a:off x="1" y="539243"/>
            <a:ext cx="8946775" cy="338554"/>
          </a:xfrm>
          <a:prstGeom prst="rect">
            <a:avLst/>
          </a:prstGeom>
        </p:spPr>
        <p:txBody>
          <a:bodyPr wrap="square">
            <a:spAutoFit/>
          </a:bodyPr>
          <a:lstStyle/>
          <a:p>
            <a:pPr algn="ctr">
              <a:defRPr lang="es-PE" sz="1600" b="1" i="0" u="none" strike="noStrike" kern="1200" baseline="0">
                <a:solidFill>
                  <a:srgbClr val="44546A"/>
                </a:solidFill>
                <a:latin typeface="+mn-lt"/>
                <a:ea typeface="+mn-ea"/>
                <a:cs typeface="+mn-cs"/>
              </a:defRPr>
            </a:pPr>
            <a:r>
              <a:rPr lang="es-PE" sz="1600" b="1" dirty="0" smtClean="0">
                <a:solidFill>
                  <a:srgbClr val="44546A"/>
                </a:solidFill>
              </a:rPr>
              <a:t>GRUPOS </a:t>
            </a:r>
            <a:r>
              <a:rPr lang="es-PE" sz="1600" b="1" dirty="0">
                <a:solidFill>
                  <a:srgbClr val="44546A"/>
                </a:solidFill>
              </a:rPr>
              <a:t>DE TRABAJO EN GESTION DEL RIESGO DE DESASTRES 2018</a:t>
            </a:r>
          </a:p>
        </p:txBody>
      </p:sp>
    </p:spTree>
    <p:extLst>
      <p:ext uri="{BB962C8B-B14F-4D97-AF65-F5344CB8AC3E}">
        <p14:creationId xmlns:p14="http://schemas.microsoft.com/office/powerpoint/2010/main" val="13237245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p:cNvSpPr/>
          <p:nvPr/>
        </p:nvSpPr>
        <p:spPr>
          <a:xfrm>
            <a:off x="332839" y="452111"/>
            <a:ext cx="3982221" cy="461665"/>
          </a:xfrm>
          <a:prstGeom prst="rect">
            <a:avLst/>
          </a:prstGeom>
        </p:spPr>
        <p:txBody>
          <a:bodyPr wrap="square">
            <a:spAutoFit/>
          </a:bodyPr>
          <a:lstStyle/>
          <a:p>
            <a:pPr algn="ctr" defTabSz="1066299" eaLnBrk="0" fontAlgn="base" hangingPunct="0">
              <a:spcBef>
                <a:spcPct val="0"/>
              </a:spcBef>
              <a:spcAft>
                <a:spcPct val="0"/>
              </a:spcAft>
            </a:pPr>
            <a:r>
              <a:rPr lang="es-PE" sz="1200" b="1" dirty="0">
                <a:solidFill>
                  <a:srgbClr val="297E96"/>
                </a:solidFill>
                <a:latin typeface="Arial Narrow" panose="020B0606020202030204" pitchFamily="34" charset="0"/>
                <a:ea typeface="Calibri" panose="020F0502020204030204" pitchFamily="34" charset="0"/>
                <a:cs typeface="Times New Roman" panose="02020603050405020304" pitchFamily="18" charset="0"/>
              </a:rPr>
              <a:t>ENAGERD </a:t>
            </a:r>
            <a:r>
              <a:rPr lang="es-PE" sz="1200" b="1" dirty="0" smtClean="0">
                <a:solidFill>
                  <a:srgbClr val="297E96"/>
                </a:solidFill>
                <a:latin typeface="Arial Narrow" panose="020B0606020202030204" pitchFamily="34" charset="0"/>
                <a:ea typeface="Calibri" panose="020F0502020204030204" pitchFamily="34" charset="0"/>
                <a:cs typeface="Times New Roman" panose="02020603050405020304" pitchFamily="18" charset="0"/>
              </a:rPr>
              <a:t>2017: </a:t>
            </a:r>
            <a:r>
              <a:rPr lang="es-PE" sz="1200" b="1" dirty="0">
                <a:solidFill>
                  <a:srgbClr val="297E96"/>
                </a:solidFill>
                <a:latin typeface="Arial Narrow" panose="020B0606020202030204" pitchFamily="34" charset="0"/>
                <a:ea typeface="Calibri" panose="020F0502020204030204" pitchFamily="34" charset="0"/>
                <a:cs typeface="Times New Roman" panose="02020603050405020304" pitchFamily="18" charset="0"/>
              </a:rPr>
              <a:t>16 TALLERES </a:t>
            </a:r>
            <a:r>
              <a:rPr lang="es-PE" sz="1200" b="1" dirty="0" smtClean="0">
                <a:solidFill>
                  <a:srgbClr val="297E96"/>
                </a:solidFill>
                <a:latin typeface="Arial Narrow" panose="020B0606020202030204" pitchFamily="34" charset="0"/>
                <a:ea typeface="Calibri" panose="020F0502020204030204" pitchFamily="34" charset="0"/>
                <a:cs typeface="Times New Roman" panose="02020603050405020304" pitchFamily="18" charset="0"/>
              </a:rPr>
              <a:t>EN 13 REGIONES</a:t>
            </a:r>
          </a:p>
          <a:p>
            <a:pPr algn="ctr" defTabSz="1066299" eaLnBrk="0" fontAlgn="base" hangingPunct="0">
              <a:spcBef>
                <a:spcPct val="0"/>
              </a:spcBef>
              <a:spcAft>
                <a:spcPct val="0"/>
              </a:spcAft>
            </a:pPr>
            <a:r>
              <a:rPr lang="es-PE" sz="1200" b="1" dirty="0" smtClean="0">
                <a:solidFill>
                  <a:srgbClr val="297E96"/>
                </a:solidFill>
                <a:latin typeface="Arial Narrow" panose="020B0606020202030204" pitchFamily="34" charset="0"/>
                <a:ea typeface="Calibri" panose="020F0502020204030204" pitchFamily="34" charset="0"/>
                <a:cs typeface="Times New Roman" panose="02020603050405020304" pitchFamily="18" charset="0"/>
              </a:rPr>
              <a:t>16 Min. 25 </a:t>
            </a:r>
            <a:r>
              <a:rPr lang="es-PE" sz="1200" b="1" dirty="0" err="1" smtClean="0">
                <a:solidFill>
                  <a:srgbClr val="297E96"/>
                </a:solidFill>
                <a:latin typeface="Arial Narrow" panose="020B0606020202030204" pitchFamily="34" charset="0"/>
                <a:ea typeface="Calibri" panose="020F0502020204030204" pitchFamily="34" charset="0"/>
                <a:cs typeface="Times New Roman" panose="02020603050405020304" pitchFamily="18" charset="0"/>
              </a:rPr>
              <a:t>Ops</a:t>
            </a:r>
            <a:r>
              <a:rPr lang="es-PE" sz="1200" b="1" dirty="0" smtClean="0">
                <a:solidFill>
                  <a:srgbClr val="297E96"/>
                </a:solidFill>
                <a:latin typeface="Arial Narrow" panose="020B0606020202030204" pitchFamily="34" charset="0"/>
                <a:ea typeface="Calibri" panose="020F0502020204030204" pitchFamily="34" charset="0"/>
                <a:cs typeface="Times New Roman" panose="02020603050405020304" pitchFamily="18" charset="0"/>
              </a:rPr>
              <a:t>, 11 GR, 47 MP y 194 MD</a:t>
            </a:r>
            <a:endParaRPr lang="es-PE" sz="1200" b="1" dirty="0">
              <a:solidFill>
                <a:srgbClr val="297E96"/>
              </a:solidFill>
              <a:latin typeface="Arial Narrow" panose="020B0606020202030204" pitchFamily="34" charset="0"/>
              <a:ea typeface="Calibri" panose="020F0502020204030204" pitchFamily="34" charset="0"/>
              <a:cs typeface="Times New Roman" panose="02020603050405020304" pitchFamily="18" charset="0"/>
            </a:endParaRPr>
          </a:p>
        </p:txBody>
      </p:sp>
      <p:graphicFrame>
        <p:nvGraphicFramePr>
          <p:cNvPr id="6" name="Tabla 5"/>
          <p:cNvGraphicFramePr>
            <a:graphicFrameLocks noGrp="1"/>
          </p:cNvGraphicFramePr>
          <p:nvPr>
            <p:extLst/>
          </p:nvPr>
        </p:nvGraphicFramePr>
        <p:xfrm>
          <a:off x="291276" y="940963"/>
          <a:ext cx="4023784" cy="4315587"/>
        </p:xfrm>
        <a:graphic>
          <a:graphicData uri="http://schemas.openxmlformats.org/drawingml/2006/table">
            <a:tbl>
              <a:tblPr/>
              <a:tblGrid>
                <a:gridCol w="955632">
                  <a:extLst>
                    <a:ext uri="{9D8B030D-6E8A-4147-A177-3AD203B41FA5}">
                      <a16:colId xmlns:a16="http://schemas.microsoft.com/office/drawing/2014/main" xmlns="" val="20000"/>
                    </a:ext>
                  </a:extLst>
                </a:gridCol>
                <a:gridCol w="574334">
                  <a:extLst>
                    <a:ext uri="{9D8B030D-6E8A-4147-A177-3AD203B41FA5}">
                      <a16:colId xmlns:a16="http://schemas.microsoft.com/office/drawing/2014/main" xmlns="" val="20002"/>
                    </a:ext>
                  </a:extLst>
                </a:gridCol>
                <a:gridCol w="309838">
                  <a:extLst>
                    <a:ext uri="{9D8B030D-6E8A-4147-A177-3AD203B41FA5}">
                      <a16:colId xmlns:a16="http://schemas.microsoft.com/office/drawing/2014/main" xmlns="" val="20003"/>
                    </a:ext>
                  </a:extLst>
                </a:gridCol>
                <a:gridCol w="272053">
                  <a:extLst>
                    <a:ext uri="{9D8B030D-6E8A-4147-A177-3AD203B41FA5}">
                      <a16:colId xmlns:a16="http://schemas.microsoft.com/office/drawing/2014/main" xmlns="" val="20004"/>
                    </a:ext>
                  </a:extLst>
                </a:gridCol>
                <a:gridCol w="332509">
                  <a:extLst>
                    <a:ext uri="{9D8B030D-6E8A-4147-A177-3AD203B41FA5}">
                      <a16:colId xmlns:a16="http://schemas.microsoft.com/office/drawing/2014/main" xmlns="" val="20005"/>
                    </a:ext>
                  </a:extLst>
                </a:gridCol>
                <a:gridCol w="347623">
                  <a:extLst>
                    <a:ext uri="{9D8B030D-6E8A-4147-A177-3AD203B41FA5}">
                      <a16:colId xmlns:a16="http://schemas.microsoft.com/office/drawing/2014/main" xmlns="" val="20006"/>
                    </a:ext>
                  </a:extLst>
                </a:gridCol>
                <a:gridCol w="362737">
                  <a:extLst>
                    <a:ext uri="{9D8B030D-6E8A-4147-A177-3AD203B41FA5}">
                      <a16:colId xmlns:a16="http://schemas.microsoft.com/office/drawing/2014/main" xmlns="" val="20007"/>
                    </a:ext>
                  </a:extLst>
                </a:gridCol>
                <a:gridCol w="332509">
                  <a:extLst>
                    <a:ext uri="{9D8B030D-6E8A-4147-A177-3AD203B41FA5}">
                      <a16:colId xmlns:a16="http://schemas.microsoft.com/office/drawing/2014/main" xmlns="" val="20008"/>
                    </a:ext>
                  </a:extLst>
                </a:gridCol>
                <a:gridCol w="536549">
                  <a:extLst>
                    <a:ext uri="{9D8B030D-6E8A-4147-A177-3AD203B41FA5}">
                      <a16:colId xmlns:a16="http://schemas.microsoft.com/office/drawing/2014/main" xmlns="" val="20009"/>
                    </a:ext>
                  </a:extLst>
                </a:gridCol>
              </a:tblGrid>
              <a:tr h="197030">
                <a:tc rowSpan="2">
                  <a:txBody>
                    <a:bodyPr/>
                    <a:lstStyle/>
                    <a:p>
                      <a:pPr algn="ctr" fontAlgn="ctr"/>
                      <a:r>
                        <a:rPr lang="es-PE" sz="800" b="1" i="0" u="none" strike="noStrike" dirty="0">
                          <a:solidFill>
                            <a:srgbClr val="FFFFFF"/>
                          </a:solidFill>
                          <a:effectLst/>
                          <a:latin typeface="Arial" panose="020B0604020202020204" pitchFamily="34" charset="0"/>
                          <a:cs typeface="Arial" panose="020B0604020202020204" pitchFamily="34" charset="0"/>
                        </a:rPr>
                        <a:t>REGION</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39B"/>
                    </a:solidFill>
                  </a:tcPr>
                </a:tc>
                <a:tc rowSpan="2">
                  <a:txBody>
                    <a:bodyPr/>
                    <a:lstStyle/>
                    <a:p>
                      <a:pPr algn="ctr" fontAlgn="ctr"/>
                      <a:r>
                        <a:rPr lang="es-PE" sz="800" b="1" i="0" u="none" strike="noStrike" dirty="0">
                          <a:solidFill>
                            <a:srgbClr val="FFFFFF"/>
                          </a:solidFill>
                          <a:effectLst/>
                          <a:latin typeface="Arial" panose="020B0604020202020204" pitchFamily="34" charset="0"/>
                          <a:cs typeface="Arial" panose="020B0604020202020204" pitchFamily="34" charset="0"/>
                        </a:rPr>
                        <a:t>FECHA</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39B"/>
                    </a:solidFill>
                  </a:tcPr>
                </a:tc>
                <a:tc gridSpan="7">
                  <a:txBody>
                    <a:bodyPr/>
                    <a:lstStyle/>
                    <a:p>
                      <a:pPr algn="ctr" fontAlgn="ctr"/>
                      <a:r>
                        <a:rPr lang="es-PE" sz="800" b="1" i="0" u="none" strike="noStrike" dirty="0">
                          <a:solidFill>
                            <a:srgbClr val="FFFFFF"/>
                          </a:solidFill>
                          <a:effectLst/>
                          <a:latin typeface="Arial" panose="020B0604020202020204" pitchFamily="34" charset="0"/>
                          <a:cs typeface="Arial" panose="020B0604020202020204" pitchFamily="34" charset="0"/>
                        </a:rPr>
                        <a:t>NUMERO PARTICIPANTES TALLERES 2017</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39B"/>
                    </a:solidFill>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xmlns="" val="10000"/>
                  </a:ext>
                </a:extLst>
              </a:tr>
              <a:tr h="421876">
                <a:tc vMerge="1">
                  <a:txBody>
                    <a:bodyPr/>
                    <a:lstStyle/>
                    <a:p>
                      <a:endParaRPr lang="es-PE"/>
                    </a:p>
                  </a:txBody>
                  <a:tcPr/>
                </a:tc>
                <a:tc vMerge="1">
                  <a:txBody>
                    <a:bodyPr/>
                    <a:lstStyle/>
                    <a:p>
                      <a:endParaRPr lang="es-PE"/>
                    </a:p>
                  </a:txBody>
                  <a:tcPr/>
                </a:tc>
                <a:tc>
                  <a:txBody>
                    <a:bodyPr/>
                    <a:lstStyle/>
                    <a:p>
                      <a:pPr algn="ctr" fontAlgn="ctr"/>
                      <a:r>
                        <a:rPr lang="es-PE" sz="800" b="1" i="0" u="none" strike="noStrike">
                          <a:solidFill>
                            <a:srgbClr val="FFFFFF"/>
                          </a:solidFill>
                          <a:effectLst/>
                          <a:latin typeface="Arial" panose="020B0604020202020204" pitchFamily="34" charset="0"/>
                          <a:cs typeface="Arial" panose="020B0604020202020204" pitchFamily="34" charset="0"/>
                        </a:rPr>
                        <a:t>GR</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39B"/>
                    </a:solidFill>
                  </a:tcPr>
                </a:tc>
                <a:tc>
                  <a:txBody>
                    <a:bodyPr/>
                    <a:lstStyle/>
                    <a:p>
                      <a:pPr algn="ctr" fontAlgn="ctr"/>
                      <a:r>
                        <a:rPr lang="es-PE" sz="800" b="1" i="0" u="none" strike="noStrike">
                          <a:solidFill>
                            <a:srgbClr val="FFFFFF"/>
                          </a:solidFill>
                          <a:effectLst/>
                          <a:latin typeface="Arial" panose="020B0604020202020204" pitchFamily="34" charset="0"/>
                          <a:cs typeface="Arial" panose="020B0604020202020204" pitchFamily="34" charset="0"/>
                        </a:rPr>
                        <a:t>MIN.</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39B"/>
                    </a:solidFill>
                  </a:tcPr>
                </a:tc>
                <a:tc>
                  <a:txBody>
                    <a:bodyPr/>
                    <a:lstStyle/>
                    <a:p>
                      <a:pPr algn="ctr" fontAlgn="ctr"/>
                      <a:r>
                        <a:rPr lang="es-PE" sz="800" b="1" i="0" u="none" strike="noStrike">
                          <a:solidFill>
                            <a:srgbClr val="FFFFFF"/>
                          </a:solidFill>
                          <a:effectLst/>
                          <a:latin typeface="Arial" panose="020B0604020202020204" pitchFamily="34" charset="0"/>
                          <a:cs typeface="Arial" panose="020B0604020202020204" pitchFamily="34" charset="0"/>
                        </a:rPr>
                        <a:t>OPDS</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39B"/>
                    </a:solidFill>
                  </a:tcPr>
                </a:tc>
                <a:tc>
                  <a:txBody>
                    <a:bodyPr/>
                    <a:lstStyle/>
                    <a:p>
                      <a:pPr algn="ctr" fontAlgn="ctr"/>
                      <a:r>
                        <a:rPr lang="es-PE" sz="800" b="1" i="0" u="none" strike="noStrike">
                          <a:solidFill>
                            <a:srgbClr val="FFFFFF"/>
                          </a:solidFill>
                          <a:effectLst/>
                          <a:latin typeface="Arial" panose="020B0604020202020204" pitchFamily="34" charset="0"/>
                          <a:cs typeface="Arial" panose="020B0604020202020204" pitchFamily="34" charset="0"/>
                        </a:rPr>
                        <a:t>MP</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39B"/>
                    </a:solidFill>
                  </a:tcPr>
                </a:tc>
                <a:tc>
                  <a:txBody>
                    <a:bodyPr/>
                    <a:lstStyle/>
                    <a:p>
                      <a:pPr algn="ctr" fontAlgn="ctr"/>
                      <a:r>
                        <a:rPr lang="es-PE" sz="800" b="1" i="0" u="none" strike="noStrike">
                          <a:solidFill>
                            <a:srgbClr val="FFFFFF"/>
                          </a:solidFill>
                          <a:effectLst/>
                          <a:latin typeface="Arial" panose="020B0604020202020204" pitchFamily="34" charset="0"/>
                          <a:cs typeface="Arial" panose="020B0604020202020204" pitchFamily="34" charset="0"/>
                        </a:rPr>
                        <a:t>MD</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39B"/>
                    </a:solidFill>
                  </a:tcPr>
                </a:tc>
                <a:tc>
                  <a:txBody>
                    <a:bodyPr/>
                    <a:lstStyle/>
                    <a:p>
                      <a:pPr algn="ctr" fontAlgn="ctr"/>
                      <a:r>
                        <a:rPr lang="es-PE" sz="800" b="1" i="0" u="none" strike="noStrike" dirty="0">
                          <a:solidFill>
                            <a:srgbClr val="FFFFFF"/>
                          </a:solidFill>
                          <a:effectLst/>
                          <a:latin typeface="Arial" panose="020B0604020202020204" pitchFamily="34" charset="0"/>
                          <a:cs typeface="Arial" panose="020B0604020202020204" pitchFamily="34" charset="0"/>
                        </a:rPr>
                        <a:t>OTRAS ENT.</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39B"/>
                    </a:solidFill>
                  </a:tcPr>
                </a:tc>
                <a:tc>
                  <a:txBody>
                    <a:bodyPr/>
                    <a:lstStyle/>
                    <a:p>
                      <a:pPr algn="ctr" fontAlgn="ctr"/>
                      <a:r>
                        <a:rPr lang="es-PE" sz="800" b="1" i="0" u="none" strike="noStrike">
                          <a:solidFill>
                            <a:srgbClr val="FFFFFF"/>
                          </a:solidFill>
                          <a:effectLst/>
                          <a:latin typeface="Arial" panose="020B0604020202020204" pitchFamily="34" charset="0"/>
                          <a:cs typeface="Arial" panose="020B0604020202020204" pitchFamily="34" charset="0"/>
                        </a:rPr>
                        <a:t>TOTAL PARTICIPANTES </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39B"/>
                    </a:solidFill>
                  </a:tcPr>
                </a:tc>
                <a:extLst>
                  <a:ext uri="{0D108BD9-81ED-4DB2-BD59-A6C34878D82A}">
                    <a16:rowId xmlns:a16="http://schemas.microsoft.com/office/drawing/2014/main" xmlns="" val="10001"/>
                  </a:ext>
                </a:extLst>
              </a:tr>
              <a:tr h="197030">
                <a:tc>
                  <a:txBody>
                    <a:bodyPr/>
                    <a:lstStyle/>
                    <a:p>
                      <a:pPr algn="l" fontAlgn="ctr"/>
                      <a:r>
                        <a:rPr lang="es-PE" sz="800" b="0" i="0" u="none" strike="noStrike" dirty="0">
                          <a:solidFill>
                            <a:srgbClr val="000000"/>
                          </a:solidFill>
                          <a:effectLst/>
                          <a:latin typeface="Arial" panose="020B0604020202020204" pitchFamily="34" charset="0"/>
                          <a:cs typeface="Arial" panose="020B0604020202020204" pitchFamily="34" charset="0"/>
                        </a:rPr>
                        <a:t>LIMA (ESTE)</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13/07/2017</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11</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11</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2"/>
                  </a:ext>
                </a:extLst>
              </a:tr>
              <a:tr h="197030">
                <a:tc>
                  <a:txBody>
                    <a:bodyPr/>
                    <a:lstStyle/>
                    <a:p>
                      <a:pPr algn="l" fontAlgn="ctr"/>
                      <a:r>
                        <a:rPr lang="es-PE" sz="800" b="0" i="0" u="none" strike="noStrike" dirty="0">
                          <a:solidFill>
                            <a:srgbClr val="000000"/>
                          </a:solidFill>
                          <a:effectLst/>
                          <a:latin typeface="Arial" panose="020B0604020202020204" pitchFamily="34" charset="0"/>
                          <a:cs typeface="Arial" panose="020B0604020202020204" pitchFamily="34" charset="0"/>
                        </a:rPr>
                        <a:t>LIMA (NORTE)</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14/07/2017</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7</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7</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3"/>
                  </a:ext>
                </a:extLst>
              </a:tr>
              <a:tr h="197030">
                <a:tc>
                  <a:txBody>
                    <a:bodyPr/>
                    <a:lstStyle/>
                    <a:p>
                      <a:pPr algn="l" fontAlgn="ctr"/>
                      <a:r>
                        <a:rPr lang="es-PE" sz="800" b="0" i="0" u="none" strike="noStrike" dirty="0">
                          <a:solidFill>
                            <a:srgbClr val="000000"/>
                          </a:solidFill>
                          <a:effectLst/>
                          <a:latin typeface="Arial" panose="020B0604020202020204" pitchFamily="34" charset="0"/>
                          <a:cs typeface="Arial" panose="020B0604020202020204" pitchFamily="34" charset="0"/>
                        </a:rPr>
                        <a:t>PIURA</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02/10/2017</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1</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4</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9</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14</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4"/>
                  </a:ext>
                </a:extLst>
              </a:tr>
              <a:tr h="197030">
                <a:tc>
                  <a:txBody>
                    <a:bodyPr/>
                    <a:lstStyle/>
                    <a:p>
                      <a:pPr algn="l" fontAlgn="ctr"/>
                      <a:r>
                        <a:rPr lang="es-PE" sz="800" b="0" i="0" u="none" strike="noStrike">
                          <a:solidFill>
                            <a:srgbClr val="000000"/>
                          </a:solidFill>
                          <a:effectLst/>
                          <a:latin typeface="Arial" panose="020B0604020202020204" pitchFamily="34" charset="0"/>
                          <a:cs typeface="Arial" panose="020B0604020202020204" pitchFamily="34" charset="0"/>
                        </a:rPr>
                        <a:t>PIURA</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03/10/2017</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 </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4</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25</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29</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5"/>
                  </a:ext>
                </a:extLst>
              </a:tr>
              <a:tr h="285726">
                <a:tc>
                  <a:txBody>
                    <a:bodyPr/>
                    <a:lstStyle/>
                    <a:p>
                      <a:pPr algn="l" fontAlgn="ctr"/>
                      <a:r>
                        <a:rPr lang="es-PE" sz="800" b="0" i="0" u="none" strike="noStrike" dirty="0">
                          <a:solidFill>
                            <a:srgbClr val="000000"/>
                          </a:solidFill>
                          <a:effectLst/>
                          <a:latin typeface="Arial" panose="020B0604020202020204" pitchFamily="34" charset="0"/>
                          <a:cs typeface="Arial" panose="020B0604020202020204" pitchFamily="34" charset="0"/>
                        </a:rPr>
                        <a:t>LIMA </a:t>
                      </a:r>
                      <a:r>
                        <a:rPr lang="es-PE" sz="800" b="0" i="0" u="none" strike="noStrike" dirty="0" smtClean="0">
                          <a:solidFill>
                            <a:srgbClr val="000000"/>
                          </a:solidFill>
                          <a:effectLst/>
                          <a:latin typeface="Arial" panose="020B0604020202020204" pitchFamily="34" charset="0"/>
                          <a:cs typeface="Arial" panose="020B0604020202020204" pitchFamily="34" charset="0"/>
                        </a:rPr>
                        <a:t>METROPOLITANA</a:t>
                      </a:r>
                      <a:endParaRPr lang="es-PE" sz="800" b="0" i="0" u="none" strike="noStrike" dirty="0">
                        <a:solidFill>
                          <a:srgbClr val="000000"/>
                        </a:solidFill>
                        <a:effectLst/>
                        <a:latin typeface="Arial" panose="020B0604020202020204" pitchFamily="34" charset="0"/>
                        <a:cs typeface="Arial" panose="020B0604020202020204" pitchFamily="34" charset="0"/>
                      </a:endParaRP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06/10/2017</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1</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2</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3</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2</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8</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6"/>
                  </a:ext>
                </a:extLst>
              </a:tr>
              <a:tr h="197030">
                <a:tc>
                  <a:txBody>
                    <a:bodyPr/>
                    <a:lstStyle/>
                    <a:p>
                      <a:pPr algn="l" fontAlgn="ctr"/>
                      <a:r>
                        <a:rPr lang="es-PE" sz="800" b="0" i="0" u="none" strike="noStrike">
                          <a:solidFill>
                            <a:srgbClr val="000000"/>
                          </a:solidFill>
                          <a:effectLst/>
                          <a:latin typeface="Arial" panose="020B0604020202020204" pitchFamily="34" charset="0"/>
                          <a:cs typeface="Arial" panose="020B0604020202020204" pitchFamily="34" charset="0"/>
                        </a:rPr>
                        <a:t>JUNIN</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25/10/2017</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1</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5</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17</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23</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7"/>
                  </a:ext>
                </a:extLst>
              </a:tr>
              <a:tr h="197030">
                <a:tc>
                  <a:txBody>
                    <a:bodyPr/>
                    <a:lstStyle/>
                    <a:p>
                      <a:pPr algn="l" fontAlgn="ctr"/>
                      <a:r>
                        <a:rPr lang="es-PE" sz="800" b="0" i="0" u="none" strike="noStrike">
                          <a:solidFill>
                            <a:srgbClr val="000000"/>
                          </a:solidFill>
                          <a:effectLst/>
                          <a:latin typeface="Arial" panose="020B0604020202020204" pitchFamily="34" charset="0"/>
                          <a:cs typeface="Arial" panose="020B0604020202020204" pitchFamily="34" charset="0"/>
                        </a:rPr>
                        <a:t>HUANCAVELICA</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26/10/2017</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1</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5</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17</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23</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8"/>
                  </a:ext>
                </a:extLst>
              </a:tr>
              <a:tr h="197030">
                <a:tc>
                  <a:txBody>
                    <a:bodyPr/>
                    <a:lstStyle/>
                    <a:p>
                      <a:pPr algn="l" fontAlgn="ctr"/>
                      <a:r>
                        <a:rPr lang="es-PE" sz="800" b="0" i="0" u="none" strike="noStrike" dirty="0">
                          <a:solidFill>
                            <a:srgbClr val="000000"/>
                          </a:solidFill>
                          <a:effectLst/>
                          <a:latin typeface="Arial" panose="020B0604020202020204" pitchFamily="34" charset="0"/>
                          <a:cs typeface="Arial" panose="020B0604020202020204" pitchFamily="34" charset="0"/>
                        </a:rPr>
                        <a:t>ANCASH</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31/10/2017</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1</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3</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5</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9</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9"/>
                  </a:ext>
                </a:extLst>
              </a:tr>
              <a:tr h="202398">
                <a:tc>
                  <a:txBody>
                    <a:bodyPr/>
                    <a:lstStyle/>
                    <a:p>
                      <a:pPr algn="l" fontAlgn="ctr"/>
                      <a:r>
                        <a:rPr lang="es-PE" sz="800" b="0" i="0" u="none" strike="noStrike">
                          <a:solidFill>
                            <a:srgbClr val="000000"/>
                          </a:solidFill>
                          <a:effectLst/>
                          <a:latin typeface="Arial" panose="020B0604020202020204" pitchFamily="34" charset="0"/>
                          <a:cs typeface="Arial" panose="020B0604020202020204" pitchFamily="34" charset="0"/>
                        </a:rPr>
                        <a:t>SAN MARTIN</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31/10/2017</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1</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3</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19</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23</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10"/>
                  </a:ext>
                </a:extLst>
              </a:tr>
              <a:tr h="197030">
                <a:tc>
                  <a:txBody>
                    <a:bodyPr/>
                    <a:lstStyle/>
                    <a:p>
                      <a:pPr algn="l" fontAlgn="ctr"/>
                      <a:r>
                        <a:rPr lang="es-PE" sz="800" b="0" i="0" u="none" strike="noStrike">
                          <a:solidFill>
                            <a:srgbClr val="000000"/>
                          </a:solidFill>
                          <a:effectLst/>
                          <a:latin typeface="Arial" panose="020B0604020202020204" pitchFamily="34" charset="0"/>
                          <a:cs typeface="Arial" panose="020B0604020202020204" pitchFamily="34" charset="0"/>
                        </a:rPr>
                        <a:t>MADRE DE DIOS</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10/11/2017</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1</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smtClean="0">
                          <a:solidFill>
                            <a:srgbClr val="000000"/>
                          </a:solidFill>
                          <a:effectLst/>
                          <a:latin typeface="Arial" panose="020B0604020202020204" pitchFamily="34" charset="0"/>
                          <a:cs typeface="Arial" panose="020B0604020202020204" pitchFamily="34" charset="0"/>
                        </a:rPr>
                        <a:t>3</a:t>
                      </a:r>
                      <a:endParaRPr lang="es-PE" sz="800" b="0" i="0" u="none" strike="noStrike" dirty="0">
                        <a:solidFill>
                          <a:srgbClr val="000000"/>
                        </a:solidFill>
                        <a:effectLst/>
                        <a:latin typeface="Arial" panose="020B0604020202020204" pitchFamily="34" charset="0"/>
                        <a:cs typeface="Arial" panose="020B0604020202020204" pitchFamily="34" charset="0"/>
                      </a:endParaRP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8</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6</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18</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11"/>
                  </a:ext>
                </a:extLst>
              </a:tr>
              <a:tr h="197030">
                <a:tc>
                  <a:txBody>
                    <a:bodyPr/>
                    <a:lstStyle/>
                    <a:p>
                      <a:pPr algn="l" fontAlgn="ctr"/>
                      <a:r>
                        <a:rPr lang="es-PE" sz="800" b="0" i="0" u="none" strike="noStrike">
                          <a:solidFill>
                            <a:srgbClr val="000000"/>
                          </a:solidFill>
                          <a:effectLst/>
                          <a:latin typeface="Arial" panose="020B0604020202020204" pitchFamily="34" charset="0"/>
                          <a:cs typeface="Arial" panose="020B0604020202020204" pitchFamily="34" charset="0"/>
                        </a:rPr>
                        <a:t>CAJAMARCA</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14/11/2017</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1</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5</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7</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4</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17</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12"/>
                  </a:ext>
                </a:extLst>
              </a:tr>
              <a:tr h="197030">
                <a:tc>
                  <a:txBody>
                    <a:bodyPr/>
                    <a:lstStyle/>
                    <a:p>
                      <a:pPr algn="l" fontAlgn="ctr"/>
                      <a:r>
                        <a:rPr lang="es-PE" sz="800" b="0" i="0" u="none" strike="noStrike">
                          <a:solidFill>
                            <a:srgbClr val="000000"/>
                          </a:solidFill>
                          <a:effectLst/>
                          <a:latin typeface="Arial" panose="020B0604020202020204" pitchFamily="34" charset="0"/>
                          <a:cs typeface="Arial" panose="020B0604020202020204" pitchFamily="34" charset="0"/>
                        </a:rPr>
                        <a:t>TUMBES</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17/11/2017</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1</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3</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8</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12</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13"/>
                  </a:ext>
                </a:extLst>
              </a:tr>
              <a:tr h="421551">
                <a:tc>
                  <a:txBody>
                    <a:bodyPr/>
                    <a:lstStyle/>
                    <a:p>
                      <a:pPr algn="l" fontAlgn="ctr"/>
                      <a:r>
                        <a:rPr lang="es-PE" sz="800" b="0" i="0" u="none" strike="noStrike" dirty="0" smtClean="0">
                          <a:solidFill>
                            <a:srgbClr val="000000"/>
                          </a:solidFill>
                          <a:effectLst/>
                          <a:latin typeface="Arial" panose="020B0604020202020204" pitchFamily="34" charset="0"/>
                          <a:cs typeface="Arial" panose="020B0604020202020204" pitchFamily="34" charset="0"/>
                        </a:rPr>
                        <a:t>SECTORES/OPDS/ </a:t>
                      </a:r>
                      <a:r>
                        <a:rPr lang="es-PE" sz="800" b="0" i="0" u="none" strike="noStrike" dirty="0">
                          <a:solidFill>
                            <a:srgbClr val="000000"/>
                          </a:solidFill>
                          <a:effectLst/>
                          <a:latin typeface="Arial" panose="020B0604020202020204" pitchFamily="34" charset="0"/>
                          <a:cs typeface="Arial" panose="020B0604020202020204" pitchFamily="34" charset="0"/>
                        </a:rPr>
                        <a:t>MUNICIPALIDADES LIMA</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21/11/2017</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1</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16</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24</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3</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16</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60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14"/>
                  </a:ext>
                </a:extLst>
              </a:tr>
              <a:tr h="197030">
                <a:tc>
                  <a:txBody>
                    <a:bodyPr/>
                    <a:lstStyle/>
                    <a:p>
                      <a:pPr algn="l" fontAlgn="ctr"/>
                      <a:r>
                        <a:rPr lang="es-PE" sz="800" b="0" i="0" u="none" strike="noStrike">
                          <a:solidFill>
                            <a:srgbClr val="000000"/>
                          </a:solidFill>
                          <a:effectLst/>
                          <a:latin typeface="Arial" panose="020B0604020202020204" pitchFamily="34" charset="0"/>
                          <a:cs typeface="Arial" panose="020B0604020202020204" pitchFamily="34" charset="0"/>
                        </a:rPr>
                        <a:t>LAMBAYEQUE</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24/11/2017</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1</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2</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7</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10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15"/>
                  </a:ext>
                </a:extLst>
              </a:tr>
              <a:tr h="197030">
                <a:tc>
                  <a:txBody>
                    <a:bodyPr/>
                    <a:lstStyle/>
                    <a:p>
                      <a:pPr algn="l" fontAlgn="ctr"/>
                      <a:r>
                        <a:rPr lang="es-PE" sz="800" b="0" i="0" u="none" strike="noStrike">
                          <a:solidFill>
                            <a:srgbClr val="000000"/>
                          </a:solidFill>
                          <a:effectLst/>
                          <a:latin typeface="Arial" panose="020B0604020202020204" pitchFamily="34" charset="0"/>
                          <a:cs typeface="Arial" panose="020B0604020202020204" pitchFamily="34" charset="0"/>
                        </a:rPr>
                        <a:t>LA LIBERTAD</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30/11/2017</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1</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2</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7</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10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16"/>
                  </a:ext>
                </a:extLst>
              </a:tr>
              <a:tr h="225616">
                <a:tc>
                  <a:txBody>
                    <a:bodyPr/>
                    <a:lstStyle/>
                    <a:p>
                      <a:pPr algn="l" fontAlgn="ctr"/>
                      <a:r>
                        <a:rPr lang="es-PE" sz="800" b="0" i="0" u="none" strike="noStrike">
                          <a:solidFill>
                            <a:srgbClr val="000000"/>
                          </a:solidFill>
                          <a:effectLst/>
                          <a:latin typeface="Arial" panose="020B0604020202020204" pitchFamily="34" charset="0"/>
                          <a:cs typeface="Arial" panose="020B0604020202020204" pitchFamily="34" charset="0"/>
                        </a:rPr>
                        <a:t>AREQUIPA</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11/12/2017</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 </a:t>
                      </a:r>
                      <a:r>
                        <a:rPr lang="es-PE" sz="800" b="0" i="0" u="none" strike="noStrike" dirty="0" smtClean="0">
                          <a:solidFill>
                            <a:srgbClr val="000000"/>
                          </a:solidFill>
                          <a:effectLst/>
                          <a:latin typeface="Arial" panose="020B0604020202020204" pitchFamily="34" charset="0"/>
                          <a:cs typeface="Arial" panose="020B0604020202020204" pitchFamily="34" charset="0"/>
                        </a:rPr>
                        <a:t>1</a:t>
                      </a:r>
                      <a:endParaRPr lang="es-PE" sz="800" b="0" i="0" u="none" strike="noStrike" dirty="0">
                        <a:solidFill>
                          <a:srgbClr val="000000"/>
                        </a:solidFill>
                        <a:effectLst/>
                        <a:latin typeface="Arial" panose="020B0604020202020204" pitchFamily="34" charset="0"/>
                        <a:cs typeface="Arial" panose="020B0604020202020204" pitchFamily="34" charset="0"/>
                      </a:endParaRP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 </a:t>
                      </a:r>
                      <a:r>
                        <a:rPr lang="es-PE" sz="800" b="0" i="0" u="none" strike="noStrike" dirty="0" smtClean="0">
                          <a:solidFill>
                            <a:srgbClr val="000000"/>
                          </a:solidFill>
                          <a:effectLst/>
                          <a:latin typeface="Arial" panose="020B0604020202020204" pitchFamily="34" charset="0"/>
                          <a:cs typeface="Arial" panose="020B0604020202020204" pitchFamily="34" charset="0"/>
                        </a:rPr>
                        <a:t>0</a:t>
                      </a:r>
                      <a:endParaRPr lang="es-PE" sz="800" b="0" i="0" u="none" strike="noStrike" dirty="0">
                        <a:solidFill>
                          <a:srgbClr val="000000"/>
                        </a:solidFill>
                        <a:effectLst/>
                        <a:latin typeface="Arial" panose="020B0604020202020204" pitchFamily="34" charset="0"/>
                        <a:cs typeface="Arial" panose="020B0604020202020204" pitchFamily="34" charset="0"/>
                      </a:endParaRP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smtClean="0">
                          <a:solidFill>
                            <a:srgbClr val="000000"/>
                          </a:solidFill>
                          <a:effectLst/>
                          <a:latin typeface="Arial" panose="020B0604020202020204" pitchFamily="34" charset="0"/>
                          <a:cs typeface="Arial" panose="020B0604020202020204" pitchFamily="34" charset="0"/>
                        </a:rPr>
                        <a:t> 0</a:t>
                      </a:r>
                      <a:r>
                        <a:rPr lang="es-PE" sz="800" b="0" i="0" u="none" strike="noStrike" dirty="0">
                          <a:solidFill>
                            <a:srgbClr val="000000"/>
                          </a:solidFill>
                          <a:effectLst/>
                          <a:latin typeface="Arial" panose="020B0604020202020204" pitchFamily="34" charset="0"/>
                          <a:cs typeface="Arial" panose="020B0604020202020204" pitchFamily="34" charset="0"/>
                        </a:rPr>
                        <a:t> </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 </a:t>
                      </a:r>
                      <a:r>
                        <a:rPr lang="es-PE" sz="800" b="0" i="0" u="none" strike="noStrike" dirty="0" smtClean="0">
                          <a:solidFill>
                            <a:srgbClr val="000000"/>
                          </a:solidFill>
                          <a:effectLst/>
                          <a:latin typeface="Arial" panose="020B0604020202020204" pitchFamily="34" charset="0"/>
                          <a:cs typeface="Arial" panose="020B0604020202020204" pitchFamily="34" charset="0"/>
                        </a:rPr>
                        <a:t>3</a:t>
                      </a:r>
                      <a:endParaRPr lang="es-PE" sz="800" b="0" i="0" u="none" strike="noStrike" dirty="0">
                        <a:solidFill>
                          <a:srgbClr val="000000"/>
                        </a:solidFill>
                        <a:effectLst/>
                        <a:latin typeface="Arial" panose="020B0604020202020204" pitchFamily="34" charset="0"/>
                        <a:cs typeface="Arial" panose="020B0604020202020204" pitchFamily="34" charset="0"/>
                      </a:endParaRP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 </a:t>
                      </a:r>
                      <a:r>
                        <a:rPr lang="es-PE" sz="800" b="0" i="0" u="none" strike="noStrike" dirty="0" smtClean="0">
                          <a:solidFill>
                            <a:srgbClr val="000000"/>
                          </a:solidFill>
                          <a:effectLst/>
                          <a:latin typeface="Arial" panose="020B0604020202020204" pitchFamily="34" charset="0"/>
                          <a:cs typeface="Arial" panose="020B0604020202020204" pitchFamily="34" charset="0"/>
                        </a:rPr>
                        <a:t>28</a:t>
                      </a:r>
                      <a:endParaRPr lang="es-PE" sz="800" b="0" i="0" u="none" strike="noStrike" dirty="0">
                        <a:solidFill>
                          <a:srgbClr val="000000"/>
                        </a:solidFill>
                        <a:effectLst/>
                        <a:latin typeface="Arial" panose="020B0604020202020204" pitchFamily="34" charset="0"/>
                        <a:cs typeface="Arial" panose="020B0604020202020204" pitchFamily="34" charset="0"/>
                      </a:endParaRP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 </a:t>
                      </a:r>
                      <a:r>
                        <a:rPr lang="es-PE" sz="800" b="0" i="0" u="none" strike="noStrike" dirty="0" smtClean="0">
                          <a:solidFill>
                            <a:srgbClr val="000000"/>
                          </a:solidFill>
                          <a:effectLst/>
                          <a:latin typeface="Arial" panose="020B0604020202020204" pitchFamily="34" charset="0"/>
                          <a:cs typeface="Arial" panose="020B0604020202020204" pitchFamily="34" charset="0"/>
                        </a:rPr>
                        <a:t>0</a:t>
                      </a:r>
                      <a:endParaRPr lang="es-PE" sz="800" b="0" i="0" u="none" strike="noStrike" dirty="0">
                        <a:solidFill>
                          <a:srgbClr val="000000"/>
                        </a:solidFill>
                        <a:effectLst/>
                        <a:latin typeface="Arial" panose="020B0604020202020204" pitchFamily="34" charset="0"/>
                        <a:cs typeface="Arial" panose="020B0604020202020204" pitchFamily="34" charset="0"/>
                      </a:endParaRP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PE" sz="800" b="0" i="0" u="none" strike="noStrike" dirty="0">
                          <a:solidFill>
                            <a:srgbClr val="000000"/>
                          </a:solidFill>
                          <a:effectLst/>
                          <a:latin typeface="Arial" panose="020B0604020202020204" pitchFamily="34" charset="0"/>
                          <a:cs typeface="Arial" panose="020B0604020202020204" pitchFamily="34" charset="0"/>
                        </a:rPr>
                        <a:t> </a:t>
                      </a:r>
                      <a:r>
                        <a:rPr lang="es-PE" sz="800" b="0" i="0" u="none" strike="noStrike" dirty="0" smtClean="0">
                          <a:solidFill>
                            <a:srgbClr val="000000"/>
                          </a:solidFill>
                          <a:effectLst/>
                          <a:latin typeface="Arial" panose="020B0604020202020204" pitchFamily="34" charset="0"/>
                          <a:cs typeface="Arial" panose="020B0604020202020204" pitchFamily="34" charset="0"/>
                        </a:rPr>
                        <a:t>32</a:t>
                      </a:r>
                      <a:endParaRPr lang="es-PE" sz="800" b="0" i="0" u="none" strike="noStrike" dirty="0">
                        <a:solidFill>
                          <a:srgbClr val="000000"/>
                        </a:solidFill>
                        <a:effectLst/>
                        <a:latin typeface="Arial" panose="020B0604020202020204" pitchFamily="34" charset="0"/>
                        <a:cs typeface="Arial" panose="020B0604020202020204" pitchFamily="34" charset="0"/>
                      </a:endParaRP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17"/>
                  </a:ext>
                </a:extLst>
              </a:tr>
              <a:tr h="197030">
                <a:tc>
                  <a:txBody>
                    <a:bodyPr/>
                    <a:lstStyle/>
                    <a:p>
                      <a:pPr algn="ctr" fontAlgn="ctr"/>
                      <a:r>
                        <a:rPr lang="es-PE" sz="800" b="1" i="0" u="none" strike="noStrike" dirty="0">
                          <a:solidFill>
                            <a:srgbClr val="FFFFFF"/>
                          </a:solidFill>
                          <a:effectLst/>
                          <a:latin typeface="Arial" panose="020B0604020202020204" pitchFamily="34" charset="0"/>
                          <a:cs typeface="Arial" panose="020B0604020202020204" pitchFamily="34" charset="0"/>
                        </a:rPr>
                        <a:t>TOTAL</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59B"/>
                    </a:solidFill>
                  </a:tcPr>
                </a:tc>
                <a:tc>
                  <a:txBody>
                    <a:bodyPr/>
                    <a:lstStyle/>
                    <a:p>
                      <a:pPr algn="ctr" fontAlgn="ctr"/>
                      <a:r>
                        <a:rPr lang="es-PE" sz="800" b="1" i="0" u="none" strike="noStrike" dirty="0">
                          <a:solidFill>
                            <a:srgbClr val="FFFFFF"/>
                          </a:solidFill>
                          <a:effectLst/>
                          <a:latin typeface="Arial" panose="020B0604020202020204" pitchFamily="34" charset="0"/>
                          <a:cs typeface="Arial" panose="020B0604020202020204" pitchFamily="34" charset="0"/>
                        </a:rPr>
                        <a:t> </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59B"/>
                    </a:solidFill>
                  </a:tcPr>
                </a:tc>
                <a:tc>
                  <a:txBody>
                    <a:bodyPr/>
                    <a:lstStyle/>
                    <a:p>
                      <a:pPr algn="ctr" fontAlgn="ctr"/>
                      <a:r>
                        <a:rPr lang="es-PE" sz="800" b="1" i="0" u="none" strike="noStrike" dirty="0">
                          <a:solidFill>
                            <a:srgbClr val="FFFFFF"/>
                          </a:solidFill>
                          <a:effectLst/>
                          <a:latin typeface="Arial" panose="020B0604020202020204" pitchFamily="34" charset="0"/>
                          <a:cs typeface="Arial" panose="020B0604020202020204" pitchFamily="34" charset="0"/>
                        </a:rPr>
                        <a:t>11</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59B"/>
                    </a:solidFill>
                  </a:tcPr>
                </a:tc>
                <a:tc>
                  <a:txBody>
                    <a:bodyPr/>
                    <a:lstStyle/>
                    <a:p>
                      <a:pPr algn="ctr" fontAlgn="ctr"/>
                      <a:r>
                        <a:rPr lang="es-PE" sz="800" b="1" i="0" u="none" strike="noStrike">
                          <a:solidFill>
                            <a:srgbClr val="FFFFFF"/>
                          </a:solidFill>
                          <a:effectLst/>
                          <a:latin typeface="Arial" panose="020B0604020202020204" pitchFamily="34" charset="0"/>
                          <a:cs typeface="Arial" panose="020B0604020202020204" pitchFamily="34" charset="0"/>
                        </a:rPr>
                        <a:t>16</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59B"/>
                    </a:solidFill>
                  </a:tcPr>
                </a:tc>
                <a:tc>
                  <a:txBody>
                    <a:bodyPr/>
                    <a:lstStyle/>
                    <a:p>
                      <a:pPr algn="ctr" fontAlgn="ctr"/>
                      <a:r>
                        <a:rPr lang="es-PE" sz="800" b="1" i="0" u="none" strike="noStrike">
                          <a:solidFill>
                            <a:srgbClr val="FFFFFF"/>
                          </a:solidFill>
                          <a:effectLst/>
                          <a:latin typeface="Arial" panose="020B0604020202020204" pitchFamily="34" charset="0"/>
                          <a:cs typeface="Arial" panose="020B0604020202020204" pitchFamily="34" charset="0"/>
                        </a:rPr>
                        <a:t>25</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59B"/>
                    </a:solidFill>
                  </a:tcPr>
                </a:tc>
                <a:tc>
                  <a:txBody>
                    <a:bodyPr/>
                    <a:lstStyle/>
                    <a:p>
                      <a:pPr algn="ctr" fontAlgn="ctr"/>
                      <a:r>
                        <a:rPr lang="es-PE" sz="800" b="1" i="0" u="none" strike="noStrike" dirty="0" smtClean="0">
                          <a:solidFill>
                            <a:srgbClr val="FFFFFF"/>
                          </a:solidFill>
                          <a:effectLst/>
                          <a:latin typeface="Arial" panose="020B0604020202020204" pitchFamily="34" charset="0"/>
                          <a:cs typeface="Arial" panose="020B0604020202020204" pitchFamily="34" charset="0"/>
                        </a:rPr>
                        <a:t>47</a:t>
                      </a:r>
                      <a:endParaRPr lang="es-PE" sz="800" b="1" i="0" u="none" strike="noStrike" dirty="0">
                        <a:solidFill>
                          <a:srgbClr val="FFFFFF"/>
                        </a:solidFill>
                        <a:effectLst/>
                        <a:latin typeface="Arial" panose="020B0604020202020204" pitchFamily="34" charset="0"/>
                        <a:cs typeface="Arial" panose="020B0604020202020204" pitchFamily="34" charset="0"/>
                      </a:endParaRP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59B"/>
                    </a:solidFill>
                  </a:tcPr>
                </a:tc>
                <a:tc>
                  <a:txBody>
                    <a:bodyPr/>
                    <a:lstStyle/>
                    <a:p>
                      <a:pPr algn="ctr" fontAlgn="ctr"/>
                      <a:r>
                        <a:rPr lang="es-PE" sz="800" b="1" i="0" u="none" strike="noStrike" dirty="0" smtClean="0">
                          <a:solidFill>
                            <a:srgbClr val="FFFFFF"/>
                          </a:solidFill>
                          <a:effectLst/>
                          <a:latin typeface="Arial" panose="020B0604020202020204" pitchFamily="34" charset="0"/>
                          <a:cs typeface="Arial" panose="020B0604020202020204" pitchFamily="34" charset="0"/>
                        </a:rPr>
                        <a:t>194</a:t>
                      </a:r>
                      <a:endParaRPr lang="es-PE" sz="800" b="1" i="0" u="none" strike="noStrike" dirty="0">
                        <a:solidFill>
                          <a:srgbClr val="FFFFFF"/>
                        </a:solidFill>
                        <a:effectLst/>
                        <a:latin typeface="Arial" panose="020B0604020202020204" pitchFamily="34" charset="0"/>
                        <a:cs typeface="Arial" panose="020B0604020202020204" pitchFamily="34" charset="0"/>
                      </a:endParaRP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59B"/>
                    </a:solidFill>
                  </a:tcPr>
                </a:tc>
                <a:tc>
                  <a:txBody>
                    <a:bodyPr/>
                    <a:lstStyle/>
                    <a:p>
                      <a:pPr algn="ctr" fontAlgn="ctr"/>
                      <a:r>
                        <a:rPr lang="es-PE" sz="800" b="1" i="0" u="none" strike="noStrike" dirty="0">
                          <a:solidFill>
                            <a:srgbClr val="FFFFFF"/>
                          </a:solidFill>
                          <a:effectLst/>
                          <a:latin typeface="Arial" panose="020B0604020202020204" pitchFamily="34" charset="0"/>
                          <a:cs typeface="Arial" panose="020B0604020202020204" pitchFamily="34" charset="0"/>
                        </a:rPr>
                        <a:t>12</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59B"/>
                    </a:solidFill>
                  </a:tcPr>
                </a:tc>
                <a:tc>
                  <a:txBody>
                    <a:bodyPr/>
                    <a:lstStyle/>
                    <a:p>
                      <a:pPr algn="ctr" fontAlgn="ctr"/>
                      <a:r>
                        <a:rPr lang="es-PE" sz="800" b="1" i="0" u="none" strike="noStrike" dirty="0" smtClean="0">
                          <a:solidFill>
                            <a:srgbClr val="FFFFFF"/>
                          </a:solidFill>
                          <a:effectLst/>
                          <a:latin typeface="Arial" panose="020B0604020202020204" pitchFamily="34" charset="0"/>
                          <a:cs typeface="Arial" panose="020B0604020202020204" pitchFamily="34" charset="0"/>
                        </a:rPr>
                        <a:t>305</a:t>
                      </a:r>
                      <a:endParaRPr lang="es-PE" sz="800" b="1" i="0" u="none" strike="noStrike" dirty="0">
                        <a:solidFill>
                          <a:srgbClr val="FFFFFF"/>
                        </a:solidFill>
                        <a:effectLst/>
                        <a:latin typeface="Arial" panose="020B0604020202020204" pitchFamily="34" charset="0"/>
                        <a:cs typeface="Arial" panose="020B0604020202020204" pitchFamily="34" charset="0"/>
                      </a:endParaRP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59B"/>
                    </a:solidFill>
                  </a:tcPr>
                </a:tc>
                <a:extLst>
                  <a:ext uri="{0D108BD9-81ED-4DB2-BD59-A6C34878D82A}">
                    <a16:rowId xmlns:a16="http://schemas.microsoft.com/office/drawing/2014/main" xmlns="" val="10018"/>
                  </a:ext>
                </a:extLst>
              </a:tr>
            </a:tbl>
          </a:graphicData>
        </a:graphic>
      </p:graphicFrame>
      <p:pic>
        <p:nvPicPr>
          <p:cNvPr id="13" name="Imagen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3168" y="5320146"/>
            <a:ext cx="2136467" cy="1472722"/>
          </a:xfrm>
          <a:prstGeom prst="rect">
            <a:avLst/>
          </a:prstGeom>
        </p:spPr>
      </p:pic>
      <p:pic>
        <p:nvPicPr>
          <p:cNvPr id="14" name="Imagen 13" descr="C:\Users\jzavala\Pictures\Curso Taller 13 y 14 julio 2017\Ñaña 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01" y="5320146"/>
            <a:ext cx="2139914" cy="1477398"/>
          </a:xfrm>
          <a:prstGeom prst="rect">
            <a:avLst/>
          </a:prstGeom>
          <a:noFill/>
          <a:ln>
            <a:noFill/>
          </a:ln>
        </p:spPr>
      </p:pic>
      <p:pic>
        <p:nvPicPr>
          <p:cNvPr id="7" name="Imagen 6"/>
          <p:cNvPicPr>
            <a:picLocks noChangeAspect="1"/>
          </p:cNvPicPr>
          <p:nvPr/>
        </p:nvPicPr>
        <p:blipFill>
          <a:blip r:embed="rId4"/>
          <a:stretch>
            <a:fillRect/>
          </a:stretch>
        </p:blipFill>
        <p:spPr>
          <a:xfrm>
            <a:off x="4617789" y="902325"/>
            <a:ext cx="4307057" cy="4354225"/>
          </a:xfrm>
          <a:prstGeom prst="rect">
            <a:avLst/>
          </a:prstGeom>
          <a:ln>
            <a:solidFill>
              <a:schemeClr val="tx1"/>
            </a:solidFill>
          </a:ln>
        </p:spPr>
      </p:pic>
      <p:sp>
        <p:nvSpPr>
          <p:cNvPr id="8" name="Rectángulo 7"/>
          <p:cNvSpPr/>
          <p:nvPr/>
        </p:nvSpPr>
        <p:spPr>
          <a:xfrm>
            <a:off x="4590775" y="458676"/>
            <a:ext cx="4334071" cy="646331"/>
          </a:xfrm>
          <a:prstGeom prst="rect">
            <a:avLst/>
          </a:prstGeom>
        </p:spPr>
        <p:txBody>
          <a:bodyPr wrap="square">
            <a:spAutoFit/>
          </a:bodyPr>
          <a:lstStyle/>
          <a:p>
            <a:pPr algn="ctr" defTabSz="1066299"/>
            <a:r>
              <a:rPr lang="es-PE" sz="1200" b="1" dirty="0">
                <a:solidFill>
                  <a:srgbClr val="297E96"/>
                </a:solidFill>
                <a:latin typeface="Arial" panose="020B0604020202020204" pitchFamily="34" charset="0"/>
                <a:cs typeface="Arial" panose="020B0604020202020204" pitchFamily="34" charset="0"/>
              </a:rPr>
              <a:t>ENAGERD </a:t>
            </a:r>
            <a:r>
              <a:rPr lang="es-PE" sz="1200" b="1" dirty="0" smtClean="0">
                <a:solidFill>
                  <a:srgbClr val="297E96"/>
                </a:solidFill>
                <a:latin typeface="Arial" panose="020B0604020202020204" pitchFamily="34" charset="0"/>
                <a:cs typeface="Arial" panose="020B0604020202020204" pitchFamily="34" charset="0"/>
              </a:rPr>
              <a:t>2018: 30 </a:t>
            </a:r>
            <a:r>
              <a:rPr lang="es-PE" sz="1200" b="1" dirty="0">
                <a:solidFill>
                  <a:srgbClr val="297E96"/>
                </a:solidFill>
                <a:latin typeface="Arial" panose="020B0604020202020204" pitchFamily="34" charset="0"/>
                <a:cs typeface="Arial" panose="020B0604020202020204" pitchFamily="34" charset="0"/>
              </a:rPr>
              <a:t>TALLERES </a:t>
            </a:r>
            <a:r>
              <a:rPr lang="es-PE" sz="1200" b="1" dirty="0" smtClean="0">
                <a:solidFill>
                  <a:srgbClr val="297E96"/>
                </a:solidFill>
                <a:latin typeface="Arial" panose="020B0604020202020204" pitchFamily="34" charset="0"/>
                <a:cs typeface="Arial" panose="020B0604020202020204" pitchFamily="34" charset="0"/>
              </a:rPr>
              <a:t>EN 22 REGIONES           </a:t>
            </a:r>
            <a:r>
              <a:rPr lang="es-PE" sz="1200" b="1" dirty="0" smtClean="0">
                <a:solidFill>
                  <a:srgbClr val="297E96"/>
                </a:solidFill>
                <a:latin typeface="Arial Narrow" panose="020B0606020202030204" pitchFamily="34" charset="0"/>
                <a:ea typeface="Calibri" panose="020F0502020204030204" pitchFamily="34" charset="0"/>
                <a:cs typeface="Times New Roman" panose="02020603050405020304" pitchFamily="18" charset="0"/>
              </a:rPr>
              <a:t>18 </a:t>
            </a:r>
            <a:r>
              <a:rPr lang="es-PE" sz="1200" b="1" dirty="0">
                <a:solidFill>
                  <a:srgbClr val="297E96"/>
                </a:solidFill>
                <a:latin typeface="Arial Narrow" panose="020B0606020202030204" pitchFamily="34" charset="0"/>
                <a:ea typeface="Calibri" panose="020F0502020204030204" pitchFamily="34" charset="0"/>
                <a:cs typeface="Times New Roman" panose="02020603050405020304" pitchFamily="18" charset="0"/>
              </a:rPr>
              <a:t>Min. </a:t>
            </a:r>
            <a:r>
              <a:rPr lang="es-PE" sz="1200" b="1" dirty="0" smtClean="0">
                <a:solidFill>
                  <a:srgbClr val="297E96"/>
                </a:solidFill>
                <a:latin typeface="Arial Narrow" panose="020B0606020202030204" pitchFamily="34" charset="0"/>
                <a:ea typeface="Calibri" panose="020F0502020204030204" pitchFamily="34" charset="0"/>
                <a:cs typeface="Times New Roman" panose="02020603050405020304" pitchFamily="18" charset="0"/>
              </a:rPr>
              <a:t>42 </a:t>
            </a:r>
            <a:r>
              <a:rPr lang="es-PE" sz="1200" b="1" dirty="0" err="1">
                <a:solidFill>
                  <a:srgbClr val="297E96"/>
                </a:solidFill>
                <a:latin typeface="Arial Narrow" panose="020B0606020202030204" pitchFamily="34" charset="0"/>
                <a:ea typeface="Calibri" panose="020F0502020204030204" pitchFamily="34" charset="0"/>
                <a:cs typeface="Times New Roman" panose="02020603050405020304" pitchFamily="18" charset="0"/>
              </a:rPr>
              <a:t>Ops</a:t>
            </a:r>
            <a:r>
              <a:rPr lang="es-PE" sz="1200" b="1" dirty="0">
                <a:solidFill>
                  <a:srgbClr val="297E96"/>
                </a:solidFill>
                <a:latin typeface="Arial Narrow" panose="020B0606020202030204" pitchFamily="34" charset="0"/>
                <a:ea typeface="Calibri" panose="020F0502020204030204" pitchFamily="34" charset="0"/>
                <a:cs typeface="Times New Roman" panose="02020603050405020304" pitchFamily="18" charset="0"/>
              </a:rPr>
              <a:t>, </a:t>
            </a:r>
            <a:r>
              <a:rPr lang="es-PE" sz="1200" b="1" dirty="0" smtClean="0">
                <a:solidFill>
                  <a:srgbClr val="297E96"/>
                </a:solidFill>
                <a:latin typeface="Arial Narrow" panose="020B0606020202030204" pitchFamily="34" charset="0"/>
                <a:ea typeface="Calibri" panose="020F0502020204030204" pitchFamily="34" charset="0"/>
                <a:cs typeface="Times New Roman" panose="02020603050405020304" pitchFamily="18" charset="0"/>
              </a:rPr>
              <a:t>20 </a:t>
            </a:r>
            <a:r>
              <a:rPr lang="es-PE" sz="1200" b="1" dirty="0">
                <a:solidFill>
                  <a:srgbClr val="297E96"/>
                </a:solidFill>
                <a:latin typeface="Arial Narrow" panose="020B0606020202030204" pitchFamily="34" charset="0"/>
                <a:ea typeface="Calibri" panose="020F0502020204030204" pitchFamily="34" charset="0"/>
                <a:cs typeface="Times New Roman" panose="02020603050405020304" pitchFamily="18" charset="0"/>
              </a:rPr>
              <a:t>GR, </a:t>
            </a:r>
            <a:r>
              <a:rPr lang="es-PE" sz="1200" b="1" dirty="0" smtClean="0">
                <a:solidFill>
                  <a:srgbClr val="297E96"/>
                </a:solidFill>
                <a:latin typeface="Arial Narrow" panose="020B0606020202030204" pitchFamily="34" charset="0"/>
                <a:ea typeface="Calibri" panose="020F0502020204030204" pitchFamily="34" charset="0"/>
                <a:cs typeface="Times New Roman" panose="02020603050405020304" pitchFamily="18" charset="0"/>
              </a:rPr>
              <a:t>109 </a:t>
            </a:r>
            <a:r>
              <a:rPr lang="es-PE" sz="1200" b="1" dirty="0">
                <a:solidFill>
                  <a:srgbClr val="297E96"/>
                </a:solidFill>
                <a:latin typeface="Arial Narrow" panose="020B0606020202030204" pitchFamily="34" charset="0"/>
                <a:ea typeface="Calibri" panose="020F0502020204030204" pitchFamily="34" charset="0"/>
                <a:cs typeface="Times New Roman" panose="02020603050405020304" pitchFamily="18" charset="0"/>
              </a:rPr>
              <a:t>MP y </a:t>
            </a:r>
            <a:r>
              <a:rPr lang="es-PE" sz="1200" b="1" dirty="0" smtClean="0">
                <a:solidFill>
                  <a:srgbClr val="297E96"/>
                </a:solidFill>
                <a:latin typeface="Arial Narrow" panose="020B0606020202030204" pitchFamily="34" charset="0"/>
                <a:ea typeface="Calibri" panose="020F0502020204030204" pitchFamily="34" charset="0"/>
                <a:cs typeface="Times New Roman" panose="02020603050405020304" pitchFamily="18" charset="0"/>
              </a:rPr>
              <a:t>687 </a:t>
            </a:r>
            <a:r>
              <a:rPr lang="es-PE" sz="1200" b="1" dirty="0">
                <a:solidFill>
                  <a:srgbClr val="297E96"/>
                </a:solidFill>
                <a:latin typeface="Arial Narrow" panose="020B0606020202030204" pitchFamily="34" charset="0"/>
                <a:ea typeface="Calibri" panose="020F0502020204030204" pitchFamily="34" charset="0"/>
                <a:cs typeface="Times New Roman" panose="02020603050405020304" pitchFamily="18" charset="0"/>
              </a:rPr>
              <a:t>MD</a:t>
            </a:r>
          </a:p>
          <a:p>
            <a:pPr algn="ctr" defTabSz="1066299"/>
            <a:endParaRPr lang="es-PE" sz="1200" b="1" dirty="0">
              <a:solidFill>
                <a:srgbClr val="297E96"/>
              </a:solidFill>
              <a:latin typeface="Arial" panose="020B0604020202020204" pitchFamily="34" charset="0"/>
              <a:cs typeface="Arial" panose="020B0604020202020204" pitchFamily="34" charset="0"/>
            </a:endParaRPr>
          </a:p>
        </p:txBody>
      </p:sp>
      <p:pic>
        <p:nvPicPr>
          <p:cNvPr id="9" name="Picture 2" descr="https://cenepred.gob.pe/web/wp-content/uploads/2019/07/IMG_20190516_09391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5985" y="5331224"/>
            <a:ext cx="2145332" cy="14616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4" descr="https://cenepred.gob.pe/web/wp-content/uploads/2019/07/SLAIDER-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97211" y="5320146"/>
            <a:ext cx="2174728" cy="14727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Elipse 1"/>
          <p:cNvSpPr/>
          <p:nvPr/>
        </p:nvSpPr>
        <p:spPr>
          <a:xfrm>
            <a:off x="6590172" y="3038299"/>
            <a:ext cx="196482" cy="2115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sp>
        <p:nvSpPr>
          <p:cNvPr id="15" name="Elipse 14"/>
          <p:cNvSpPr/>
          <p:nvPr/>
        </p:nvSpPr>
        <p:spPr>
          <a:xfrm>
            <a:off x="2170456" y="5052510"/>
            <a:ext cx="196482" cy="2115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sp>
        <p:nvSpPr>
          <p:cNvPr id="16" name="Elipse 15"/>
          <p:cNvSpPr/>
          <p:nvPr/>
        </p:nvSpPr>
        <p:spPr>
          <a:xfrm>
            <a:off x="6590172" y="3416546"/>
            <a:ext cx="196482" cy="2115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sp>
        <p:nvSpPr>
          <p:cNvPr id="17" name="Elipse 16"/>
          <p:cNvSpPr/>
          <p:nvPr/>
        </p:nvSpPr>
        <p:spPr>
          <a:xfrm>
            <a:off x="2473185" y="5054177"/>
            <a:ext cx="196482" cy="2115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sp>
        <p:nvSpPr>
          <p:cNvPr id="18" name="Elipse 17"/>
          <p:cNvSpPr/>
          <p:nvPr/>
        </p:nvSpPr>
        <p:spPr>
          <a:xfrm>
            <a:off x="7127980" y="5116106"/>
            <a:ext cx="196482" cy="2115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sp>
        <p:nvSpPr>
          <p:cNvPr id="19" name="Elipse 18"/>
          <p:cNvSpPr/>
          <p:nvPr/>
        </p:nvSpPr>
        <p:spPr>
          <a:xfrm>
            <a:off x="1867727" y="5048731"/>
            <a:ext cx="196482" cy="2115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sp>
        <p:nvSpPr>
          <p:cNvPr id="20" name="Elipse 19"/>
          <p:cNvSpPr/>
          <p:nvPr/>
        </p:nvSpPr>
        <p:spPr>
          <a:xfrm>
            <a:off x="2814682" y="5054176"/>
            <a:ext cx="196482" cy="2115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sp>
        <p:nvSpPr>
          <p:cNvPr id="21" name="Elipse 20"/>
          <p:cNvSpPr/>
          <p:nvPr/>
        </p:nvSpPr>
        <p:spPr>
          <a:xfrm>
            <a:off x="3166212" y="5057955"/>
            <a:ext cx="196482" cy="2115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sp>
        <p:nvSpPr>
          <p:cNvPr id="22" name="Elipse 21"/>
          <p:cNvSpPr/>
          <p:nvPr/>
        </p:nvSpPr>
        <p:spPr>
          <a:xfrm>
            <a:off x="7718324" y="5088183"/>
            <a:ext cx="269451" cy="2697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sp>
        <p:nvSpPr>
          <p:cNvPr id="23" name="Elipse 22"/>
          <p:cNvSpPr/>
          <p:nvPr/>
        </p:nvSpPr>
        <p:spPr>
          <a:xfrm>
            <a:off x="8402688" y="5097853"/>
            <a:ext cx="269451" cy="2697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spTree>
    <p:extLst>
      <p:ext uri="{BB962C8B-B14F-4D97-AF65-F5344CB8AC3E}">
        <p14:creationId xmlns:p14="http://schemas.microsoft.com/office/powerpoint/2010/main" val="9126454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164214" y="497077"/>
            <a:ext cx="8979786" cy="392925"/>
          </a:xfrm>
          <a:prstGeom prst="rect">
            <a:avLst/>
          </a:prstGeom>
        </p:spPr>
        <p:txBody>
          <a:bodyPr wrap="square">
            <a:spAutoFit/>
          </a:bodyPr>
          <a:lstStyle/>
          <a:p>
            <a:pPr algn="ctr" defTabSz="1066299"/>
            <a:r>
              <a:rPr lang="es-PE" sz="1964" b="1" dirty="0">
                <a:solidFill>
                  <a:srgbClr val="00859B"/>
                </a:solidFill>
                <a:latin typeface="Arial" panose="020B0604020202020204" pitchFamily="34" charset="0"/>
                <a:cs typeface="Arial" panose="020B0604020202020204" pitchFamily="34" charset="0"/>
              </a:rPr>
              <a:t>TALLERES ENAGERD 2018: COBERTURA EN 22 REGIONES</a:t>
            </a:r>
          </a:p>
        </p:txBody>
      </p:sp>
      <p:pic>
        <p:nvPicPr>
          <p:cNvPr id="7" name="Imagen 6"/>
          <p:cNvPicPr>
            <a:picLocks noChangeAspect="1"/>
          </p:cNvPicPr>
          <p:nvPr/>
        </p:nvPicPr>
        <p:blipFill>
          <a:blip r:embed="rId2"/>
          <a:stretch>
            <a:fillRect/>
          </a:stretch>
        </p:blipFill>
        <p:spPr>
          <a:xfrm>
            <a:off x="1251922" y="890002"/>
            <a:ext cx="6804370" cy="5352011"/>
          </a:xfrm>
          <a:prstGeom prst="rect">
            <a:avLst/>
          </a:prstGeom>
        </p:spPr>
      </p:pic>
    </p:spTree>
    <p:extLst>
      <p:ext uri="{BB962C8B-B14F-4D97-AF65-F5344CB8AC3E}">
        <p14:creationId xmlns:p14="http://schemas.microsoft.com/office/powerpoint/2010/main" val="10735544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xmlns="" id="{42DCDA33-EA32-42C1-86C9-D6DA04F8935F}"/>
              </a:ext>
            </a:extLst>
          </p:cNvPr>
          <p:cNvSpPr/>
          <p:nvPr/>
        </p:nvSpPr>
        <p:spPr>
          <a:xfrm>
            <a:off x="0" y="2204864"/>
            <a:ext cx="9144000" cy="2376264"/>
          </a:xfrm>
          <a:prstGeom prst="rect">
            <a:avLst/>
          </a:prstGeom>
          <a:solidFill>
            <a:srgbClr val="1F7B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9" name="1 Título">
            <a:extLst>
              <a:ext uri="{FF2B5EF4-FFF2-40B4-BE49-F238E27FC236}">
                <a16:creationId xmlns:a16="http://schemas.microsoft.com/office/drawing/2014/main" xmlns="" id="{78C7207F-F136-4378-AB97-F43B65CF57B2}"/>
              </a:ext>
            </a:extLst>
          </p:cNvPr>
          <p:cNvSpPr txBox="1">
            <a:spLocks/>
          </p:cNvSpPr>
          <p:nvPr/>
        </p:nvSpPr>
        <p:spPr>
          <a:xfrm>
            <a:off x="791580" y="2564904"/>
            <a:ext cx="7560840" cy="16561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2400" b="1" dirty="0" smtClean="0">
                <a:solidFill>
                  <a:prstClr val="white"/>
                </a:solidFill>
                <a:latin typeface="Arial" panose="020B0604020202020204" pitchFamily="34" charset="0"/>
                <a:cs typeface="Arial" panose="020B0604020202020204" pitchFamily="34" charset="0"/>
              </a:rPr>
              <a:t>PONDERADOS</a:t>
            </a:r>
            <a:endParaRPr lang="es-PE" sz="24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540556"/>
      </p:ext>
    </p:extLst>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xmlns="" id="{42DCDA33-EA32-42C1-86C9-D6DA04F8935F}"/>
              </a:ext>
            </a:extLst>
          </p:cNvPr>
          <p:cNvSpPr/>
          <p:nvPr/>
        </p:nvSpPr>
        <p:spPr>
          <a:xfrm>
            <a:off x="0" y="2204864"/>
            <a:ext cx="9144000" cy="2376264"/>
          </a:xfrm>
          <a:prstGeom prst="rect">
            <a:avLst/>
          </a:prstGeom>
          <a:solidFill>
            <a:srgbClr val="1F7B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9" name="1 Título">
            <a:extLst>
              <a:ext uri="{FF2B5EF4-FFF2-40B4-BE49-F238E27FC236}">
                <a16:creationId xmlns:a16="http://schemas.microsoft.com/office/drawing/2014/main" xmlns="" id="{78C7207F-F136-4378-AB97-F43B65CF57B2}"/>
              </a:ext>
            </a:extLst>
          </p:cNvPr>
          <p:cNvSpPr txBox="1">
            <a:spLocks/>
          </p:cNvSpPr>
          <p:nvPr/>
        </p:nvSpPr>
        <p:spPr>
          <a:xfrm>
            <a:off x="791580" y="2564904"/>
            <a:ext cx="7560840" cy="16561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2400" b="1" dirty="0" smtClean="0">
                <a:solidFill>
                  <a:prstClr val="white"/>
                </a:solidFill>
                <a:latin typeface="Arial" panose="020B0604020202020204" pitchFamily="34" charset="0"/>
                <a:cs typeface="Arial" panose="020B0604020202020204" pitchFamily="34" charset="0"/>
              </a:rPr>
              <a:t>ENAGERD 2017 Y 2018</a:t>
            </a:r>
            <a:endParaRPr lang="es-PE" sz="24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174507"/>
      </p:ext>
    </p:extLst>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990195" y="2355481"/>
            <a:ext cx="8153805" cy="3302001"/>
          </a:xfrm>
          <a:prstGeom prst="rect">
            <a:avLst/>
          </a:prstGeom>
          <a:ln>
            <a:noFill/>
          </a:ln>
          <a:effectLst>
            <a:outerShdw blurRad="292100" dist="139700" dir="2700000" algn="tl" rotWithShape="0">
              <a:srgbClr val="333333">
                <a:alpha val="65000"/>
              </a:srgbClr>
            </a:outerShdw>
          </a:effectLst>
        </p:spPr>
      </p:pic>
      <p:sp>
        <p:nvSpPr>
          <p:cNvPr id="8" name="Rectángulo 7"/>
          <p:cNvSpPr/>
          <p:nvPr/>
        </p:nvSpPr>
        <p:spPr>
          <a:xfrm>
            <a:off x="262489" y="1305385"/>
            <a:ext cx="8678311" cy="369332"/>
          </a:xfrm>
          <a:prstGeom prst="rect">
            <a:avLst/>
          </a:prstGeom>
        </p:spPr>
        <p:txBody>
          <a:bodyPr wrap="square">
            <a:spAutoFit/>
          </a:bodyPr>
          <a:lstStyle/>
          <a:p>
            <a:pPr algn="ctr" eaLnBrk="0" fontAlgn="base" hangingPunct="0">
              <a:spcBef>
                <a:spcPct val="0"/>
              </a:spcBef>
              <a:spcAft>
                <a:spcPct val="0"/>
              </a:spcAft>
            </a:pPr>
            <a:r>
              <a:rPr lang="es-PE" b="1" dirty="0">
                <a:solidFill>
                  <a:srgbClr val="297E96"/>
                </a:solidFill>
                <a:latin typeface="Arial Narrow" panose="020B0606020202030204" pitchFamily="34" charset="0"/>
                <a:ea typeface="Calibri" panose="020F0502020204030204" pitchFamily="34" charset="0"/>
                <a:cs typeface="Calibri" panose="020F0502020204030204" pitchFamily="34" charset="0"/>
              </a:rPr>
              <a:t>INDICADOR I: </a:t>
            </a:r>
            <a:r>
              <a:rPr lang="es-PE" b="1" dirty="0" smtClean="0">
                <a:solidFill>
                  <a:srgbClr val="297E96"/>
                </a:solidFill>
                <a:latin typeface="Arial Narrow" panose="020B0606020202030204" pitchFamily="34" charset="0"/>
                <a:ea typeface="Calibri" panose="020F0502020204030204" pitchFamily="34" charset="0"/>
                <a:cs typeface="Times New Roman" panose="02020603050405020304" pitchFamily="18" charset="0"/>
              </a:rPr>
              <a:t>GRUPO </a:t>
            </a:r>
            <a:r>
              <a:rPr lang="es-PE" b="1" dirty="0">
                <a:solidFill>
                  <a:srgbClr val="297E96"/>
                </a:solidFill>
                <a:latin typeface="Arial Narrow" panose="020B0606020202030204" pitchFamily="34" charset="0"/>
                <a:ea typeface="Calibri" panose="020F0502020204030204" pitchFamily="34" charset="0"/>
                <a:cs typeface="Times New Roman" panose="02020603050405020304" pitchFamily="18" charset="0"/>
              </a:rPr>
              <a:t>DE TRABAJO EN GESTIÓN DEL </a:t>
            </a:r>
            <a:r>
              <a:rPr lang="es-PE" b="1" dirty="0" smtClean="0">
                <a:solidFill>
                  <a:srgbClr val="297E96"/>
                </a:solidFill>
                <a:latin typeface="Arial Narrow" panose="020B0606020202030204" pitchFamily="34" charset="0"/>
                <a:ea typeface="Calibri" panose="020F0502020204030204" pitchFamily="34" charset="0"/>
                <a:cs typeface="Times New Roman" panose="02020603050405020304" pitchFamily="18" charset="0"/>
              </a:rPr>
              <a:t>RIESGO DE </a:t>
            </a:r>
            <a:r>
              <a:rPr lang="es-PE" b="1" dirty="0">
                <a:solidFill>
                  <a:srgbClr val="297E96"/>
                </a:solidFill>
                <a:latin typeface="Arial Narrow" panose="020B0606020202030204" pitchFamily="34" charset="0"/>
                <a:ea typeface="Calibri" panose="020F0502020204030204" pitchFamily="34" charset="0"/>
                <a:cs typeface="Times New Roman" panose="02020603050405020304" pitchFamily="18" charset="0"/>
              </a:rPr>
              <a:t>DESASTRES</a:t>
            </a:r>
          </a:p>
        </p:txBody>
      </p:sp>
      <p:sp>
        <p:nvSpPr>
          <p:cNvPr id="2" name="Rectángulo 1"/>
          <p:cNvSpPr/>
          <p:nvPr/>
        </p:nvSpPr>
        <p:spPr>
          <a:xfrm>
            <a:off x="4012780" y="4233194"/>
            <a:ext cx="551079" cy="204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b="1" dirty="0" smtClean="0">
                <a:solidFill>
                  <a:prstClr val="black"/>
                </a:solidFill>
              </a:rPr>
              <a:t>1191</a:t>
            </a:r>
            <a:endParaRPr lang="es-PE" sz="1200" b="1" dirty="0">
              <a:solidFill>
                <a:prstClr val="black"/>
              </a:solidFill>
            </a:endParaRPr>
          </a:p>
        </p:txBody>
      </p:sp>
    </p:spTree>
    <p:extLst>
      <p:ext uri="{BB962C8B-B14F-4D97-AF65-F5344CB8AC3E}">
        <p14:creationId xmlns:p14="http://schemas.microsoft.com/office/powerpoint/2010/main" val="41757169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nvPr>
        </p:nvGraphicFramePr>
        <p:xfrm>
          <a:off x="-293915" y="986790"/>
          <a:ext cx="9437915" cy="5013960"/>
        </p:xfrm>
        <a:graphic>
          <a:graphicData uri="http://schemas.openxmlformats.org/drawingml/2006/chart">
            <c:chart xmlns:c="http://schemas.openxmlformats.org/drawingml/2006/chart" xmlns:r="http://schemas.openxmlformats.org/officeDocument/2006/relationships" r:id="rId2"/>
          </a:graphicData>
        </a:graphic>
      </p:graphicFrame>
      <p:sp>
        <p:nvSpPr>
          <p:cNvPr id="3" name="CuadroTexto 2"/>
          <p:cNvSpPr txBox="1"/>
          <p:nvPr/>
        </p:nvSpPr>
        <p:spPr>
          <a:xfrm>
            <a:off x="7696200" y="6073406"/>
            <a:ext cx="1447800" cy="215444"/>
          </a:xfrm>
          <a:prstGeom prst="rect">
            <a:avLst/>
          </a:prstGeom>
          <a:solidFill>
            <a:srgbClr val="FFFFCC"/>
          </a:solidFill>
          <a:ln>
            <a:solidFill>
              <a:schemeClr val="tx1"/>
            </a:solidFill>
            <a:prstDash val="solid"/>
          </a:ln>
        </p:spPr>
        <p:txBody>
          <a:bodyPr wrap="square" rtlCol="0">
            <a:spAutoFit/>
          </a:bodyPr>
          <a:lstStyle/>
          <a:p>
            <a:pPr algn="ctr"/>
            <a:r>
              <a:rPr lang="es-ES" sz="800" b="1" dirty="0">
                <a:solidFill>
                  <a:prstClr val="black"/>
                </a:solidFill>
              </a:rPr>
              <a:t>Datos Generales/Pregunta B</a:t>
            </a:r>
            <a:endParaRPr lang="es-PE" sz="800" b="1" dirty="0">
              <a:solidFill>
                <a:prstClr val="black"/>
              </a:solidFill>
            </a:endParaRPr>
          </a:p>
        </p:txBody>
      </p:sp>
      <p:sp>
        <p:nvSpPr>
          <p:cNvPr id="5" name="CuadroTexto 4"/>
          <p:cNvSpPr txBox="1"/>
          <p:nvPr/>
        </p:nvSpPr>
        <p:spPr>
          <a:xfrm>
            <a:off x="0" y="6073406"/>
            <a:ext cx="2232212" cy="215444"/>
          </a:xfrm>
          <a:prstGeom prst="rect">
            <a:avLst/>
          </a:prstGeom>
          <a:solidFill>
            <a:schemeClr val="accent6">
              <a:lumMod val="20000"/>
              <a:lumOff val="80000"/>
            </a:schemeClr>
          </a:solidFill>
          <a:ln w="3175">
            <a:solidFill>
              <a:schemeClr val="tx1"/>
            </a:solidFill>
            <a:prstDash val="solid"/>
          </a:ln>
        </p:spPr>
        <p:txBody>
          <a:bodyPr wrap="square" rtlCol="0">
            <a:spAutoFit/>
          </a:bodyPr>
          <a:lstStyle/>
          <a:p>
            <a:pPr algn="ctr"/>
            <a:r>
              <a:rPr lang="es-ES" sz="800" b="1" dirty="0">
                <a:solidFill>
                  <a:prstClr val="black"/>
                </a:solidFill>
              </a:rPr>
              <a:t>2138 entidades: </a:t>
            </a:r>
            <a:r>
              <a:rPr lang="es-ES" sz="800" b="1" dirty="0" err="1">
                <a:solidFill>
                  <a:prstClr val="black"/>
                </a:solidFill>
              </a:rPr>
              <a:t>Minist</a:t>
            </a:r>
            <a:r>
              <a:rPr lang="es-ES" sz="800" b="1" dirty="0">
                <a:solidFill>
                  <a:prstClr val="black"/>
                </a:solidFill>
              </a:rPr>
              <a:t>./OP/GORE/GL/Univ.</a:t>
            </a:r>
            <a:endParaRPr lang="es-PE" sz="800" b="1" dirty="0">
              <a:solidFill>
                <a:prstClr val="black"/>
              </a:solidFill>
            </a:endParaRPr>
          </a:p>
        </p:txBody>
      </p:sp>
      <p:sp>
        <p:nvSpPr>
          <p:cNvPr id="2" name="Rectángulo 1"/>
          <p:cNvSpPr/>
          <p:nvPr/>
        </p:nvSpPr>
        <p:spPr>
          <a:xfrm>
            <a:off x="1" y="539243"/>
            <a:ext cx="8946775" cy="338554"/>
          </a:xfrm>
          <a:prstGeom prst="rect">
            <a:avLst/>
          </a:prstGeom>
        </p:spPr>
        <p:txBody>
          <a:bodyPr wrap="square">
            <a:spAutoFit/>
          </a:bodyPr>
          <a:lstStyle/>
          <a:p>
            <a:pPr algn="ctr">
              <a:defRPr lang="es-PE" sz="1600" b="1" i="0" u="none" strike="noStrike" kern="1200" baseline="0">
                <a:solidFill>
                  <a:srgbClr val="44546A"/>
                </a:solidFill>
                <a:latin typeface="+mn-lt"/>
                <a:ea typeface="+mn-ea"/>
                <a:cs typeface="+mn-cs"/>
              </a:defRPr>
            </a:pPr>
            <a:r>
              <a:rPr lang="es-PE" sz="1600" b="1" dirty="0">
                <a:solidFill>
                  <a:srgbClr val="FF0000"/>
                </a:solidFill>
              </a:rPr>
              <a:t>B:</a:t>
            </a:r>
            <a:r>
              <a:rPr lang="es-PE" sz="1600" b="1" dirty="0">
                <a:solidFill>
                  <a:srgbClr val="44546A"/>
                </a:solidFill>
              </a:rPr>
              <a:t> GRUPOS DE TRABAJO EN GESTION DEL RIESGO DE DESASTRES 2018</a:t>
            </a:r>
          </a:p>
        </p:txBody>
      </p:sp>
    </p:spTree>
    <p:extLst>
      <p:ext uri="{BB962C8B-B14F-4D97-AF65-F5344CB8AC3E}">
        <p14:creationId xmlns:p14="http://schemas.microsoft.com/office/powerpoint/2010/main" val="4447468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nvPr>
        </p:nvGraphicFramePr>
        <p:xfrm>
          <a:off x="1677660" y="1262024"/>
          <a:ext cx="6121190" cy="4609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Marcador de contenido 2">
            <a:extLst>
              <a:ext uri="{FF2B5EF4-FFF2-40B4-BE49-F238E27FC236}">
                <a16:creationId xmlns:a16="http://schemas.microsoft.com/office/drawing/2014/main" xmlns="" id="{70E755D0-3187-4298-A2F8-254488192CB9}"/>
              </a:ext>
            </a:extLst>
          </p:cNvPr>
          <p:cNvSpPr txBox="1">
            <a:spLocks/>
          </p:cNvSpPr>
          <p:nvPr/>
        </p:nvSpPr>
        <p:spPr>
          <a:xfrm>
            <a:off x="105798" y="656298"/>
            <a:ext cx="7769144" cy="38571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pPr>
            <a:r>
              <a:rPr lang="es-PE" sz="1800" b="1" dirty="0" smtClean="0">
                <a:solidFill>
                  <a:srgbClr val="1F7B91"/>
                </a:solidFill>
                <a:latin typeface="Arial" panose="020B0604020202020204" pitchFamily="34" charset="0"/>
                <a:cs typeface="Arial" panose="020B0604020202020204" pitchFamily="34" charset="0"/>
              </a:rPr>
              <a:t>OBJETIVO ESTRATÉGICO 1</a:t>
            </a:r>
            <a:endParaRPr lang="es-PE" sz="1800" b="1" dirty="0">
              <a:solidFill>
                <a:srgbClr val="1F7B9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2754748"/>
      </p:ext>
    </p:extLst>
  </p:cSld>
  <p:clrMapOvr>
    <a:masterClrMapping/>
  </p:clrMapOvr>
  <p:transition spd="slow">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262489" y="1305385"/>
            <a:ext cx="8516900" cy="369332"/>
          </a:xfrm>
          <a:prstGeom prst="rect">
            <a:avLst/>
          </a:prstGeom>
        </p:spPr>
        <p:txBody>
          <a:bodyPr wrap="square">
            <a:spAutoFit/>
          </a:bodyPr>
          <a:lstStyle/>
          <a:p>
            <a:pPr algn="ctr" eaLnBrk="0" fontAlgn="base" hangingPunct="0">
              <a:spcBef>
                <a:spcPct val="0"/>
              </a:spcBef>
              <a:spcAft>
                <a:spcPct val="0"/>
              </a:spcAft>
            </a:pPr>
            <a:r>
              <a:rPr lang="es-PE" b="1" dirty="0" smtClean="0">
                <a:solidFill>
                  <a:srgbClr val="297E96"/>
                </a:solidFill>
                <a:latin typeface="Arial Narrow" panose="020B0606020202030204" pitchFamily="34" charset="0"/>
                <a:ea typeface="Calibri" panose="020F0502020204030204" pitchFamily="34" charset="0"/>
                <a:cs typeface="Times New Roman" panose="02020603050405020304" pitchFamily="18" charset="0"/>
              </a:rPr>
              <a:t>DESARROLLO DE ESTUDIOS </a:t>
            </a:r>
            <a:r>
              <a:rPr lang="es-PE" b="1" dirty="0">
                <a:solidFill>
                  <a:srgbClr val="297E96"/>
                </a:solidFill>
                <a:latin typeface="Arial Narrow" panose="020B0606020202030204" pitchFamily="34" charset="0"/>
                <a:ea typeface="Calibri" panose="020F0502020204030204" pitchFamily="34" charset="0"/>
                <a:cs typeface="Times New Roman" panose="02020603050405020304" pitchFamily="18" charset="0"/>
              </a:rPr>
              <a:t>DE INVESTIGACION RELACIONADOS A LA GRD</a:t>
            </a:r>
          </a:p>
        </p:txBody>
      </p:sp>
      <p:pic>
        <p:nvPicPr>
          <p:cNvPr id="4" name="Imagen 3"/>
          <p:cNvPicPr>
            <a:picLocks noChangeAspect="1"/>
          </p:cNvPicPr>
          <p:nvPr/>
        </p:nvPicPr>
        <p:blipFill>
          <a:blip r:embed="rId3"/>
          <a:stretch>
            <a:fillRect/>
          </a:stretch>
        </p:blipFill>
        <p:spPr>
          <a:xfrm>
            <a:off x="1232258" y="2203449"/>
            <a:ext cx="6844941" cy="29317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73651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262489" y="1025985"/>
            <a:ext cx="8516900" cy="369332"/>
          </a:xfrm>
          <a:prstGeom prst="rect">
            <a:avLst/>
          </a:prstGeom>
        </p:spPr>
        <p:txBody>
          <a:bodyPr wrap="square">
            <a:spAutoFit/>
          </a:bodyPr>
          <a:lstStyle/>
          <a:p>
            <a:pPr algn="ctr" eaLnBrk="0" fontAlgn="base" hangingPunct="0">
              <a:spcBef>
                <a:spcPct val="0"/>
              </a:spcBef>
              <a:spcAft>
                <a:spcPct val="0"/>
              </a:spcAft>
            </a:pPr>
            <a:r>
              <a:rPr lang="es-PE" b="1" dirty="0" smtClean="0">
                <a:solidFill>
                  <a:srgbClr val="297E96"/>
                </a:solidFill>
                <a:latin typeface="Arial Narrow" panose="020B0606020202030204" pitchFamily="34" charset="0"/>
                <a:ea typeface="Calibri" panose="020F0502020204030204" pitchFamily="34" charset="0"/>
                <a:cs typeface="Times New Roman" panose="02020603050405020304" pitchFamily="18" charset="0"/>
              </a:rPr>
              <a:t>ESTUDIOS Y MAPAS DE PELIGROS GENERADOS</a:t>
            </a:r>
            <a:endParaRPr lang="es-PE" b="1" dirty="0">
              <a:solidFill>
                <a:srgbClr val="297E96"/>
              </a:solidFill>
              <a:latin typeface="Arial Narrow" panose="020B0606020202030204" pitchFamily="34" charset="0"/>
              <a:ea typeface="Calibri" panose="020F0502020204030204" pitchFamily="34" charset="0"/>
              <a:cs typeface="Times New Roman" panose="02020603050405020304" pitchFamily="18" charset="0"/>
            </a:endParaRPr>
          </a:p>
        </p:txBody>
      </p:sp>
      <p:pic>
        <p:nvPicPr>
          <p:cNvPr id="4" name="Imagen 3"/>
          <p:cNvPicPr>
            <a:picLocks noChangeAspect="1"/>
          </p:cNvPicPr>
          <p:nvPr/>
        </p:nvPicPr>
        <p:blipFill>
          <a:blip r:embed="rId3"/>
          <a:stretch>
            <a:fillRect/>
          </a:stretch>
        </p:blipFill>
        <p:spPr>
          <a:xfrm>
            <a:off x="274173" y="2007285"/>
            <a:ext cx="8505216" cy="1388579"/>
          </a:xfrm>
          <a:prstGeom prst="rect">
            <a:avLst/>
          </a:prstGeom>
          <a:ln>
            <a:solidFill>
              <a:schemeClr val="tx1"/>
            </a:solidFill>
          </a:ln>
        </p:spPr>
      </p:pic>
      <p:sp>
        <p:nvSpPr>
          <p:cNvPr id="5" name="CuadroTexto 4"/>
          <p:cNvSpPr txBox="1"/>
          <p:nvPr/>
        </p:nvSpPr>
        <p:spPr>
          <a:xfrm>
            <a:off x="388473" y="1481900"/>
            <a:ext cx="806631" cy="461665"/>
          </a:xfrm>
          <a:prstGeom prst="rect">
            <a:avLst/>
          </a:prstGeom>
          <a:noFill/>
        </p:spPr>
        <p:txBody>
          <a:bodyPr wrap="none" rtlCol="0">
            <a:spAutoFit/>
          </a:bodyPr>
          <a:lstStyle/>
          <a:p>
            <a:r>
              <a:rPr lang="es-PE" sz="2400" b="1" dirty="0" smtClean="0">
                <a:solidFill>
                  <a:srgbClr val="297E96"/>
                </a:solidFill>
              </a:rPr>
              <a:t>2018</a:t>
            </a:r>
            <a:endParaRPr lang="es-PE" sz="2400" b="1" dirty="0">
              <a:solidFill>
                <a:srgbClr val="297E96"/>
              </a:solidFill>
            </a:endParaRPr>
          </a:p>
        </p:txBody>
      </p:sp>
    </p:spTree>
    <p:extLst>
      <p:ext uri="{BB962C8B-B14F-4D97-AF65-F5344CB8AC3E}">
        <p14:creationId xmlns:p14="http://schemas.microsoft.com/office/powerpoint/2010/main" val="31479293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397046" y="992188"/>
            <a:ext cx="8516900" cy="369332"/>
          </a:xfrm>
          <a:prstGeom prst="rect">
            <a:avLst/>
          </a:prstGeom>
        </p:spPr>
        <p:txBody>
          <a:bodyPr wrap="square">
            <a:spAutoFit/>
          </a:bodyPr>
          <a:lstStyle/>
          <a:p>
            <a:pPr algn="ctr" eaLnBrk="0" fontAlgn="base" hangingPunct="0">
              <a:spcBef>
                <a:spcPct val="0"/>
              </a:spcBef>
              <a:spcAft>
                <a:spcPct val="0"/>
              </a:spcAft>
            </a:pPr>
            <a:r>
              <a:rPr lang="es-PE" b="1" dirty="0" smtClean="0">
                <a:solidFill>
                  <a:srgbClr val="297E96"/>
                </a:solidFill>
                <a:latin typeface="Arial Narrow" panose="020B0606020202030204" pitchFamily="34" charset="0"/>
                <a:ea typeface="Calibri" panose="020F0502020204030204" pitchFamily="34" charset="0"/>
                <a:cs typeface="Times New Roman" panose="02020603050405020304" pitchFamily="18" charset="0"/>
              </a:rPr>
              <a:t>INFORMES Y/O ESTUDIOS DE ANÁLISIS DE LA VULNERABILIDAD</a:t>
            </a:r>
            <a:endParaRPr lang="es-PE" b="1" dirty="0">
              <a:solidFill>
                <a:srgbClr val="297E96"/>
              </a:solidFill>
              <a:latin typeface="Arial Narrow" panose="020B0606020202030204" pitchFamily="34" charset="0"/>
              <a:ea typeface="Calibri" panose="020F0502020204030204" pitchFamily="34" charset="0"/>
              <a:cs typeface="Times New Roman" panose="02020603050405020304" pitchFamily="18" charset="0"/>
            </a:endParaRPr>
          </a:p>
        </p:txBody>
      </p:sp>
      <p:pic>
        <p:nvPicPr>
          <p:cNvPr id="6" name="Imagen 5"/>
          <p:cNvPicPr>
            <a:picLocks noChangeAspect="1"/>
          </p:cNvPicPr>
          <p:nvPr/>
        </p:nvPicPr>
        <p:blipFill>
          <a:blip r:embed="rId3"/>
          <a:stretch>
            <a:fillRect/>
          </a:stretch>
        </p:blipFill>
        <p:spPr>
          <a:xfrm>
            <a:off x="1721154" y="2190749"/>
            <a:ext cx="5467045" cy="30904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59467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 xmlns:a16="http://schemas.microsoft.com/office/drawing/2014/main" id="{42DCDA33-EA32-42C1-86C9-D6DA04F8935F}"/>
              </a:ext>
            </a:extLst>
          </p:cNvPr>
          <p:cNvSpPr/>
          <p:nvPr/>
        </p:nvSpPr>
        <p:spPr>
          <a:xfrm>
            <a:off x="0" y="2204864"/>
            <a:ext cx="9144000" cy="2376264"/>
          </a:xfrm>
          <a:prstGeom prst="rect">
            <a:avLst/>
          </a:prstGeom>
          <a:solidFill>
            <a:srgbClr val="1F7B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1 Título">
            <a:extLst>
              <a:ext uri="{FF2B5EF4-FFF2-40B4-BE49-F238E27FC236}">
                <a16:creationId xmlns="" xmlns:a16="http://schemas.microsoft.com/office/drawing/2014/main" id="{78C7207F-F136-4378-AB97-F43B65CF57B2}"/>
              </a:ext>
            </a:extLst>
          </p:cNvPr>
          <p:cNvSpPr txBox="1">
            <a:spLocks/>
          </p:cNvSpPr>
          <p:nvPr/>
        </p:nvSpPr>
        <p:spPr>
          <a:xfrm>
            <a:off x="791580" y="2564904"/>
            <a:ext cx="7560840" cy="16561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s-PE" sz="2400" b="1" dirty="0" smtClean="0">
                <a:solidFill>
                  <a:schemeClr val="bg1"/>
                </a:solidFill>
                <a:latin typeface="Arial" panose="020B0604020202020204" pitchFamily="34" charset="0"/>
                <a:cs typeface="Arial" panose="020B0604020202020204" pitchFamily="34" charset="0"/>
              </a:rPr>
              <a:t>OBJETIVO ESTRATÉGICO 1</a:t>
            </a:r>
            <a:endParaRPr lang="es-PE"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837781"/>
      </p:ext>
    </p:extLst>
  </p:cSld>
  <p:clrMapOvr>
    <a:masterClrMapping/>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397046" y="961960"/>
            <a:ext cx="8516900" cy="646331"/>
          </a:xfrm>
          <a:prstGeom prst="rect">
            <a:avLst/>
          </a:prstGeom>
        </p:spPr>
        <p:txBody>
          <a:bodyPr wrap="square">
            <a:spAutoFit/>
          </a:bodyPr>
          <a:lstStyle/>
          <a:p>
            <a:pPr algn="ctr" eaLnBrk="0" fontAlgn="base" hangingPunct="0">
              <a:spcBef>
                <a:spcPct val="0"/>
              </a:spcBef>
              <a:spcAft>
                <a:spcPct val="0"/>
              </a:spcAft>
            </a:pPr>
            <a:r>
              <a:rPr lang="es-PE" b="1" dirty="0" smtClean="0">
                <a:solidFill>
                  <a:srgbClr val="297E96"/>
                </a:solidFill>
                <a:latin typeface="Arial Narrow" panose="020B0606020202030204" pitchFamily="34" charset="0"/>
                <a:ea typeface="Calibri" panose="020F0502020204030204" pitchFamily="34" charset="0"/>
                <a:cs typeface="Times New Roman" panose="02020603050405020304" pitchFamily="18" charset="0"/>
              </a:rPr>
              <a:t>INFORMES </a:t>
            </a:r>
            <a:r>
              <a:rPr lang="es-PE" b="1" dirty="0">
                <a:solidFill>
                  <a:srgbClr val="297E96"/>
                </a:solidFill>
                <a:latin typeface="Arial Narrow" panose="020B0606020202030204" pitchFamily="34" charset="0"/>
                <a:ea typeface="Calibri" panose="020F0502020204030204" pitchFamily="34" charset="0"/>
                <a:cs typeface="Times New Roman" panose="02020603050405020304" pitchFamily="18" charset="0"/>
              </a:rPr>
              <a:t>TECNICOS Y/O ESTUDIOS ORIENTADOS A DETERMINAR CONDICIONES DE RIESGO</a:t>
            </a:r>
          </a:p>
        </p:txBody>
      </p:sp>
      <p:pic>
        <p:nvPicPr>
          <p:cNvPr id="9" name="Imagen 8"/>
          <p:cNvPicPr>
            <a:picLocks noChangeAspect="1"/>
          </p:cNvPicPr>
          <p:nvPr/>
        </p:nvPicPr>
        <p:blipFill>
          <a:blip r:embed="rId3"/>
          <a:stretch>
            <a:fillRect/>
          </a:stretch>
        </p:blipFill>
        <p:spPr>
          <a:xfrm>
            <a:off x="1092604" y="2120900"/>
            <a:ext cx="6577791" cy="3378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794376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389489" y="1203785"/>
            <a:ext cx="8516900" cy="646331"/>
          </a:xfrm>
          <a:prstGeom prst="rect">
            <a:avLst/>
          </a:prstGeom>
        </p:spPr>
        <p:txBody>
          <a:bodyPr wrap="square">
            <a:spAutoFit/>
          </a:bodyPr>
          <a:lstStyle/>
          <a:p>
            <a:pPr algn="ctr" eaLnBrk="0" fontAlgn="base" hangingPunct="0">
              <a:spcBef>
                <a:spcPct val="0"/>
              </a:spcBef>
              <a:spcAft>
                <a:spcPct val="0"/>
              </a:spcAft>
            </a:pPr>
            <a:r>
              <a:rPr lang="es-PE" b="1" dirty="0" smtClean="0">
                <a:solidFill>
                  <a:srgbClr val="297E96"/>
                </a:solidFill>
                <a:latin typeface="Arial Narrow" panose="020B0606020202030204" pitchFamily="34" charset="0"/>
                <a:ea typeface="Calibri" panose="020F0502020204030204" pitchFamily="34" charset="0"/>
                <a:cs typeface="Times New Roman" panose="02020603050405020304" pitchFamily="18" charset="0"/>
              </a:rPr>
              <a:t>ENTIDADES CON ACCESO AL SISTEMA DE INFORMACIÓN PARA LA GESTIÓN DEL RIESGO DE DESASTRES</a:t>
            </a:r>
            <a:endParaRPr lang="es-PE" b="1" dirty="0">
              <a:solidFill>
                <a:srgbClr val="297E96"/>
              </a:solidFill>
              <a:latin typeface="Arial Narrow" panose="020B0606020202030204" pitchFamily="34" charset="0"/>
              <a:ea typeface="Calibri" panose="020F0502020204030204" pitchFamily="34" charset="0"/>
              <a:cs typeface="Times New Roman" panose="02020603050405020304" pitchFamily="18" charset="0"/>
            </a:endParaRPr>
          </a:p>
        </p:txBody>
      </p:sp>
      <p:pic>
        <p:nvPicPr>
          <p:cNvPr id="3" name="Imagen 2"/>
          <p:cNvPicPr>
            <a:picLocks noChangeAspect="1"/>
          </p:cNvPicPr>
          <p:nvPr/>
        </p:nvPicPr>
        <p:blipFill>
          <a:blip r:embed="rId3"/>
          <a:stretch>
            <a:fillRect/>
          </a:stretch>
        </p:blipFill>
        <p:spPr>
          <a:xfrm>
            <a:off x="1441828" y="2286000"/>
            <a:ext cx="6158743" cy="304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59474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nvPr>
        </p:nvGraphicFramePr>
        <p:xfrm>
          <a:off x="2010169" y="1349946"/>
          <a:ext cx="5259689" cy="4763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Marcador de contenido 2">
            <a:extLst>
              <a:ext uri="{FF2B5EF4-FFF2-40B4-BE49-F238E27FC236}">
                <a16:creationId xmlns:a16="http://schemas.microsoft.com/office/drawing/2014/main" xmlns="" id="{70E755D0-3187-4298-A2F8-254488192CB9}"/>
              </a:ext>
            </a:extLst>
          </p:cNvPr>
          <p:cNvSpPr txBox="1">
            <a:spLocks/>
          </p:cNvSpPr>
          <p:nvPr/>
        </p:nvSpPr>
        <p:spPr>
          <a:xfrm>
            <a:off x="139597" y="608313"/>
            <a:ext cx="7769144" cy="38571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pPr>
            <a:r>
              <a:rPr lang="es-PE" sz="1800" b="1" dirty="0" smtClean="0">
                <a:solidFill>
                  <a:srgbClr val="1F7B91"/>
                </a:solidFill>
                <a:latin typeface="Arial" panose="020B0604020202020204" pitchFamily="34" charset="0"/>
                <a:cs typeface="Arial" panose="020B0604020202020204" pitchFamily="34" charset="0"/>
              </a:rPr>
              <a:t>OBJETIVO ESTRATÉGICO 2</a:t>
            </a:r>
            <a:endParaRPr lang="es-PE" sz="1800" b="1" dirty="0">
              <a:solidFill>
                <a:srgbClr val="1F7B9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63237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344147" y="969517"/>
            <a:ext cx="8516900" cy="646331"/>
          </a:xfrm>
          <a:prstGeom prst="rect">
            <a:avLst/>
          </a:prstGeom>
        </p:spPr>
        <p:txBody>
          <a:bodyPr wrap="square">
            <a:spAutoFit/>
          </a:bodyPr>
          <a:lstStyle/>
          <a:p>
            <a:pPr algn="ctr" eaLnBrk="0" fontAlgn="base" hangingPunct="0">
              <a:spcBef>
                <a:spcPct val="0"/>
              </a:spcBef>
              <a:spcAft>
                <a:spcPct val="0"/>
              </a:spcAft>
            </a:pPr>
            <a:r>
              <a:rPr lang="es-PE" b="1" dirty="0" smtClean="0">
                <a:solidFill>
                  <a:srgbClr val="297E96"/>
                </a:solidFill>
                <a:latin typeface="Arial Narrow" panose="020B0606020202030204" pitchFamily="34" charset="0"/>
                <a:ea typeface="Calibri" panose="020F0502020204030204" pitchFamily="34" charset="0"/>
                <a:cs typeface="Times New Roman" panose="02020603050405020304" pitchFamily="18" charset="0"/>
              </a:rPr>
              <a:t>ENTIDADES QUE ELABORADO/ACTUALIZADO Y/O IMPLEMENTADO PLANES DE ORDENAMIENTO TERRITORIAL CON ENFOQUE DE GRD</a:t>
            </a:r>
            <a:endParaRPr lang="es-PE" b="1" dirty="0">
              <a:solidFill>
                <a:srgbClr val="297E96"/>
              </a:solidFill>
              <a:latin typeface="Arial Narrow" panose="020B0606020202030204" pitchFamily="34" charset="0"/>
              <a:ea typeface="Calibri" panose="020F0502020204030204" pitchFamily="34" charset="0"/>
              <a:cs typeface="Times New Roman" panose="02020603050405020304" pitchFamily="18" charset="0"/>
            </a:endParaRPr>
          </a:p>
        </p:txBody>
      </p:sp>
      <p:pic>
        <p:nvPicPr>
          <p:cNvPr id="2" name="Imagen 1"/>
          <p:cNvPicPr>
            <a:picLocks noChangeAspect="1"/>
          </p:cNvPicPr>
          <p:nvPr/>
        </p:nvPicPr>
        <p:blipFill>
          <a:blip r:embed="rId3"/>
          <a:stretch>
            <a:fillRect/>
          </a:stretch>
        </p:blipFill>
        <p:spPr>
          <a:xfrm>
            <a:off x="495300" y="2175384"/>
            <a:ext cx="7841648" cy="33364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08826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389489" y="1166615"/>
            <a:ext cx="8516900" cy="646331"/>
          </a:xfrm>
          <a:prstGeom prst="rect">
            <a:avLst/>
          </a:prstGeom>
        </p:spPr>
        <p:txBody>
          <a:bodyPr wrap="square">
            <a:spAutoFit/>
          </a:bodyPr>
          <a:lstStyle/>
          <a:p>
            <a:pPr algn="ctr" eaLnBrk="0" fontAlgn="base" hangingPunct="0">
              <a:spcBef>
                <a:spcPct val="0"/>
              </a:spcBef>
              <a:spcAft>
                <a:spcPct val="0"/>
              </a:spcAft>
            </a:pPr>
            <a:r>
              <a:rPr lang="es-PE" b="1" dirty="0" smtClean="0">
                <a:solidFill>
                  <a:srgbClr val="297E96"/>
                </a:solidFill>
                <a:latin typeface="Arial Narrow" panose="020B0606020202030204" pitchFamily="34" charset="0"/>
                <a:ea typeface="Calibri" panose="020F0502020204030204" pitchFamily="34" charset="0"/>
                <a:cs typeface="Times New Roman" panose="02020603050405020304" pitchFamily="18" charset="0"/>
              </a:rPr>
              <a:t>ENTIDADES </a:t>
            </a:r>
            <a:r>
              <a:rPr lang="es-PE" b="1" dirty="0">
                <a:solidFill>
                  <a:srgbClr val="297E96"/>
                </a:solidFill>
                <a:latin typeface="Arial Narrow" panose="020B0606020202030204" pitchFamily="34" charset="0"/>
                <a:ea typeface="Calibri" panose="020F0502020204030204" pitchFamily="34" charset="0"/>
                <a:cs typeface="Times New Roman" panose="02020603050405020304" pitchFamily="18" charset="0"/>
              </a:rPr>
              <a:t>QUE CUENTAN CON SISTEMA O APLICATIVO INFORMATICO PROPIO PARA EL LEVANTAMIENTO CATASTRAL</a:t>
            </a:r>
          </a:p>
        </p:txBody>
      </p:sp>
      <p:pic>
        <p:nvPicPr>
          <p:cNvPr id="4" name="Imagen 3"/>
          <p:cNvPicPr>
            <a:picLocks noChangeAspect="1"/>
          </p:cNvPicPr>
          <p:nvPr/>
        </p:nvPicPr>
        <p:blipFill>
          <a:blip r:embed="rId3"/>
          <a:stretch>
            <a:fillRect/>
          </a:stretch>
        </p:blipFill>
        <p:spPr>
          <a:xfrm>
            <a:off x="389489" y="2299630"/>
            <a:ext cx="8101604" cy="3149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634339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389489" y="1105544"/>
            <a:ext cx="8516900" cy="369332"/>
          </a:xfrm>
          <a:prstGeom prst="rect">
            <a:avLst/>
          </a:prstGeom>
        </p:spPr>
        <p:txBody>
          <a:bodyPr wrap="square">
            <a:spAutoFit/>
          </a:bodyPr>
          <a:lstStyle/>
          <a:p>
            <a:pPr algn="ctr" eaLnBrk="0" fontAlgn="base" hangingPunct="0">
              <a:spcBef>
                <a:spcPct val="0"/>
              </a:spcBef>
              <a:spcAft>
                <a:spcPct val="0"/>
              </a:spcAft>
            </a:pPr>
            <a:r>
              <a:rPr lang="es-PE" b="1" dirty="0" smtClean="0">
                <a:solidFill>
                  <a:srgbClr val="297E96"/>
                </a:solidFill>
                <a:latin typeface="Arial Narrow" panose="020B0606020202030204" pitchFamily="34" charset="0"/>
                <a:ea typeface="Calibri" panose="020F0502020204030204" pitchFamily="34" charset="0"/>
                <a:cs typeface="Times New Roman" panose="02020603050405020304" pitchFamily="18" charset="0"/>
              </a:rPr>
              <a:t>ENTIDADES QUE CUENTA CON CATASTRO ACTUALIZADO</a:t>
            </a:r>
            <a:endParaRPr lang="es-PE" b="1" dirty="0">
              <a:solidFill>
                <a:srgbClr val="297E96"/>
              </a:solidFill>
              <a:latin typeface="Arial Narrow" panose="020B0606020202030204" pitchFamily="34" charset="0"/>
              <a:ea typeface="Calibri" panose="020F0502020204030204" pitchFamily="34" charset="0"/>
              <a:cs typeface="Times New Roman" panose="02020603050405020304" pitchFamily="18" charset="0"/>
            </a:endParaRPr>
          </a:p>
        </p:txBody>
      </p:sp>
      <p:pic>
        <p:nvPicPr>
          <p:cNvPr id="3" name="Imagen 2"/>
          <p:cNvPicPr>
            <a:picLocks noChangeAspect="1"/>
          </p:cNvPicPr>
          <p:nvPr/>
        </p:nvPicPr>
        <p:blipFill>
          <a:blip r:embed="rId3"/>
          <a:stretch>
            <a:fillRect/>
          </a:stretch>
        </p:blipFill>
        <p:spPr>
          <a:xfrm>
            <a:off x="1067218" y="2162359"/>
            <a:ext cx="6806363" cy="2667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199598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389489" y="1060202"/>
            <a:ext cx="8516900" cy="369332"/>
          </a:xfrm>
          <a:prstGeom prst="rect">
            <a:avLst/>
          </a:prstGeom>
        </p:spPr>
        <p:txBody>
          <a:bodyPr wrap="square">
            <a:spAutoFit/>
          </a:bodyPr>
          <a:lstStyle/>
          <a:p>
            <a:pPr algn="ctr" eaLnBrk="0" fontAlgn="base" hangingPunct="0">
              <a:spcBef>
                <a:spcPct val="0"/>
              </a:spcBef>
              <a:spcAft>
                <a:spcPct val="0"/>
              </a:spcAft>
            </a:pPr>
            <a:r>
              <a:rPr lang="es-PE" b="1" dirty="0" smtClean="0">
                <a:solidFill>
                  <a:srgbClr val="297E96"/>
                </a:solidFill>
                <a:latin typeface="Arial Narrow" panose="020B0606020202030204" pitchFamily="34" charset="0"/>
                <a:ea typeface="Calibri" panose="020F0502020204030204" pitchFamily="34" charset="0"/>
                <a:cs typeface="Times New Roman" panose="02020603050405020304" pitchFamily="18" charset="0"/>
              </a:rPr>
              <a:t>ENTIDADES QUE CUENTA CON CATASTRO ACTUALIZADO</a:t>
            </a:r>
            <a:endParaRPr lang="es-PE" b="1" dirty="0">
              <a:solidFill>
                <a:srgbClr val="297E96"/>
              </a:solidFill>
              <a:latin typeface="Arial Narrow" panose="020B0606020202030204" pitchFamily="34" charset="0"/>
              <a:ea typeface="Calibri" panose="020F0502020204030204" pitchFamily="34" charset="0"/>
              <a:cs typeface="Times New Roman" panose="02020603050405020304" pitchFamily="18" charset="0"/>
            </a:endParaRPr>
          </a:p>
        </p:txBody>
      </p:sp>
      <p:pic>
        <p:nvPicPr>
          <p:cNvPr id="2" name="Imagen 1"/>
          <p:cNvPicPr>
            <a:picLocks noChangeAspect="1"/>
          </p:cNvPicPr>
          <p:nvPr/>
        </p:nvPicPr>
        <p:blipFill>
          <a:blip r:embed="rId3"/>
          <a:stretch>
            <a:fillRect/>
          </a:stretch>
        </p:blipFill>
        <p:spPr>
          <a:xfrm>
            <a:off x="635462" y="2040817"/>
            <a:ext cx="7517476" cy="2667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318583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Marcador de contenido 2">
            <a:extLst>
              <a:ext uri="{FF2B5EF4-FFF2-40B4-BE49-F238E27FC236}">
                <a16:creationId xmlns:a16="http://schemas.microsoft.com/office/drawing/2014/main" xmlns="" id="{70E755D0-3187-4298-A2F8-254488192CB9}"/>
              </a:ext>
            </a:extLst>
          </p:cNvPr>
          <p:cNvSpPr txBox="1">
            <a:spLocks/>
          </p:cNvSpPr>
          <p:nvPr/>
        </p:nvSpPr>
        <p:spPr>
          <a:xfrm>
            <a:off x="139597" y="608313"/>
            <a:ext cx="7769144" cy="38571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pPr>
            <a:r>
              <a:rPr lang="es-PE" sz="1800" b="1" dirty="0" smtClean="0">
                <a:solidFill>
                  <a:srgbClr val="1F7B91"/>
                </a:solidFill>
                <a:latin typeface="Arial" panose="020B0604020202020204" pitchFamily="34" charset="0"/>
                <a:cs typeface="Arial" panose="020B0604020202020204" pitchFamily="34" charset="0"/>
              </a:rPr>
              <a:t>OBJETIVO ESTRATÉGICO 3</a:t>
            </a:r>
            <a:endParaRPr lang="es-PE" sz="1800" b="1" dirty="0">
              <a:solidFill>
                <a:srgbClr val="1F7B91"/>
              </a:solidFill>
              <a:latin typeface="Arial" panose="020B0604020202020204" pitchFamily="34" charset="0"/>
              <a:cs typeface="Arial" panose="020B0604020202020204" pitchFamily="34" charset="0"/>
            </a:endParaRPr>
          </a:p>
        </p:txBody>
      </p:sp>
      <p:graphicFrame>
        <p:nvGraphicFramePr>
          <p:cNvPr id="14" name="Diagrama 13"/>
          <p:cNvGraphicFramePr/>
          <p:nvPr>
            <p:extLst/>
          </p:nvPr>
        </p:nvGraphicFramePr>
        <p:xfrm>
          <a:off x="2548434" y="1301150"/>
          <a:ext cx="4177319" cy="41399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3373007"/>
      </p:ext>
    </p:extLst>
  </p:cSld>
  <p:clrMapOvr>
    <a:masterClrMapping/>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457502" y="780591"/>
            <a:ext cx="8516900" cy="646331"/>
          </a:xfrm>
          <a:prstGeom prst="rect">
            <a:avLst/>
          </a:prstGeom>
        </p:spPr>
        <p:txBody>
          <a:bodyPr wrap="square">
            <a:spAutoFit/>
          </a:bodyPr>
          <a:lstStyle/>
          <a:p>
            <a:pPr algn="ctr" eaLnBrk="0" fontAlgn="base" hangingPunct="0">
              <a:spcBef>
                <a:spcPct val="0"/>
              </a:spcBef>
              <a:spcAft>
                <a:spcPct val="0"/>
              </a:spcAft>
            </a:pPr>
            <a:r>
              <a:rPr lang="es-PE" b="1" dirty="0" smtClean="0">
                <a:solidFill>
                  <a:srgbClr val="297E96"/>
                </a:solidFill>
                <a:latin typeface="Arial Narrow" panose="020B0606020202030204" pitchFamily="34" charset="0"/>
                <a:ea typeface="Calibri" panose="020F0502020204030204" pitchFamily="34" charset="0"/>
                <a:cs typeface="Times New Roman" panose="02020603050405020304" pitchFamily="18" charset="0"/>
              </a:rPr>
              <a:t>ENTIDADES QUE HAN ORGANIZADO A AL POBLACIÓN IDENTIFICADA EN ZONAS DE ALTO RIEGO Y MUY ALTO RIESGO, PARA PREPARARSE ANTE SITUACIONES DE EMEREGENCIA</a:t>
            </a:r>
            <a:endParaRPr lang="es-PE" b="1" dirty="0">
              <a:solidFill>
                <a:srgbClr val="297E96"/>
              </a:solidFill>
              <a:latin typeface="Arial Narrow" panose="020B0606020202030204" pitchFamily="34" charset="0"/>
              <a:ea typeface="Calibri" panose="020F0502020204030204" pitchFamily="34" charset="0"/>
              <a:cs typeface="Times New Roman" panose="02020603050405020304" pitchFamily="18" charset="0"/>
            </a:endParaRPr>
          </a:p>
        </p:txBody>
      </p:sp>
      <p:pic>
        <p:nvPicPr>
          <p:cNvPr id="5" name="Imagen 4"/>
          <p:cNvPicPr>
            <a:picLocks noChangeAspect="1"/>
          </p:cNvPicPr>
          <p:nvPr/>
        </p:nvPicPr>
        <p:blipFill>
          <a:blip r:embed="rId3"/>
          <a:stretch>
            <a:fillRect/>
          </a:stretch>
        </p:blipFill>
        <p:spPr>
          <a:xfrm>
            <a:off x="1155810" y="1761314"/>
            <a:ext cx="6755658" cy="42118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0225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452989" y="1033018"/>
            <a:ext cx="8516900" cy="369332"/>
          </a:xfrm>
          <a:prstGeom prst="rect">
            <a:avLst/>
          </a:prstGeom>
        </p:spPr>
        <p:txBody>
          <a:bodyPr wrap="square">
            <a:spAutoFit/>
          </a:bodyPr>
          <a:lstStyle/>
          <a:p>
            <a:pPr algn="ctr" eaLnBrk="0" fontAlgn="base" hangingPunct="0">
              <a:spcBef>
                <a:spcPct val="0"/>
              </a:spcBef>
              <a:spcAft>
                <a:spcPct val="0"/>
              </a:spcAft>
            </a:pPr>
            <a:r>
              <a:rPr lang="es-PE" b="1" dirty="0" smtClean="0">
                <a:solidFill>
                  <a:srgbClr val="297E96"/>
                </a:solidFill>
                <a:latin typeface="Arial Narrow" panose="020B0606020202030204" pitchFamily="34" charset="0"/>
                <a:ea typeface="Calibri" panose="020F0502020204030204" pitchFamily="34" charset="0"/>
                <a:cs typeface="Times New Roman" panose="02020603050405020304" pitchFamily="18" charset="0"/>
              </a:rPr>
              <a:t>ENTIDADES QUE CUENTAN CON SISTEMA DE ALERTA TEMPRANA</a:t>
            </a:r>
            <a:endParaRPr lang="es-PE" b="1" dirty="0">
              <a:solidFill>
                <a:srgbClr val="297E96"/>
              </a:solidFill>
              <a:latin typeface="Arial Narrow" panose="020B0606020202030204" pitchFamily="34" charset="0"/>
              <a:ea typeface="Calibri" panose="020F0502020204030204" pitchFamily="34" charset="0"/>
              <a:cs typeface="Times New Roman" panose="02020603050405020304" pitchFamily="18" charset="0"/>
            </a:endParaRPr>
          </a:p>
        </p:txBody>
      </p:sp>
      <p:pic>
        <p:nvPicPr>
          <p:cNvPr id="3" name="Imagen 2"/>
          <p:cNvPicPr>
            <a:picLocks noChangeAspect="1"/>
          </p:cNvPicPr>
          <p:nvPr/>
        </p:nvPicPr>
        <p:blipFill>
          <a:blip r:embed="rId3"/>
          <a:stretch>
            <a:fillRect/>
          </a:stretch>
        </p:blipFill>
        <p:spPr>
          <a:xfrm>
            <a:off x="679508" y="1888208"/>
            <a:ext cx="8063862" cy="26817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387826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45327" y="826940"/>
            <a:ext cx="8787161" cy="5001369"/>
          </a:xfrm>
          <a:prstGeom prst="rect">
            <a:avLst/>
          </a:prstGeom>
          <a:solidFill>
            <a:schemeClr val="bg2"/>
          </a:solidFill>
        </p:spPr>
        <p:txBody>
          <a:bodyPr wrap="square">
            <a:spAutoFit/>
          </a:bodyPr>
          <a:lstStyle/>
          <a:p>
            <a:pPr algn="ctr"/>
            <a:r>
              <a:rPr lang="es-PE" sz="1100" b="1" dirty="0">
                <a:solidFill>
                  <a:srgbClr val="000000"/>
                </a:solidFill>
                <a:latin typeface="Arial" panose="020B0604020202020204" pitchFamily="34" charset="0"/>
                <a:cs typeface="Arial" panose="020B0604020202020204" pitchFamily="34" charset="0"/>
              </a:rPr>
              <a:t>Objetivo Estratégico 1: Desarrollar el Conocimiento del Riesgo </a:t>
            </a:r>
            <a:r>
              <a:rPr lang="es-PE" sz="1100" dirty="0">
                <a:solidFill>
                  <a:srgbClr val="000000"/>
                </a:solidFill>
                <a:latin typeface="Arial" panose="020B0604020202020204" pitchFamily="34" charset="0"/>
                <a:cs typeface="Arial" panose="020B0604020202020204" pitchFamily="34" charset="0"/>
              </a:rPr>
              <a:t>	</a:t>
            </a:r>
            <a:endParaRPr lang="es-PE" sz="1100" dirty="0" smtClean="0">
              <a:solidFill>
                <a:srgbClr val="000000"/>
              </a:solidFill>
              <a:latin typeface="Arial" panose="020B0604020202020204" pitchFamily="34" charset="0"/>
              <a:cs typeface="Arial" panose="020B0604020202020204" pitchFamily="34" charset="0"/>
            </a:endParaRPr>
          </a:p>
          <a:p>
            <a:pPr algn="just"/>
            <a:endParaRPr lang="es-PE" sz="1100" b="1" dirty="0" smtClean="0">
              <a:solidFill>
                <a:srgbClr val="000000"/>
              </a:solidFill>
              <a:latin typeface="Arial" panose="020B0604020202020204" pitchFamily="34" charset="0"/>
              <a:cs typeface="Arial" panose="020B0604020202020204" pitchFamily="34" charset="0"/>
            </a:endParaRPr>
          </a:p>
          <a:p>
            <a:pPr algn="just"/>
            <a:r>
              <a:rPr lang="es-PE" sz="1100" b="1" dirty="0" smtClean="0">
                <a:solidFill>
                  <a:srgbClr val="000000"/>
                </a:solidFill>
                <a:latin typeface="Arial" panose="020B0604020202020204" pitchFamily="34" charset="0"/>
                <a:cs typeface="Arial" panose="020B0604020202020204" pitchFamily="34" charset="0"/>
              </a:rPr>
              <a:t>Objetivo </a:t>
            </a:r>
            <a:r>
              <a:rPr lang="es-PE" sz="1100" b="1" dirty="0">
                <a:solidFill>
                  <a:srgbClr val="000000"/>
                </a:solidFill>
                <a:latin typeface="Arial" panose="020B0604020202020204" pitchFamily="34" charset="0"/>
                <a:cs typeface="Arial" panose="020B0604020202020204" pitchFamily="34" charset="0"/>
              </a:rPr>
              <a:t>Especifico 1.1 Desarrollar investigación científica y técnica en gestión del riesgo de </a:t>
            </a:r>
            <a:r>
              <a:rPr lang="es-PE" sz="1100" b="1" dirty="0" smtClean="0">
                <a:solidFill>
                  <a:srgbClr val="000000"/>
                </a:solidFill>
                <a:latin typeface="Arial" panose="020B0604020202020204" pitchFamily="34" charset="0"/>
                <a:cs typeface="Arial" panose="020B0604020202020204" pitchFamily="34" charset="0"/>
              </a:rPr>
              <a:t>desastres.</a:t>
            </a:r>
          </a:p>
          <a:p>
            <a:pPr algn="just"/>
            <a:r>
              <a:rPr lang="es-PE" sz="1100" dirty="0">
                <a:solidFill>
                  <a:srgbClr val="000000"/>
                </a:solidFill>
                <a:latin typeface="Arial" panose="020B0604020202020204" pitchFamily="34" charset="0"/>
                <a:cs typeface="Arial" panose="020B0604020202020204" pitchFamily="34" charset="0"/>
              </a:rPr>
              <a:t>Se </a:t>
            </a:r>
            <a:r>
              <a:rPr lang="es-PE" sz="1100" dirty="0">
                <a:latin typeface="Arial" panose="020B0604020202020204" pitchFamily="34" charset="0"/>
                <a:cs typeface="Arial" panose="020B0604020202020204" pitchFamily="34" charset="0"/>
              </a:rPr>
              <a:t>tiene a 07 Organismos Públicos y Universidades (</a:t>
            </a:r>
            <a:r>
              <a:rPr lang="es-PE" sz="1100" dirty="0" smtClean="0">
                <a:latin typeface="Arial" panose="020B0604020202020204" pitchFamily="34" charset="0"/>
                <a:cs typeface="Arial" panose="020B0604020202020204" pitchFamily="34" charset="0"/>
              </a:rPr>
              <a:t>3%) </a:t>
            </a:r>
            <a:r>
              <a:rPr lang="es-PE" sz="1100" dirty="0">
                <a:latin typeface="Arial" panose="020B0604020202020204" pitchFamily="34" charset="0"/>
                <a:cs typeface="Arial" panose="020B0604020202020204" pitchFamily="34" charset="0"/>
              </a:rPr>
              <a:t>cuentan con informes y/o </a:t>
            </a:r>
            <a:r>
              <a:rPr lang="es-PE" sz="1100" dirty="0" smtClean="0">
                <a:latin typeface="Arial" panose="020B0604020202020204" pitchFamily="34" charset="0"/>
                <a:cs typeface="Arial" panose="020B0604020202020204" pitchFamily="34" charset="0"/>
              </a:rPr>
              <a:t>estudios, esto indica </a:t>
            </a:r>
            <a:r>
              <a:rPr lang="es-PE" sz="1100" dirty="0" smtClean="0">
                <a:solidFill>
                  <a:srgbClr val="000000"/>
                </a:solidFill>
                <a:latin typeface="Arial" panose="020B0604020202020204" pitchFamily="34" charset="0"/>
                <a:cs typeface="Arial" panose="020B0604020202020204" pitchFamily="34" charset="0"/>
              </a:rPr>
              <a:t>un limitado avance en la elaboración de instrumentos técnicos y normativos aprobados para fortalecer el desarrollo de las investigaciones de la GRD. </a:t>
            </a:r>
          </a:p>
          <a:p>
            <a:pPr algn="just"/>
            <a:endParaRPr lang="es-PE" sz="1100" dirty="0" smtClean="0">
              <a:solidFill>
                <a:srgbClr val="000000"/>
              </a:solidFill>
              <a:latin typeface="Arial" panose="020B0604020202020204" pitchFamily="34" charset="0"/>
              <a:cs typeface="Arial" panose="020B0604020202020204" pitchFamily="34" charset="0"/>
            </a:endParaRPr>
          </a:p>
          <a:p>
            <a:pPr algn="just"/>
            <a:r>
              <a:rPr lang="es-PE" sz="1100" dirty="0" smtClean="0">
                <a:latin typeface="Arial" panose="020B0604020202020204" pitchFamily="34" charset="0"/>
                <a:cs typeface="Arial" panose="020B0604020202020204" pitchFamily="34" charset="0"/>
              </a:rPr>
              <a:t>505 entidades (25</a:t>
            </a:r>
            <a:r>
              <a:rPr lang="es-PE" sz="1100" dirty="0">
                <a:latin typeface="Arial" panose="020B0604020202020204" pitchFamily="34" charset="0"/>
                <a:cs typeface="Arial" panose="020B0604020202020204" pitchFamily="34" charset="0"/>
              </a:rPr>
              <a:t>%) </a:t>
            </a:r>
            <a:r>
              <a:rPr lang="es-PE" sz="1100" dirty="0" smtClean="0">
                <a:latin typeface="Arial" panose="020B0604020202020204" pitchFamily="34" charset="0"/>
                <a:cs typeface="Arial" panose="020B0604020202020204" pitchFamily="34" charset="0"/>
              </a:rPr>
              <a:t>promueven </a:t>
            </a:r>
            <a:r>
              <a:rPr lang="es-PE" sz="1100" dirty="0">
                <a:latin typeface="Arial" panose="020B0604020202020204" pitchFamily="34" charset="0"/>
                <a:cs typeface="Arial" panose="020B0604020202020204" pitchFamily="34" charset="0"/>
              </a:rPr>
              <a:t>la difusión de las investigaciones orientadas a la GRD, </a:t>
            </a:r>
            <a:r>
              <a:rPr lang="es-PE" sz="1100" dirty="0" smtClean="0">
                <a:latin typeface="Arial" panose="020B0604020202020204" pitchFamily="34" charset="0"/>
                <a:cs typeface="Arial" panose="020B0604020202020204" pitchFamily="34" charset="0"/>
              </a:rPr>
              <a:t>01 Ministerio, </a:t>
            </a:r>
            <a:r>
              <a:rPr lang="es-PE" sz="1100" dirty="0">
                <a:latin typeface="Arial" panose="020B0604020202020204" pitchFamily="34" charset="0"/>
                <a:cs typeface="Arial" panose="020B0604020202020204" pitchFamily="34" charset="0"/>
              </a:rPr>
              <a:t>10 Gobiernos Regionales, 73 Municipalidades Provinciales y 418 Municipalidades </a:t>
            </a:r>
            <a:r>
              <a:rPr lang="es-PE" sz="1100" dirty="0" smtClean="0">
                <a:latin typeface="Arial" panose="020B0604020202020204" pitchFamily="34" charset="0"/>
                <a:cs typeface="Arial" panose="020B0604020202020204" pitchFamily="34" charset="0"/>
              </a:rPr>
              <a:t>Distritales. </a:t>
            </a:r>
            <a:r>
              <a:rPr lang="es-PE" sz="1100" dirty="0">
                <a:latin typeface="Arial" panose="020B0604020202020204" pitchFamily="34" charset="0"/>
                <a:cs typeface="Arial" panose="020B0604020202020204" pitchFamily="34" charset="0"/>
              </a:rPr>
              <a:t>	</a:t>
            </a:r>
          </a:p>
          <a:p>
            <a:endParaRPr lang="es-PE" sz="1100" dirty="0" smtClean="0">
              <a:latin typeface="Arial" panose="020B0604020202020204" pitchFamily="34" charset="0"/>
              <a:cs typeface="Arial" panose="020B0604020202020204" pitchFamily="34" charset="0"/>
            </a:endParaRPr>
          </a:p>
          <a:p>
            <a:r>
              <a:rPr lang="es-PE" sz="1100" dirty="0" smtClean="0">
                <a:latin typeface="Arial" panose="020B0604020202020204" pitchFamily="34" charset="0"/>
                <a:cs typeface="Arial" panose="020B0604020202020204" pitchFamily="34" charset="0"/>
              </a:rPr>
              <a:t>Los </a:t>
            </a:r>
            <a:r>
              <a:rPr lang="es-PE" sz="1100" dirty="0">
                <a:latin typeface="Arial" panose="020B0604020202020204" pitchFamily="34" charset="0"/>
                <a:cs typeface="Arial" panose="020B0604020202020204" pitchFamily="34" charset="0"/>
              </a:rPr>
              <a:t>eventos </a:t>
            </a:r>
            <a:r>
              <a:rPr lang="es-PE" sz="1100" dirty="0" smtClean="0">
                <a:latin typeface="Arial" panose="020B0604020202020204" pitchFamily="34" charset="0"/>
                <a:cs typeface="Arial" panose="020B0604020202020204" pitchFamily="34" charset="0"/>
              </a:rPr>
              <a:t>de </a:t>
            </a:r>
            <a:r>
              <a:rPr lang="es-PE" sz="1100" dirty="0">
                <a:latin typeface="Arial" panose="020B0604020202020204" pitchFamily="34" charset="0"/>
                <a:cs typeface="Arial" panose="020B0604020202020204" pitchFamily="34" charset="0"/>
              </a:rPr>
              <a:t>intercambio de experiencias en </a:t>
            </a:r>
            <a:r>
              <a:rPr lang="es-PE" sz="1100" dirty="0" smtClean="0">
                <a:latin typeface="Arial" panose="020B0604020202020204" pitchFamily="34" charset="0"/>
                <a:cs typeface="Arial" panose="020B0604020202020204" pitchFamily="34" charset="0"/>
              </a:rPr>
              <a:t>GRD: seminarios</a:t>
            </a:r>
            <a:r>
              <a:rPr lang="es-PE" sz="1100" dirty="0">
                <a:latin typeface="Arial" panose="020B0604020202020204" pitchFamily="34" charset="0"/>
                <a:cs typeface="Arial" panose="020B0604020202020204" pitchFamily="34" charset="0"/>
              </a:rPr>
              <a:t>, </a:t>
            </a:r>
            <a:r>
              <a:rPr lang="es-PE" sz="1100" dirty="0" smtClean="0">
                <a:latin typeface="Arial" panose="020B0604020202020204" pitchFamily="34" charset="0"/>
                <a:cs typeface="Arial" panose="020B0604020202020204" pitchFamily="34" charset="0"/>
              </a:rPr>
              <a:t>simposios</a:t>
            </a:r>
            <a:r>
              <a:rPr lang="es-PE" sz="1100" dirty="0">
                <a:latin typeface="Arial" panose="020B0604020202020204" pitchFamily="34" charset="0"/>
                <a:cs typeface="Arial" panose="020B0604020202020204" pitchFamily="34" charset="0"/>
              </a:rPr>
              <a:t>, mesas de trabajo y congresos. 	</a:t>
            </a:r>
          </a:p>
          <a:p>
            <a:pPr algn="just"/>
            <a:endParaRPr lang="es-PE" sz="1100" dirty="0">
              <a:solidFill>
                <a:srgbClr val="000000"/>
              </a:solidFill>
              <a:latin typeface="Arial" panose="020B0604020202020204" pitchFamily="34" charset="0"/>
              <a:cs typeface="Arial" panose="020B0604020202020204" pitchFamily="34" charset="0"/>
            </a:endParaRPr>
          </a:p>
          <a:p>
            <a:pPr algn="just"/>
            <a:r>
              <a:rPr lang="es-PE" sz="1100" b="1" dirty="0" smtClean="0">
                <a:solidFill>
                  <a:srgbClr val="000000"/>
                </a:solidFill>
                <a:latin typeface="Arial" panose="020B0604020202020204" pitchFamily="34" charset="0"/>
                <a:cs typeface="Arial" panose="020B0604020202020204" pitchFamily="34" charset="0"/>
              </a:rPr>
              <a:t>Objetivo </a:t>
            </a:r>
            <a:r>
              <a:rPr lang="es-PE" sz="1100" b="1" dirty="0">
                <a:solidFill>
                  <a:srgbClr val="000000"/>
                </a:solidFill>
                <a:latin typeface="Arial" panose="020B0604020202020204" pitchFamily="34" charset="0"/>
                <a:cs typeface="Arial" panose="020B0604020202020204" pitchFamily="34" charset="0"/>
              </a:rPr>
              <a:t>Especifico 1.2 </a:t>
            </a:r>
            <a:r>
              <a:rPr lang="es-PE" sz="1100" b="1" dirty="0" smtClean="0">
                <a:solidFill>
                  <a:srgbClr val="000000"/>
                </a:solidFill>
                <a:latin typeface="Arial" panose="020B0604020202020204" pitchFamily="34" charset="0"/>
                <a:cs typeface="Arial" panose="020B0604020202020204" pitchFamily="34" charset="0"/>
              </a:rPr>
              <a:t>Fortalecer </a:t>
            </a:r>
            <a:r>
              <a:rPr lang="es-PE" sz="1100" b="1" dirty="0">
                <a:solidFill>
                  <a:srgbClr val="000000"/>
                </a:solidFill>
                <a:latin typeface="Arial" panose="020B0604020202020204" pitchFamily="34" charset="0"/>
                <a:cs typeface="Arial" panose="020B0604020202020204" pitchFamily="34" charset="0"/>
              </a:rPr>
              <a:t>el análisis del riesgo de </a:t>
            </a:r>
            <a:r>
              <a:rPr lang="es-PE" sz="1100" b="1" dirty="0" smtClean="0">
                <a:solidFill>
                  <a:srgbClr val="000000"/>
                </a:solidFill>
                <a:latin typeface="Arial" panose="020B0604020202020204" pitchFamily="34" charset="0"/>
                <a:cs typeface="Arial" panose="020B0604020202020204" pitchFamily="34" charset="0"/>
              </a:rPr>
              <a:t>desastres.</a:t>
            </a:r>
            <a:endParaRPr lang="es-PE" sz="1100" b="1" dirty="0">
              <a:solidFill>
                <a:srgbClr val="000000"/>
              </a:solidFill>
              <a:latin typeface="Arial" panose="020B0604020202020204" pitchFamily="34" charset="0"/>
              <a:cs typeface="Arial" panose="020B0604020202020204" pitchFamily="34" charset="0"/>
            </a:endParaRPr>
          </a:p>
          <a:p>
            <a:pPr algn="just"/>
            <a:r>
              <a:rPr lang="es-PE" sz="1100" dirty="0" smtClean="0">
                <a:solidFill>
                  <a:srgbClr val="000000"/>
                </a:solidFill>
                <a:latin typeface="Arial" panose="020B0604020202020204" pitchFamily="34" charset="0"/>
                <a:cs typeface="Arial" panose="020B0604020202020204" pitchFamily="34" charset="0"/>
              </a:rPr>
              <a:t>Limitada cantidad </a:t>
            </a:r>
            <a:r>
              <a:rPr lang="es-PE" sz="1100" dirty="0">
                <a:solidFill>
                  <a:srgbClr val="000000"/>
                </a:solidFill>
                <a:latin typeface="Arial" panose="020B0604020202020204" pitchFamily="34" charset="0"/>
                <a:cs typeface="Arial" panose="020B0604020202020204" pitchFamily="34" charset="0"/>
              </a:rPr>
              <a:t>de Organismos Públicos y Universidades (</a:t>
            </a:r>
            <a:r>
              <a:rPr lang="es-PE" sz="1100" dirty="0" smtClean="0">
                <a:solidFill>
                  <a:srgbClr val="000000"/>
                </a:solidFill>
                <a:latin typeface="Arial" panose="020B0604020202020204" pitchFamily="34" charset="0"/>
                <a:cs typeface="Arial" panose="020B0604020202020204" pitchFamily="34" charset="0"/>
              </a:rPr>
              <a:t>3%), </a:t>
            </a:r>
            <a:r>
              <a:rPr lang="es-PE" sz="1100" dirty="0">
                <a:solidFill>
                  <a:srgbClr val="000000"/>
                </a:solidFill>
                <a:latin typeface="Arial" panose="020B0604020202020204" pitchFamily="34" charset="0"/>
                <a:cs typeface="Arial" panose="020B0604020202020204" pitchFamily="34" charset="0"/>
              </a:rPr>
              <a:t>que han elaborado estudios y/o </a:t>
            </a:r>
            <a:r>
              <a:rPr lang="es-PE" sz="1100" dirty="0" smtClean="0">
                <a:solidFill>
                  <a:srgbClr val="000000"/>
                </a:solidFill>
                <a:latin typeface="Arial" panose="020B0604020202020204" pitchFamily="34" charset="0"/>
                <a:cs typeface="Arial" panose="020B0604020202020204" pitchFamily="34" charset="0"/>
              </a:rPr>
              <a:t>informes. Los </a:t>
            </a:r>
            <a:r>
              <a:rPr lang="es-PE" sz="1100" dirty="0">
                <a:solidFill>
                  <a:srgbClr val="000000"/>
                </a:solidFill>
                <a:latin typeface="Arial" panose="020B0604020202020204" pitchFamily="34" charset="0"/>
                <a:cs typeface="Arial" panose="020B0604020202020204" pitchFamily="34" charset="0"/>
              </a:rPr>
              <a:t>estudios de mayor </a:t>
            </a:r>
            <a:r>
              <a:rPr lang="es-PE" sz="1100" dirty="0" smtClean="0">
                <a:solidFill>
                  <a:srgbClr val="000000"/>
                </a:solidFill>
                <a:latin typeface="Arial" panose="020B0604020202020204" pitchFamily="34" charset="0"/>
                <a:cs typeface="Arial" panose="020B0604020202020204" pitchFamily="34" charset="0"/>
              </a:rPr>
              <a:t>publicación: inundaciones</a:t>
            </a:r>
            <a:r>
              <a:rPr lang="es-PE" sz="1100" dirty="0">
                <a:solidFill>
                  <a:srgbClr val="000000"/>
                </a:solidFill>
                <a:latin typeface="Arial" panose="020B0604020202020204" pitchFamily="34" charset="0"/>
                <a:cs typeface="Arial" panose="020B0604020202020204" pitchFamily="34" charset="0"/>
              </a:rPr>
              <a:t>, lluvias intensas, sismos, movimientos de masas y baja </a:t>
            </a:r>
            <a:r>
              <a:rPr lang="es-PE" sz="1100" dirty="0" smtClean="0">
                <a:solidFill>
                  <a:srgbClr val="000000"/>
                </a:solidFill>
                <a:latin typeface="Arial" panose="020B0604020202020204" pitchFamily="34" charset="0"/>
                <a:cs typeface="Arial" panose="020B0604020202020204" pitchFamily="34" charset="0"/>
              </a:rPr>
              <a:t>temperatura.</a:t>
            </a:r>
          </a:p>
          <a:p>
            <a:pPr algn="just"/>
            <a:endParaRPr lang="es-PE" sz="1100" dirty="0" smtClean="0">
              <a:solidFill>
                <a:srgbClr val="000000"/>
              </a:solidFill>
              <a:latin typeface="Arial" panose="020B0604020202020204" pitchFamily="34" charset="0"/>
              <a:cs typeface="Arial" panose="020B0604020202020204" pitchFamily="34" charset="0"/>
            </a:endParaRPr>
          </a:p>
          <a:p>
            <a:pPr algn="just"/>
            <a:r>
              <a:rPr lang="es-PE" sz="1100" dirty="0" smtClean="0">
                <a:solidFill>
                  <a:srgbClr val="000000"/>
                </a:solidFill>
                <a:latin typeface="Arial" panose="020B0604020202020204" pitchFamily="34" charset="0"/>
                <a:cs typeface="Arial" panose="020B0604020202020204" pitchFamily="34" charset="0"/>
              </a:rPr>
              <a:t>El 7% </a:t>
            </a:r>
            <a:r>
              <a:rPr lang="es-PE" sz="1100" dirty="0">
                <a:solidFill>
                  <a:srgbClr val="000000"/>
                </a:solidFill>
                <a:latin typeface="Arial" panose="020B0604020202020204" pitchFamily="34" charset="0"/>
                <a:cs typeface="Arial" panose="020B0604020202020204" pitchFamily="34" charset="0"/>
              </a:rPr>
              <a:t>de las entidades en los tres niveles de gobierno, han elaborado estudios </a:t>
            </a:r>
            <a:r>
              <a:rPr lang="es-PE" sz="1100" dirty="0" smtClean="0">
                <a:solidFill>
                  <a:srgbClr val="000000"/>
                </a:solidFill>
                <a:latin typeface="Arial" panose="020B0604020202020204" pitchFamily="34" charset="0"/>
                <a:cs typeface="Arial" panose="020B0604020202020204" pitchFamily="34" charset="0"/>
              </a:rPr>
              <a:t>relacionados: estimaciones</a:t>
            </a:r>
            <a:r>
              <a:rPr lang="es-PE" sz="1100" dirty="0">
                <a:solidFill>
                  <a:srgbClr val="000000"/>
                </a:solidFill>
                <a:latin typeface="Arial" panose="020B0604020202020204" pitchFamily="34" charset="0"/>
                <a:cs typeface="Arial" panose="020B0604020202020204" pitchFamily="34" charset="0"/>
              </a:rPr>
              <a:t>, escenarios y evaluaciones de </a:t>
            </a:r>
            <a:r>
              <a:rPr lang="es-PE" sz="1100" dirty="0" smtClean="0">
                <a:solidFill>
                  <a:srgbClr val="000000"/>
                </a:solidFill>
                <a:latin typeface="Arial" panose="020B0604020202020204" pitchFamily="34" charset="0"/>
                <a:cs typeface="Arial" panose="020B0604020202020204" pitchFamily="34" charset="0"/>
              </a:rPr>
              <a:t>riesgo; los cuales </a:t>
            </a:r>
            <a:r>
              <a:rPr lang="es-PE" sz="1100" dirty="0">
                <a:solidFill>
                  <a:srgbClr val="000000"/>
                </a:solidFill>
                <a:latin typeface="Arial" panose="020B0604020202020204" pitchFamily="34" charset="0"/>
                <a:cs typeface="Arial" panose="020B0604020202020204" pitchFamily="34" charset="0"/>
              </a:rPr>
              <a:t>no fueron comunicados </a:t>
            </a:r>
            <a:r>
              <a:rPr lang="es-PE" sz="1100" dirty="0" smtClean="0">
                <a:solidFill>
                  <a:srgbClr val="000000"/>
                </a:solidFill>
                <a:latin typeface="Arial" panose="020B0604020202020204" pitchFamily="34" charset="0"/>
                <a:cs typeface="Arial" panose="020B0604020202020204" pitchFamily="34" charset="0"/>
              </a:rPr>
              <a:t>en forma </a:t>
            </a:r>
            <a:r>
              <a:rPr lang="es-PE" sz="1100" dirty="0">
                <a:solidFill>
                  <a:srgbClr val="000000"/>
                </a:solidFill>
                <a:latin typeface="Arial" panose="020B0604020202020204" pitchFamily="34" charset="0"/>
                <a:cs typeface="Arial" panose="020B0604020202020204" pitchFamily="34" charset="0"/>
              </a:rPr>
              <a:t>oportuna a la </a:t>
            </a:r>
            <a:r>
              <a:rPr lang="es-PE" sz="1100" dirty="0" smtClean="0">
                <a:solidFill>
                  <a:srgbClr val="000000"/>
                </a:solidFill>
                <a:latin typeface="Arial" panose="020B0604020202020204" pitchFamily="34" charset="0"/>
                <a:cs typeface="Arial" panose="020B0604020202020204" pitchFamily="34" charset="0"/>
              </a:rPr>
              <a:t>población.</a:t>
            </a:r>
            <a:endParaRPr lang="es-PE" sz="1100" dirty="0">
              <a:solidFill>
                <a:srgbClr val="000000"/>
              </a:solidFill>
              <a:latin typeface="Arial" panose="020B0604020202020204" pitchFamily="34" charset="0"/>
              <a:cs typeface="Arial" panose="020B0604020202020204" pitchFamily="34" charset="0"/>
            </a:endParaRPr>
          </a:p>
          <a:p>
            <a:pPr algn="just"/>
            <a:endParaRPr lang="es-PE" sz="1100" dirty="0">
              <a:solidFill>
                <a:srgbClr val="000000"/>
              </a:solidFill>
              <a:latin typeface="Arial" panose="020B0604020202020204" pitchFamily="34" charset="0"/>
              <a:cs typeface="Arial" panose="020B0604020202020204" pitchFamily="34" charset="0"/>
            </a:endParaRPr>
          </a:p>
          <a:p>
            <a:pPr algn="just"/>
            <a:r>
              <a:rPr lang="es-PE" sz="1100" b="1" dirty="0" smtClean="0">
                <a:solidFill>
                  <a:srgbClr val="000000"/>
                </a:solidFill>
                <a:latin typeface="Arial" panose="020B0604020202020204" pitchFamily="34" charset="0"/>
                <a:cs typeface="Arial" panose="020B0604020202020204" pitchFamily="34" charset="0"/>
              </a:rPr>
              <a:t>Objetivo </a:t>
            </a:r>
            <a:r>
              <a:rPr lang="es-PE" sz="1100" b="1" dirty="0">
                <a:solidFill>
                  <a:srgbClr val="000000"/>
                </a:solidFill>
                <a:latin typeface="Arial" panose="020B0604020202020204" pitchFamily="34" charset="0"/>
                <a:cs typeface="Arial" panose="020B0604020202020204" pitchFamily="34" charset="0"/>
              </a:rPr>
              <a:t>Específico 1.3 </a:t>
            </a:r>
            <a:r>
              <a:rPr lang="es-PE" sz="1100" b="1" dirty="0" smtClean="0">
                <a:solidFill>
                  <a:srgbClr val="000000"/>
                </a:solidFill>
                <a:latin typeface="Arial" panose="020B0604020202020204" pitchFamily="34" charset="0"/>
                <a:cs typeface="Arial" panose="020B0604020202020204" pitchFamily="34" charset="0"/>
              </a:rPr>
              <a:t>Desarrollar </a:t>
            </a:r>
            <a:r>
              <a:rPr lang="es-PE" sz="1100" b="1" dirty="0">
                <a:solidFill>
                  <a:srgbClr val="000000"/>
                </a:solidFill>
                <a:latin typeface="Arial" panose="020B0604020202020204" pitchFamily="34" charset="0"/>
                <a:cs typeface="Arial" panose="020B0604020202020204" pitchFamily="34" charset="0"/>
              </a:rPr>
              <a:t>la gestión de la información estandarizada en GRD</a:t>
            </a:r>
            <a:r>
              <a:rPr lang="es-PE" sz="1100" b="1" dirty="0" smtClean="0">
                <a:solidFill>
                  <a:srgbClr val="000000"/>
                </a:solidFill>
                <a:latin typeface="Arial" panose="020B0604020202020204" pitchFamily="34" charset="0"/>
                <a:cs typeface="Arial" panose="020B0604020202020204" pitchFamily="34" charset="0"/>
              </a:rPr>
              <a:t>.</a:t>
            </a:r>
          </a:p>
          <a:p>
            <a:pPr algn="just"/>
            <a:r>
              <a:rPr lang="es-PE" sz="1100" dirty="0" smtClean="0">
                <a:solidFill>
                  <a:srgbClr val="000000"/>
                </a:solidFill>
                <a:latin typeface="Arial" panose="020B0604020202020204" pitchFamily="34" charset="0"/>
                <a:cs typeface="Arial" panose="020B0604020202020204" pitchFamily="34" charset="0"/>
              </a:rPr>
              <a:t>El 22% </a:t>
            </a:r>
            <a:r>
              <a:rPr lang="es-PE" sz="1100" dirty="0">
                <a:solidFill>
                  <a:srgbClr val="000000"/>
                </a:solidFill>
                <a:latin typeface="Arial" panose="020B0604020202020204" pitchFamily="34" charset="0"/>
                <a:cs typeface="Arial" panose="020B0604020202020204" pitchFamily="34" charset="0"/>
              </a:rPr>
              <a:t>de las entidades del </a:t>
            </a:r>
            <a:r>
              <a:rPr lang="es-PE" sz="1100" dirty="0" smtClean="0">
                <a:solidFill>
                  <a:srgbClr val="000000"/>
                </a:solidFill>
                <a:latin typeface="Arial" panose="020B0604020202020204" pitchFamily="34" charset="0"/>
                <a:cs typeface="Arial" panose="020B0604020202020204" pitchFamily="34" charset="0"/>
              </a:rPr>
              <a:t>Estado, </a:t>
            </a:r>
            <a:r>
              <a:rPr lang="es-PE" sz="1100" dirty="0">
                <a:solidFill>
                  <a:srgbClr val="000000"/>
                </a:solidFill>
                <a:latin typeface="Arial" panose="020B0604020202020204" pitchFamily="34" charset="0"/>
                <a:cs typeface="Arial" panose="020B0604020202020204" pitchFamily="34" charset="0"/>
              </a:rPr>
              <a:t>han desarrollado estrategias de comunicación orientadas a la </a:t>
            </a:r>
            <a:r>
              <a:rPr lang="es-PE" sz="1100" dirty="0" smtClean="0">
                <a:solidFill>
                  <a:srgbClr val="000000"/>
                </a:solidFill>
                <a:latin typeface="Arial" panose="020B0604020202020204" pitchFamily="34" charset="0"/>
                <a:cs typeface="Arial" panose="020B0604020202020204" pitchFamily="34" charset="0"/>
              </a:rPr>
              <a:t>GRD.</a:t>
            </a:r>
          </a:p>
          <a:p>
            <a:pPr algn="just"/>
            <a:endParaRPr lang="es-PE" sz="1100" dirty="0" smtClean="0">
              <a:solidFill>
                <a:srgbClr val="000000"/>
              </a:solidFill>
              <a:latin typeface="Arial" panose="020B0604020202020204" pitchFamily="34" charset="0"/>
              <a:cs typeface="Arial" panose="020B0604020202020204" pitchFamily="34" charset="0"/>
            </a:endParaRPr>
          </a:p>
          <a:p>
            <a:pPr algn="just"/>
            <a:r>
              <a:rPr lang="es-PE" sz="1100" dirty="0" smtClean="0">
                <a:solidFill>
                  <a:srgbClr val="000000"/>
                </a:solidFill>
                <a:latin typeface="Arial" panose="020B0604020202020204" pitchFamily="34" charset="0"/>
                <a:cs typeface="Arial" panose="020B0604020202020204" pitchFamily="34" charset="0"/>
              </a:rPr>
              <a:t>El 35% </a:t>
            </a:r>
            <a:r>
              <a:rPr lang="es-PE" sz="1100" dirty="0">
                <a:solidFill>
                  <a:srgbClr val="000000"/>
                </a:solidFill>
                <a:latin typeface="Arial" panose="020B0604020202020204" pitchFamily="34" charset="0"/>
                <a:cs typeface="Arial" panose="020B0604020202020204" pitchFamily="34" charset="0"/>
              </a:rPr>
              <a:t>de las entidades de los tres niveles de gobierno, indican que acceden al </a:t>
            </a:r>
            <a:r>
              <a:rPr lang="es-PE" sz="1100" dirty="0" smtClean="0">
                <a:solidFill>
                  <a:srgbClr val="000000"/>
                </a:solidFill>
                <a:latin typeface="Arial" panose="020B0604020202020204" pitchFamily="34" charset="0"/>
                <a:cs typeface="Arial" panose="020B0604020202020204" pitchFamily="34" charset="0"/>
              </a:rPr>
              <a:t>SIGRID: </a:t>
            </a:r>
            <a:r>
              <a:rPr lang="es-PE" sz="1100" dirty="0" smtClean="0">
                <a:latin typeface="Arial" panose="020B0604020202020204" pitchFamily="34" charset="0"/>
                <a:cs typeface="Arial" panose="020B0604020202020204" pitchFamily="34" charset="0"/>
              </a:rPr>
              <a:t>96% Gobiernos Regionales, 72% Ministerios, 49% Municipalidades Provinciales, 34% </a:t>
            </a:r>
            <a:r>
              <a:rPr lang="es-PE" sz="1100" dirty="0">
                <a:latin typeface="Arial" panose="020B0604020202020204" pitchFamily="34" charset="0"/>
                <a:cs typeface="Arial" panose="020B0604020202020204" pitchFamily="34" charset="0"/>
              </a:rPr>
              <a:t>Municipalidades Distritales </a:t>
            </a:r>
            <a:r>
              <a:rPr lang="es-PE" sz="1100" dirty="0" smtClean="0">
                <a:latin typeface="Arial" panose="020B0604020202020204" pitchFamily="34" charset="0"/>
                <a:cs typeface="Arial" panose="020B0604020202020204" pitchFamily="34" charset="0"/>
              </a:rPr>
              <a:t>y 8% Universidades. </a:t>
            </a:r>
            <a:r>
              <a:rPr lang="es-PE" sz="1100" dirty="0">
                <a:latin typeface="Arial" panose="020B0604020202020204" pitchFamily="34" charset="0"/>
                <a:cs typeface="Arial" panose="020B0604020202020204" pitchFamily="34" charset="0"/>
              </a:rPr>
              <a:t>	</a:t>
            </a:r>
          </a:p>
          <a:p>
            <a:pPr algn="just"/>
            <a:endParaRPr lang="es-PE" sz="1100" dirty="0">
              <a:solidFill>
                <a:srgbClr val="000000"/>
              </a:solidFill>
              <a:latin typeface="Arial" panose="020B0604020202020204" pitchFamily="34" charset="0"/>
              <a:cs typeface="Arial" panose="020B0604020202020204" pitchFamily="34" charset="0"/>
            </a:endParaRPr>
          </a:p>
          <a:p>
            <a:pPr algn="just"/>
            <a:r>
              <a:rPr lang="es-PE" sz="1100" dirty="0" smtClean="0">
                <a:solidFill>
                  <a:srgbClr val="000000"/>
                </a:solidFill>
                <a:latin typeface="Arial" panose="020B0604020202020204" pitchFamily="34" charset="0"/>
                <a:cs typeface="Arial" panose="020B0604020202020204" pitchFamily="34" charset="0"/>
              </a:rPr>
              <a:t>Un 55</a:t>
            </a:r>
            <a:r>
              <a:rPr lang="es-PE" sz="1100" dirty="0">
                <a:solidFill>
                  <a:srgbClr val="000000"/>
                </a:solidFill>
                <a:latin typeface="Arial" panose="020B0604020202020204" pitchFamily="34" charset="0"/>
                <a:cs typeface="Arial" panose="020B0604020202020204" pitchFamily="34" charset="0"/>
              </a:rPr>
              <a:t>% indica haber designado su Administrador SIGRID, así como, el </a:t>
            </a:r>
            <a:r>
              <a:rPr lang="es-PE" sz="1100" dirty="0" smtClean="0">
                <a:solidFill>
                  <a:srgbClr val="000000"/>
                </a:solidFill>
                <a:latin typeface="Arial" panose="020B0604020202020204" pitchFamily="34" charset="0"/>
                <a:cs typeface="Arial" panose="020B0604020202020204" pitchFamily="34" charset="0"/>
              </a:rPr>
              <a:t>52.1% </a:t>
            </a:r>
            <a:r>
              <a:rPr lang="es-PE" sz="1100" dirty="0">
                <a:solidFill>
                  <a:srgbClr val="000000"/>
                </a:solidFill>
                <a:latin typeface="Arial" panose="020B0604020202020204" pitchFamily="34" charset="0"/>
                <a:cs typeface="Arial" panose="020B0604020202020204" pitchFamily="34" charset="0"/>
              </a:rPr>
              <a:t>cuenta con conocimientos en sistema de información </a:t>
            </a:r>
            <a:r>
              <a:rPr lang="es-PE" sz="1100" dirty="0" smtClean="0">
                <a:solidFill>
                  <a:srgbClr val="000000"/>
                </a:solidFill>
                <a:latin typeface="Arial" panose="020B0604020202020204" pitchFamily="34" charset="0"/>
                <a:cs typeface="Arial" panose="020B0604020202020204" pitchFamily="34" charset="0"/>
              </a:rPr>
              <a:t>geográfica.</a:t>
            </a:r>
          </a:p>
          <a:p>
            <a:pPr algn="just"/>
            <a:endParaRPr lang="es-PE" sz="1100" dirty="0" smtClean="0">
              <a:solidFill>
                <a:srgbClr val="000000"/>
              </a:solidFill>
              <a:latin typeface="Arial" panose="020B0604020202020204" pitchFamily="34" charset="0"/>
              <a:cs typeface="Arial" panose="020B0604020202020204" pitchFamily="34" charset="0"/>
            </a:endParaRPr>
          </a:p>
          <a:p>
            <a:pPr algn="just"/>
            <a:r>
              <a:rPr lang="es-PE" sz="1100" dirty="0" smtClean="0">
                <a:solidFill>
                  <a:srgbClr val="000000"/>
                </a:solidFill>
                <a:latin typeface="Arial" panose="020B0604020202020204" pitchFamily="34" charset="0"/>
                <a:cs typeface="Arial" panose="020B0604020202020204" pitchFamily="34" charset="0"/>
              </a:rPr>
              <a:t>Sólo </a:t>
            </a:r>
            <a:r>
              <a:rPr lang="es-PE" sz="1100" dirty="0">
                <a:solidFill>
                  <a:srgbClr val="000000"/>
                </a:solidFill>
                <a:latin typeface="Arial" panose="020B0604020202020204" pitchFamily="34" charset="0"/>
                <a:cs typeface="Arial" panose="020B0604020202020204" pitchFamily="34" charset="0"/>
              </a:rPr>
              <a:t>el </a:t>
            </a:r>
            <a:r>
              <a:rPr lang="es-PE" sz="1100" dirty="0" smtClean="0">
                <a:solidFill>
                  <a:srgbClr val="000000"/>
                </a:solidFill>
                <a:latin typeface="Arial" panose="020B0604020202020204" pitchFamily="34" charset="0"/>
                <a:cs typeface="Arial" panose="020B0604020202020204" pitchFamily="34" charset="0"/>
              </a:rPr>
              <a:t>10% </a:t>
            </a:r>
            <a:r>
              <a:rPr lang="es-PE" sz="1100" dirty="0">
                <a:solidFill>
                  <a:srgbClr val="000000"/>
                </a:solidFill>
                <a:latin typeface="Arial" panose="020B0604020202020204" pitchFamily="34" charset="0"/>
                <a:cs typeface="Arial" panose="020B0604020202020204" pitchFamily="34" charset="0"/>
              </a:rPr>
              <a:t>de las entidades del Estado, han desarrollado sistemas y/o aplicativos informáticos que les permita acceder a información relacionada a GRD, lo cual, limita la articulación en la SINAGERD. 	</a:t>
            </a:r>
          </a:p>
        </p:txBody>
      </p:sp>
    </p:spTree>
    <p:extLst>
      <p:ext uri="{BB962C8B-B14F-4D97-AF65-F5344CB8AC3E}">
        <p14:creationId xmlns:p14="http://schemas.microsoft.com/office/powerpoint/2010/main" val="20824587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367702" y="1344131"/>
            <a:ext cx="8516900" cy="369332"/>
          </a:xfrm>
          <a:prstGeom prst="rect">
            <a:avLst/>
          </a:prstGeom>
        </p:spPr>
        <p:txBody>
          <a:bodyPr wrap="square">
            <a:spAutoFit/>
          </a:bodyPr>
          <a:lstStyle/>
          <a:p>
            <a:pPr algn="ctr" eaLnBrk="0" fontAlgn="base" hangingPunct="0">
              <a:spcBef>
                <a:spcPct val="0"/>
              </a:spcBef>
              <a:spcAft>
                <a:spcPct val="0"/>
              </a:spcAft>
            </a:pPr>
            <a:r>
              <a:rPr lang="es-PE" b="1" dirty="0" smtClean="0">
                <a:solidFill>
                  <a:srgbClr val="297E96"/>
                </a:solidFill>
                <a:latin typeface="Arial Narrow" panose="020B0606020202030204" pitchFamily="34" charset="0"/>
                <a:ea typeface="Calibri" panose="020F0502020204030204" pitchFamily="34" charset="0"/>
                <a:cs typeface="Times New Roman" panose="02020603050405020304" pitchFamily="18" charset="0"/>
              </a:rPr>
              <a:t>ENTIDADES QUE HAN ELABORADO PLANES DE GESTIÓN REACTIVA</a:t>
            </a:r>
            <a:endParaRPr lang="es-PE" b="1" dirty="0">
              <a:solidFill>
                <a:srgbClr val="297E96"/>
              </a:solidFill>
              <a:latin typeface="Arial Narrow" panose="020B0606020202030204" pitchFamily="34" charset="0"/>
              <a:ea typeface="Calibri" panose="020F0502020204030204" pitchFamily="34" charset="0"/>
              <a:cs typeface="Times New Roman" panose="02020603050405020304" pitchFamily="18" charset="0"/>
            </a:endParaRPr>
          </a:p>
        </p:txBody>
      </p:sp>
      <p:pic>
        <p:nvPicPr>
          <p:cNvPr id="3" name="Imagen 2"/>
          <p:cNvPicPr>
            <a:picLocks noChangeAspect="1"/>
          </p:cNvPicPr>
          <p:nvPr/>
        </p:nvPicPr>
        <p:blipFill>
          <a:blip r:embed="rId3"/>
          <a:stretch>
            <a:fillRect/>
          </a:stretch>
        </p:blipFill>
        <p:spPr>
          <a:xfrm>
            <a:off x="367702" y="2090971"/>
            <a:ext cx="8269623" cy="22966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681598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Marcador de contenido 2">
            <a:extLst>
              <a:ext uri="{FF2B5EF4-FFF2-40B4-BE49-F238E27FC236}">
                <a16:creationId xmlns:a16="http://schemas.microsoft.com/office/drawing/2014/main" xmlns="" id="{70E755D0-3187-4298-A2F8-254488192CB9}"/>
              </a:ext>
            </a:extLst>
          </p:cNvPr>
          <p:cNvSpPr txBox="1">
            <a:spLocks/>
          </p:cNvSpPr>
          <p:nvPr/>
        </p:nvSpPr>
        <p:spPr>
          <a:xfrm>
            <a:off x="117295" y="652187"/>
            <a:ext cx="7769144" cy="38571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pPr>
            <a:r>
              <a:rPr lang="es-PE" sz="1800" b="1" dirty="0" smtClean="0">
                <a:solidFill>
                  <a:srgbClr val="1F7B91"/>
                </a:solidFill>
                <a:latin typeface="Arial" panose="020B0604020202020204" pitchFamily="34" charset="0"/>
                <a:cs typeface="Arial" panose="020B0604020202020204" pitchFamily="34" charset="0"/>
              </a:rPr>
              <a:t>OBJETIVO ESTRATÉGICO 4</a:t>
            </a:r>
            <a:endParaRPr lang="es-PE" sz="1800" b="1" dirty="0">
              <a:solidFill>
                <a:srgbClr val="1F7B91"/>
              </a:solidFill>
              <a:latin typeface="Arial" panose="020B0604020202020204" pitchFamily="34" charset="0"/>
              <a:cs typeface="Arial" panose="020B0604020202020204" pitchFamily="34" charset="0"/>
            </a:endParaRPr>
          </a:p>
        </p:txBody>
      </p:sp>
      <p:graphicFrame>
        <p:nvGraphicFramePr>
          <p:cNvPr id="3" name="Diagrama 2"/>
          <p:cNvGraphicFramePr/>
          <p:nvPr>
            <p:extLst/>
          </p:nvPr>
        </p:nvGraphicFramePr>
        <p:xfrm>
          <a:off x="2922268" y="1368161"/>
          <a:ext cx="3796726" cy="40031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38627143"/>
      </p:ext>
    </p:extLst>
  </p:cSld>
  <p:clrMapOvr>
    <a:masterClrMapping/>
  </p:clrMapOvr>
  <p:transition spd="slow">
    <p:push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314488" y="1068090"/>
            <a:ext cx="8516900" cy="646331"/>
          </a:xfrm>
          <a:prstGeom prst="rect">
            <a:avLst/>
          </a:prstGeom>
        </p:spPr>
        <p:txBody>
          <a:bodyPr wrap="square">
            <a:spAutoFit/>
          </a:bodyPr>
          <a:lstStyle/>
          <a:p>
            <a:pPr algn="ctr" eaLnBrk="0" fontAlgn="base" hangingPunct="0">
              <a:spcBef>
                <a:spcPct val="0"/>
              </a:spcBef>
              <a:spcAft>
                <a:spcPct val="0"/>
              </a:spcAft>
            </a:pPr>
            <a:r>
              <a:rPr lang="es-PE" b="1" dirty="0" smtClean="0">
                <a:solidFill>
                  <a:srgbClr val="297E96"/>
                </a:solidFill>
                <a:latin typeface="Arial Narrow" panose="020B0606020202030204" pitchFamily="34" charset="0"/>
                <a:ea typeface="Calibri" panose="020F0502020204030204" pitchFamily="34" charset="0"/>
                <a:cs typeface="Times New Roman" panose="02020603050405020304" pitchFamily="18" charset="0"/>
              </a:rPr>
              <a:t>ENTIDADES </a:t>
            </a:r>
            <a:r>
              <a:rPr lang="es-PE" b="1" dirty="0">
                <a:solidFill>
                  <a:srgbClr val="297E96"/>
                </a:solidFill>
                <a:latin typeface="Arial Narrow" panose="020B0606020202030204" pitchFamily="34" charset="0"/>
                <a:ea typeface="Calibri" panose="020F0502020204030204" pitchFamily="34" charset="0"/>
                <a:cs typeface="Times New Roman" panose="02020603050405020304" pitchFamily="18" charset="0"/>
              </a:rPr>
              <a:t>QUE HAN DESARROLLADO ESTRATEGIAS PARA ASEGURAR LOS BIENES DE LA INSTITUCION POR DAÑOS Y PERDIDAS</a:t>
            </a:r>
          </a:p>
        </p:txBody>
      </p:sp>
      <p:pic>
        <p:nvPicPr>
          <p:cNvPr id="2" name="Imagen 1"/>
          <p:cNvPicPr>
            <a:picLocks noChangeAspect="1"/>
          </p:cNvPicPr>
          <p:nvPr/>
        </p:nvPicPr>
        <p:blipFill>
          <a:blip r:embed="rId3"/>
          <a:stretch>
            <a:fillRect/>
          </a:stretch>
        </p:blipFill>
        <p:spPr>
          <a:xfrm>
            <a:off x="690628" y="1982523"/>
            <a:ext cx="7581375" cy="3475224"/>
          </a:xfrm>
          <a:prstGeom prst="rect">
            <a:avLst/>
          </a:prstGeom>
        </p:spPr>
      </p:pic>
    </p:spTree>
    <p:extLst>
      <p:ext uri="{BB962C8B-B14F-4D97-AF65-F5344CB8AC3E}">
        <p14:creationId xmlns:p14="http://schemas.microsoft.com/office/powerpoint/2010/main" val="276985100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Marcador de contenido 2">
            <a:extLst>
              <a:ext uri="{FF2B5EF4-FFF2-40B4-BE49-F238E27FC236}">
                <a16:creationId xmlns:a16="http://schemas.microsoft.com/office/drawing/2014/main" xmlns="" id="{70E755D0-3187-4298-A2F8-254488192CB9}"/>
              </a:ext>
            </a:extLst>
          </p:cNvPr>
          <p:cNvSpPr txBox="1">
            <a:spLocks/>
          </p:cNvSpPr>
          <p:nvPr/>
        </p:nvSpPr>
        <p:spPr>
          <a:xfrm>
            <a:off x="176767" y="590753"/>
            <a:ext cx="7769144" cy="38571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pPr>
            <a:r>
              <a:rPr lang="es-PE" sz="1800" b="1" dirty="0" smtClean="0">
                <a:solidFill>
                  <a:srgbClr val="1F7B91"/>
                </a:solidFill>
                <a:latin typeface="Arial" panose="020B0604020202020204" pitchFamily="34" charset="0"/>
                <a:cs typeface="Arial" panose="020B0604020202020204" pitchFamily="34" charset="0"/>
              </a:rPr>
              <a:t>OBJETIVO ESTRATÉGICO 5</a:t>
            </a:r>
            <a:endParaRPr lang="es-PE" sz="1800" b="1" dirty="0">
              <a:solidFill>
                <a:srgbClr val="1F7B91"/>
              </a:solidFill>
              <a:latin typeface="Arial" panose="020B0604020202020204" pitchFamily="34" charset="0"/>
              <a:cs typeface="Arial" panose="020B0604020202020204" pitchFamily="34" charset="0"/>
            </a:endParaRPr>
          </a:p>
        </p:txBody>
      </p:sp>
      <p:graphicFrame>
        <p:nvGraphicFramePr>
          <p:cNvPr id="6" name="Diagrama 5"/>
          <p:cNvGraphicFramePr/>
          <p:nvPr>
            <p:extLst/>
          </p:nvPr>
        </p:nvGraphicFramePr>
        <p:xfrm>
          <a:off x="2531603" y="1223870"/>
          <a:ext cx="4254605" cy="4587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91105446"/>
      </p:ext>
    </p:extLst>
  </p:cSld>
  <p:clrMapOvr>
    <a:masterClrMapping/>
  </p:clrMapOvr>
  <p:transition spd="slow">
    <p:push di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284260" y="1052976"/>
            <a:ext cx="8516900" cy="646331"/>
          </a:xfrm>
          <a:prstGeom prst="rect">
            <a:avLst/>
          </a:prstGeom>
        </p:spPr>
        <p:txBody>
          <a:bodyPr wrap="square">
            <a:spAutoFit/>
          </a:bodyPr>
          <a:lstStyle/>
          <a:p>
            <a:pPr algn="ctr" eaLnBrk="0" fontAlgn="base" hangingPunct="0">
              <a:spcBef>
                <a:spcPct val="0"/>
              </a:spcBef>
              <a:spcAft>
                <a:spcPct val="0"/>
              </a:spcAft>
            </a:pPr>
            <a:r>
              <a:rPr lang="es-PE" b="1" dirty="0" smtClean="0">
                <a:solidFill>
                  <a:srgbClr val="297E96"/>
                </a:solidFill>
                <a:latin typeface="Arial Narrow" panose="020B0606020202030204" pitchFamily="34" charset="0"/>
                <a:ea typeface="Calibri" panose="020F0502020204030204" pitchFamily="34" charset="0"/>
                <a:cs typeface="Times New Roman" panose="02020603050405020304" pitchFamily="18" charset="0"/>
              </a:rPr>
              <a:t>ENTIDADES QUE </a:t>
            </a:r>
            <a:r>
              <a:rPr lang="es-PE" b="1" dirty="0">
                <a:solidFill>
                  <a:srgbClr val="297E96"/>
                </a:solidFill>
                <a:latin typeface="Arial Narrow" panose="020B0606020202030204" pitchFamily="34" charset="0"/>
                <a:ea typeface="Calibri" panose="020F0502020204030204" pitchFamily="34" charset="0"/>
                <a:cs typeface="Times New Roman" panose="02020603050405020304" pitchFamily="18" charset="0"/>
              </a:rPr>
              <a:t>HAN INCORPORADO LA GRD EN LOS INSTRUMENTOS DE GESTION INSTITUCIONAL</a:t>
            </a:r>
          </a:p>
        </p:txBody>
      </p:sp>
      <p:pic>
        <p:nvPicPr>
          <p:cNvPr id="3" name="Imagen 2"/>
          <p:cNvPicPr>
            <a:picLocks noChangeAspect="1"/>
          </p:cNvPicPr>
          <p:nvPr/>
        </p:nvPicPr>
        <p:blipFill>
          <a:blip r:embed="rId3"/>
          <a:stretch>
            <a:fillRect/>
          </a:stretch>
        </p:blipFill>
        <p:spPr>
          <a:xfrm>
            <a:off x="653626" y="2148297"/>
            <a:ext cx="7778167" cy="25513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396085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367387" y="1068090"/>
            <a:ext cx="8516900" cy="646331"/>
          </a:xfrm>
          <a:prstGeom prst="rect">
            <a:avLst/>
          </a:prstGeom>
        </p:spPr>
        <p:txBody>
          <a:bodyPr wrap="square">
            <a:spAutoFit/>
          </a:bodyPr>
          <a:lstStyle/>
          <a:p>
            <a:pPr algn="ctr" eaLnBrk="0" fontAlgn="base" hangingPunct="0">
              <a:spcBef>
                <a:spcPct val="0"/>
              </a:spcBef>
              <a:spcAft>
                <a:spcPct val="0"/>
              </a:spcAft>
            </a:pPr>
            <a:r>
              <a:rPr lang="es-PE" b="1" dirty="0" smtClean="0">
                <a:solidFill>
                  <a:srgbClr val="297E96"/>
                </a:solidFill>
                <a:latin typeface="Arial Narrow" panose="020B0606020202030204" pitchFamily="34" charset="0"/>
                <a:ea typeface="Calibri" panose="020F0502020204030204" pitchFamily="34" charset="0"/>
                <a:cs typeface="Times New Roman" panose="02020603050405020304" pitchFamily="18" charset="0"/>
              </a:rPr>
              <a:t>ENTIDADES </a:t>
            </a:r>
            <a:r>
              <a:rPr lang="es-PE" b="1" dirty="0">
                <a:solidFill>
                  <a:srgbClr val="297E96"/>
                </a:solidFill>
                <a:latin typeface="Arial Narrow" panose="020B0606020202030204" pitchFamily="34" charset="0"/>
                <a:ea typeface="Calibri" panose="020F0502020204030204" pitchFamily="34" charset="0"/>
                <a:cs typeface="Times New Roman" panose="02020603050405020304" pitchFamily="18" charset="0"/>
              </a:rPr>
              <a:t>QUE CUENTAN CON PLANES DE PREVENCION Y REDUCCION DEL RIESGO DE DESASTRES</a:t>
            </a:r>
          </a:p>
        </p:txBody>
      </p:sp>
      <p:pic>
        <p:nvPicPr>
          <p:cNvPr id="2" name="Imagen 1"/>
          <p:cNvPicPr>
            <a:picLocks noChangeAspect="1"/>
          </p:cNvPicPr>
          <p:nvPr/>
        </p:nvPicPr>
        <p:blipFill>
          <a:blip r:embed="rId3"/>
          <a:stretch>
            <a:fillRect/>
          </a:stretch>
        </p:blipFill>
        <p:spPr>
          <a:xfrm>
            <a:off x="195208" y="1946774"/>
            <a:ext cx="8787320" cy="3378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7592515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Marcador de contenido 2">
            <a:extLst>
              <a:ext uri="{FF2B5EF4-FFF2-40B4-BE49-F238E27FC236}">
                <a16:creationId xmlns:a16="http://schemas.microsoft.com/office/drawing/2014/main" xmlns="" id="{70E755D0-3187-4298-A2F8-254488192CB9}"/>
              </a:ext>
            </a:extLst>
          </p:cNvPr>
          <p:cNvSpPr txBox="1">
            <a:spLocks/>
          </p:cNvSpPr>
          <p:nvPr/>
        </p:nvSpPr>
        <p:spPr>
          <a:xfrm>
            <a:off x="124728" y="670603"/>
            <a:ext cx="7769144" cy="38571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pPr>
            <a:r>
              <a:rPr lang="es-PE" sz="1800" b="1" dirty="0" smtClean="0">
                <a:solidFill>
                  <a:srgbClr val="1F7B91"/>
                </a:solidFill>
                <a:latin typeface="Arial" panose="020B0604020202020204" pitchFamily="34" charset="0"/>
                <a:cs typeface="Arial" panose="020B0604020202020204" pitchFamily="34" charset="0"/>
              </a:rPr>
              <a:t>OBJETIVO ESTRATÉGICO 6</a:t>
            </a:r>
            <a:endParaRPr lang="es-PE" sz="1800" b="1" dirty="0">
              <a:solidFill>
                <a:srgbClr val="1F7B91"/>
              </a:solidFill>
              <a:latin typeface="Arial" panose="020B0604020202020204" pitchFamily="34" charset="0"/>
              <a:cs typeface="Arial" panose="020B0604020202020204" pitchFamily="34" charset="0"/>
            </a:endParaRPr>
          </a:p>
        </p:txBody>
      </p:sp>
      <p:graphicFrame>
        <p:nvGraphicFramePr>
          <p:cNvPr id="3" name="Diagrama 2"/>
          <p:cNvGraphicFramePr/>
          <p:nvPr>
            <p:extLst/>
          </p:nvPr>
        </p:nvGraphicFramePr>
        <p:xfrm>
          <a:off x="2959511" y="1206434"/>
          <a:ext cx="4023179" cy="43177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9737706"/>
      </p:ext>
    </p:extLst>
  </p:cSld>
  <p:clrMapOvr>
    <a:masterClrMapping/>
  </p:clrMapOvr>
  <p:transition spd="slow">
    <p:push di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296960" y="934859"/>
            <a:ext cx="8516900" cy="923330"/>
          </a:xfrm>
          <a:prstGeom prst="rect">
            <a:avLst/>
          </a:prstGeom>
        </p:spPr>
        <p:txBody>
          <a:bodyPr wrap="square">
            <a:spAutoFit/>
          </a:bodyPr>
          <a:lstStyle/>
          <a:p>
            <a:pPr algn="ctr" eaLnBrk="0" fontAlgn="base" hangingPunct="0">
              <a:spcBef>
                <a:spcPct val="0"/>
              </a:spcBef>
              <a:spcAft>
                <a:spcPct val="0"/>
              </a:spcAft>
            </a:pPr>
            <a:r>
              <a:rPr lang="es-PE" b="1" dirty="0" smtClean="0">
                <a:solidFill>
                  <a:srgbClr val="297E96"/>
                </a:solidFill>
                <a:latin typeface="Arial Narrow" panose="020B0606020202030204" pitchFamily="34" charset="0"/>
                <a:ea typeface="Calibri" panose="020F0502020204030204" pitchFamily="34" charset="0"/>
                <a:cs typeface="Times New Roman" panose="02020603050405020304" pitchFamily="18" charset="0"/>
              </a:rPr>
              <a:t>ENTIDADES QUE HAN </a:t>
            </a:r>
            <a:r>
              <a:rPr lang="es-PE" b="1" dirty="0">
                <a:solidFill>
                  <a:srgbClr val="297E96"/>
                </a:solidFill>
                <a:latin typeface="Arial Narrow" panose="020B0606020202030204" pitchFamily="34" charset="0"/>
                <a:ea typeface="Calibri" panose="020F0502020204030204" pitchFamily="34" charset="0"/>
                <a:cs typeface="Times New Roman" panose="02020603050405020304" pitchFamily="18" charset="0"/>
              </a:rPr>
              <a:t>CONFORMADO PLATAFORMAS Y/O MESAS DE TRABAJO CON ORGANIZACIONES PUBLICAS Y PRIVADAS PARA FOMENTAR LA CULTURA DE PREVENCION DEL RIESGO DE DESASTRES</a:t>
            </a:r>
          </a:p>
        </p:txBody>
      </p:sp>
      <p:pic>
        <p:nvPicPr>
          <p:cNvPr id="2" name="Imagen 1"/>
          <p:cNvPicPr>
            <a:picLocks noChangeAspect="1"/>
          </p:cNvPicPr>
          <p:nvPr/>
        </p:nvPicPr>
        <p:blipFill>
          <a:blip r:embed="rId3"/>
          <a:stretch>
            <a:fillRect/>
          </a:stretch>
        </p:blipFill>
        <p:spPr>
          <a:xfrm>
            <a:off x="743388" y="2175689"/>
            <a:ext cx="7123824" cy="3606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9832373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BEBA8EAE-BF5A-486C-A8C5-ECC9F3942E4B}">
                <a14:imgProps xmlns:a14="http://schemas.microsoft.com/office/drawing/2010/main">
                  <a14:imgLayer r:embed="rId3">
                    <a14:imgEffect>
                      <a14:artisticCrisscrossEtching trans="35000" pressure="10"/>
                    </a14:imgEffect>
                  </a14:imgLayer>
                </a14:imgProps>
              </a:ext>
            </a:extLst>
          </a:blip>
          <a:stretch>
            <a:fillRect/>
          </a:stretch>
        </p:blipFill>
        <p:spPr>
          <a:xfrm>
            <a:off x="2561151" y="1229140"/>
            <a:ext cx="4171057" cy="4843663"/>
          </a:xfrm>
          <a:prstGeom prst="rect">
            <a:avLst/>
          </a:prstGeom>
        </p:spPr>
      </p:pic>
      <p:grpSp>
        <p:nvGrpSpPr>
          <p:cNvPr id="9" name="Group 719"/>
          <p:cNvGrpSpPr/>
          <p:nvPr/>
        </p:nvGrpSpPr>
        <p:grpSpPr>
          <a:xfrm>
            <a:off x="2000249" y="551055"/>
            <a:ext cx="2961662" cy="450277"/>
            <a:chOff x="-1" y="-1"/>
            <a:chExt cx="4996557" cy="1152962"/>
          </a:xfrm>
          <a:solidFill>
            <a:srgbClr val="1F7B91"/>
          </a:solidFill>
        </p:grpSpPr>
        <p:sp>
          <p:nvSpPr>
            <p:cNvPr id="10" name="Shape 712"/>
            <p:cNvSpPr/>
            <p:nvPr/>
          </p:nvSpPr>
          <p:spPr>
            <a:xfrm flipH="1">
              <a:off x="-1" y="166679"/>
              <a:ext cx="4191989" cy="818352"/>
            </a:xfrm>
            <a:prstGeom prst="rect">
              <a:avLst/>
            </a:prstGeom>
            <a:grpFill/>
            <a:ln w="12700" cap="flat">
              <a:noFill/>
              <a:miter lim="400000"/>
            </a:ln>
            <a:effectLst/>
          </p:spPr>
          <p:txBody>
            <a:bodyPr wrap="square" lIns="14466" tIns="14466" rIns="14466" bIns="14466" numCol="1" anchor="ctr">
              <a:noAutofit/>
            </a:bodyPr>
            <a:lstStyle/>
            <a:p>
              <a:pPr lvl="0" algn="ctr"/>
              <a:r>
                <a:rPr lang="en-US" sz="1519" b="1" dirty="0">
                  <a:solidFill>
                    <a:prstClr val="white"/>
                  </a:solidFill>
                </a:rPr>
                <a:t>REGIÓN AMAZONAS</a:t>
              </a:r>
              <a:endParaRPr lang="en-US" sz="1519" b="1" dirty="0">
                <a:solidFill>
                  <a:prstClr val="white"/>
                </a:solidFill>
              </a:endParaRPr>
            </a:p>
          </p:txBody>
        </p:sp>
        <p:grpSp>
          <p:nvGrpSpPr>
            <p:cNvPr id="11" name="Group 716"/>
            <p:cNvGrpSpPr/>
            <p:nvPr/>
          </p:nvGrpSpPr>
          <p:grpSpPr>
            <a:xfrm>
              <a:off x="4191985" y="-1"/>
              <a:ext cx="804571" cy="1152962"/>
              <a:chOff x="0" y="0"/>
              <a:chExt cx="804567" cy="1152959"/>
            </a:xfrm>
            <a:grpFill/>
          </p:grpSpPr>
          <p:sp>
            <p:nvSpPr>
              <p:cNvPr id="14" name="Shape 713"/>
              <p:cNvSpPr/>
              <p:nvPr/>
            </p:nvSpPr>
            <p:spPr>
              <a:xfrm flipH="1">
                <a:off x="0"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7922"/>
                    </a:lnTo>
                    <a:lnTo>
                      <a:pt x="21600" y="0"/>
                    </a:lnTo>
                    <a:lnTo>
                      <a:pt x="0" y="3733"/>
                    </a:lnTo>
                    <a:lnTo>
                      <a:pt x="0" y="21600"/>
                    </a:lnTo>
                    <a:close/>
                  </a:path>
                </a:pathLst>
              </a:custGeom>
              <a:grpFill/>
              <a:ln w="12700" cap="flat">
                <a:noFill/>
                <a:miter lim="400000"/>
              </a:ln>
              <a:effectLst/>
            </p:spPr>
            <p:txBody>
              <a:bodyPr wrap="square" lIns="14466" tIns="14466" rIns="14466" bIns="14466" numCol="1" anchor="t">
                <a:noAutofit/>
              </a:bodyPr>
              <a:lstStyle/>
              <a:p>
                <a:endParaRPr sz="570"/>
              </a:p>
            </p:txBody>
          </p:sp>
          <p:sp>
            <p:nvSpPr>
              <p:cNvPr id="18" name="Shape 714"/>
              <p:cNvSpPr/>
              <p:nvPr/>
            </p:nvSpPr>
            <p:spPr>
              <a:xfrm flipH="1">
                <a:off x="402283"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922"/>
                    </a:lnTo>
                    <a:lnTo>
                      <a:pt x="0" y="0"/>
                    </a:lnTo>
                    <a:lnTo>
                      <a:pt x="21600" y="3733"/>
                    </a:lnTo>
                    <a:lnTo>
                      <a:pt x="21600" y="21600"/>
                    </a:lnTo>
                    <a:close/>
                  </a:path>
                </a:pathLst>
              </a:custGeom>
              <a:grpFill/>
              <a:ln w="12700" cap="flat">
                <a:noFill/>
                <a:miter lim="400000"/>
              </a:ln>
              <a:effectLst/>
            </p:spPr>
            <p:txBody>
              <a:bodyPr wrap="square" lIns="14466" tIns="14466" rIns="14466" bIns="14466" numCol="1" anchor="ctr">
                <a:noAutofit/>
              </a:bodyPr>
              <a:lstStyle/>
              <a:p>
                <a:pPr algn="ctr"/>
                <a:endParaRPr lang="en-US" sz="1013" b="1" dirty="0">
                  <a:solidFill>
                    <a:srgbClr val="FFFFFF"/>
                  </a:solidFill>
                  <a:ea typeface="Helvetica"/>
                  <a:cs typeface="Helvetica"/>
                  <a:sym typeface="Helvetica"/>
                </a:endParaRPr>
              </a:p>
            </p:txBody>
          </p:sp>
          <p:sp>
            <p:nvSpPr>
              <p:cNvPr id="19" name="Shape 715"/>
              <p:cNvSpPr/>
              <p:nvPr/>
            </p:nvSpPr>
            <p:spPr>
              <a:xfrm flipH="1">
                <a:off x="1" y="0"/>
                <a:ext cx="804566" cy="33711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10680"/>
                    </a:lnTo>
                    <a:lnTo>
                      <a:pt x="10800" y="0"/>
                    </a:lnTo>
                    <a:lnTo>
                      <a:pt x="21600" y="10680"/>
                    </a:lnTo>
                    <a:lnTo>
                      <a:pt x="10800" y="21600"/>
                    </a:lnTo>
                    <a:close/>
                  </a:path>
                </a:pathLst>
              </a:custGeom>
              <a:grpFill/>
              <a:ln w="9525" cap="flat">
                <a:noFill/>
                <a:prstDash val="solid"/>
                <a:bevel/>
              </a:ln>
              <a:effectLst/>
            </p:spPr>
            <p:txBody>
              <a:bodyPr wrap="square" lIns="14466" tIns="14466" rIns="14466" bIns="14466" numCol="1" anchor="t">
                <a:noAutofit/>
              </a:bodyPr>
              <a:lstStyle/>
              <a:p>
                <a:endParaRPr sz="570"/>
              </a:p>
            </p:txBody>
          </p:sp>
        </p:grpSp>
      </p:grpSp>
      <p:sp>
        <p:nvSpPr>
          <p:cNvPr id="13" name="Shape 267"/>
          <p:cNvSpPr/>
          <p:nvPr/>
        </p:nvSpPr>
        <p:spPr>
          <a:xfrm>
            <a:off x="3508058" y="2102876"/>
            <a:ext cx="426498" cy="399892"/>
          </a:xfrm>
          <a:prstGeom prst="rect">
            <a:avLst/>
          </a:prstGeom>
          <a:solidFill>
            <a:schemeClr val="accent4"/>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32%</a:t>
            </a:r>
            <a:endParaRPr sz="1013" b="1" dirty="0">
              <a:solidFill>
                <a:schemeClr val="bg2">
                  <a:lumMod val="10000"/>
                </a:schemeClr>
              </a:solidFill>
              <a:latin typeface="+mj-lt"/>
            </a:endParaRPr>
          </a:p>
        </p:txBody>
      </p:sp>
      <p:sp>
        <p:nvSpPr>
          <p:cNvPr id="15" name="Shape 270"/>
          <p:cNvSpPr/>
          <p:nvPr/>
        </p:nvSpPr>
        <p:spPr>
          <a:xfrm>
            <a:off x="5102486" y="4675247"/>
            <a:ext cx="400737"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0%</a:t>
            </a:r>
            <a:endParaRPr sz="1013" b="1" dirty="0">
              <a:solidFill>
                <a:schemeClr val="bg2">
                  <a:lumMod val="10000"/>
                </a:schemeClr>
              </a:solidFill>
              <a:latin typeface="+mj-lt"/>
            </a:endParaRPr>
          </a:p>
        </p:txBody>
      </p:sp>
      <p:grpSp>
        <p:nvGrpSpPr>
          <p:cNvPr id="60" name="Group 62"/>
          <p:cNvGrpSpPr/>
          <p:nvPr/>
        </p:nvGrpSpPr>
        <p:grpSpPr>
          <a:xfrm>
            <a:off x="2055521" y="2089084"/>
            <a:ext cx="1359152" cy="427936"/>
            <a:chOff x="1066090" y="2419924"/>
            <a:chExt cx="2372437" cy="661050"/>
          </a:xfrm>
        </p:grpSpPr>
        <p:sp>
          <p:nvSpPr>
            <p:cNvPr id="67" name="Shape 208"/>
            <p:cNvSpPr/>
            <p:nvPr/>
          </p:nvSpPr>
          <p:spPr>
            <a:xfrm>
              <a:off x="1066090" y="2634499"/>
              <a:ext cx="2372437" cy="44647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pPr algn="r"/>
              <a:r>
                <a:rPr lang="es-MX" sz="844" dirty="0">
                  <a:solidFill>
                    <a:schemeClr val="bg2">
                      <a:lumMod val="25000"/>
                    </a:schemeClr>
                  </a:solidFill>
                  <a:latin typeface="+mj-lt"/>
                </a:rPr>
                <a:t>Desarrollar el conocimiento del riesgo</a:t>
              </a:r>
              <a:r>
                <a:rPr lang="es-PE" sz="844" dirty="0">
                  <a:solidFill>
                    <a:schemeClr val="bg2">
                      <a:lumMod val="25000"/>
                    </a:schemeClr>
                  </a:solidFill>
                  <a:latin typeface="+mj-lt"/>
                </a:rPr>
                <a:t>.</a:t>
              </a:r>
            </a:p>
          </p:txBody>
        </p:sp>
        <p:sp>
          <p:nvSpPr>
            <p:cNvPr id="68" name="TextBox 70"/>
            <p:cNvSpPr txBox="1"/>
            <p:nvPr/>
          </p:nvSpPr>
          <p:spPr>
            <a:xfrm>
              <a:off x="1445658" y="2419924"/>
              <a:ext cx="1992869" cy="275715"/>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1.</a:t>
              </a:r>
            </a:p>
          </p:txBody>
        </p:sp>
      </p:grpSp>
      <p:grpSp>
        <p:nvGrpSpPr>
          <p:cNvPr id="70" name="Group 72"/>
          <p:cNvGrpSpPr/>
          <p:nvPr/>
        </p:nvGrpSpPr>
        <p:grpSpPr>
          <a:xfrm>
            <a:off x="5622368" y="4678428"/>
            <a:ext cx="1407312" cy="688099"/>
            <a:chOff x="1066090" y="2417484"/>
            <a:chExt cx="2372437" cy="1072341"/>
          </a:xfrm>
        </p:grpSpPr>
        <p:sp>
          <p:nvSpPr>
            <p:cNvPr id="77"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de la población y sociedad organizada para el desarrollo de una cultura de prevención.</a:t>
              </a:r>
            </a:p>
          </p:txBody>
        </p:sp>
        <p:sp>
          <p:nvSpPr>
            <p:cNvPr id="78" name="TextBox 80"/>
            <p:cNvSpPr txBox="1"/>
            <p:nvPr/>
          </p:nvSpPr>
          <p:spPr>
            <a:xfrm>
              <a:off x="1066090" y="2417484"/>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a:solidFill>
                    <a:schemeClr val="tx1">
                      <a:lumMod val="75000"/>
                      <a:lumOff val="25000"/>
                    </a:schemeClr>
                  </a:solidFill>
                </a:rPr>
                <a:t>Objetivo Estratégico 6.</a:t>
              </a:r>
            </a:p>
          </p:txBody>
        </p:sp>
      </p:grpSp>
      <p:sp>
        <p:nvSpPr>
          <p:cNvPr id="79" name="Shape 267"/>
          <p:cNvSpPr/>
          <p:nvPr/>
        </p:nvSpPr>
        <p:spPr>
          <a:xfrm>
            <a:off x="3507196" y="3241626"/>
            <a:ext cx="426498"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0%</a:t>
            </a:r>
            <a:endParaRPr sz="1013" b="1" dirty="0">
              <a:solidFill>
                <a:schemeClr val="bg2">
                  <a:lumMod val="10000"/>
                </a:schemeClr>
              </a:solidFill>
              <a:latin typeface="+mj-lt"/>
            </a:endParaRPr>
          </a:p>
        </p:txBody>
      </p:sp>
      <p:grpSp>
        <p:nvGrpSpPr>
          <p:cNvPr id="81" name="Group 62"/>
          <p:cNvGrpSpPr/>
          <p:nvPr/>
        </p:nvGrpSpPr>
        <p:grpSpPr>
          <a:xfrm>
            <a:off x="2054659" y="3131390"/>
            <a:ext cx="1359152" cy="817660"/>
            <a:chOff x="1066090" y="2419921"/>
            <a:chExt cx="2372437" cy="1263071"/>
          </a:xfrm>
        </p:grpSpPr>
        <p:sp>
          <p:nvSpPr>
            <p:cNvPr id="82" name="Shape 208"/>
            <p:cNvSpPr/>
            <p:nvPr/>
          </p:nvSpPr>
          <p:spPr>
            <a:xfrm>
              <a:off x="1066090" y="2634499"/>
              <a:ext cx="2372437" cy="104849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pPr algn="r"/>
              <a:r>
                <a:rPr lang="es-ES" sz="844" dirty="0"/>
                <a:t>Evitar y reducir las condiciones de riesgo de los medios de vida de la población con un enfoque territorial</a:t>
              </a:r>
              <a:r>
                <a:rPr lang="es-PE" sz="844" dirty="0">
                  <a:solidFill>
                    <a:schemeClr val="bg2">
                      <a:lumMod val="25000"/>
                    </a:schemeClr>
                  </a:solidFill>
                </a:rPr>
                <a:t>.</a:t>
              </a:r>
            </a:p>
          </p:txBody>
        </p:sp>
        <p:sp>
          <p:nvSpPr>
            <p:cNvPr id="83" name="TextBox 70"/>
            <p:cNvSpPr txBox="1"/>
            <p:nvPr/>
          </p:nvSpPr>
          <p:spPr>
            <a:xfrm>
              <a:off x="1445658" y="2419921"/>
              <a:ext cx="1992869" cy="27571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2.</a:t>
              </a:r>
            </a:p>
          </p:txBody>
        </p:sp>
      </p:grpSp>
      <p:sp>
        <p:nvSpPr>
          <p:cNvPr id="87" name="Shape 267"/>
          <p:cNvSpPr/>
          <p:nvPr/>
        </p:nvSpPr>
        <p:spPr>
          <a:xfrm>
            <a:off x="3507196" y="4688297"/>
            <a:ext cx="426498"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8%</a:t>
            </a:r>
            <a:endParaRPr sz="1013" b="1" dirty="0">
              <a:solidFill>
                <a:schemeClr val="bg2">
                  <a:lumMod val="10000"/>
                </a:schemeClr>
              </a:solidFill>
              <a:latin typeface="+mj-lt"/>
            </a:endParaRPr>
          </a:p>
        </p:txBody>
      </p:sp>
      <p:sp>
        <p:nvSpPr>
          <p:cNvPr id="88" name="Shape 270"/>
          <p:cNvSpPr/>
          <p:nvPr/>
        </p:nvSpPr>
        <p:spPr>
          <a:xfrm>
            <a:off x="5102486" y="3240205"/>
            <a:ext cx="400737"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6%</a:t>
            </a:r>
            <a:endParaRPr sz="1013" b="1" dirty="0">
              <a:solidFill>
                <a:schemeClr val="bg2">
                  <a:lumMod val="10000"/>
                </a:schemeClr>
              </a:solidFill>
              <a:latin typeface="+mj-lt"/>
            </a:endParaRPr>
          </a:p>
        </p:txBody>
      </p:sp>
      <p:grpSp>
        <p:nvGrpSpPr>
          <p:cNvPr id="89" name="Group 62"/>
          <p:cNvGrpSpPr/>
          <p:nvPr/>
        </p:nvGrpSpPr>
        <p:grpSpPr>
          <a:xfrm>
            <a:off x="2054659" y="4674499"/>
            <a:ext cx="1359152" cy="557846"/>
            <a:chOff x="1066090" y="2419921"/>
            <a:chExt cx="2372437" cy="861732"/>
          </a:xfrm>
        </p:grpSpPr>
        <p:sp>
          <p:nvSpPr>
            <p:cNvPr id="90" name="Shape 208"/>
            <p:cNvSpPr/>
            <p:nvPr/>
          </p:nvSpPr>
          <p:spPr>
            <a:xfrm>
              <a:off x="1066090" y="2634500"/>
              <a:ext cx="2372437" cy="6471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pPr algn="r"/>
              <a:r>
                <a:rPr lang="es-PE" sz="844" dirty="0">
                  <a:solidFill>
                    <a:srgbClr val="808080"/>
                  </a:solidFill>
                </a:rPr>
                <a:t>Desarrollar capacidad de respuesta ante emergencias y desastres.</a:t>
              </a:r>
            </a:p>
          </p:txBody>
        </p:sp>
        <p:sp>
          <p:nvSpPr>
            <p:cNvPr id="91" name="TextBox 70"/>
            <p:cNvSpPr txBox="1"/>
            <p:nvPr/>
          </p:nvSpPr>
          <p:spPr>
            <a:xfrm>
              <a:off x="1445658" y="2419921"/>
              <a:ext cx="1992869" cy="275716"/>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3.</a:t>
              </a:r>
            </a:p>
          </p:txBody>
        </p:sp>
      </p:grpSp>
      <p:grpSp>
        <p:nvGrpSpPr>
          <p:cNvPr id="92" name="Group 72"/>
          <p:cNvGrpSpPr/>
          <p:nvPr/>
        </p:nvGrpSpPr>
        <p:grpSpPr>
          <a:xfrm>
            <a:off x="5622368" y="3131389"/>
            <a:ext cx="1407312" cy="688101"/>
            <a:chOff x="1066090" y="2417481"/>
            <a:chExt cx="2372437" cy="1072344"/>
          </a:xfrm>
        </p:grpSpPr>
        <p:sp>
          <p:nvSpPr>
            <p:cNvPr id="93"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r>
                <a:rPr lang="es-PE" sz="844" dirty="0">
                  <a:solidFill>
                    <a:schemeClr val="bg2">
                      <a:lumMod val="25000"/>
                    </a:schemeClr>
                  </a:solidFill>
                  <a:latin typeface="+mj-lt"/>
                </a:rPr>
                <a:t>Fortalecer las capacidades institucionales para el desarrollo de la gestión del riesgo de desastres.</a:t>
              </a:r>
            </a:p>
          </p:txBody>
        </p:sp>
        <p:sp>
          <p:nvSpPr>
            <p:cNvPr id="94" name="TextBox 80"/>
            <p:cNvSpPr txBox="1"/>
            <p:nvPr/>
          </p:nvSpPr>
          <p:spPr>
            <a:xfrm>
              <a:off x="1066090" y="2417481"/>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a:solidFill>
                    <a:schemeClr val="tx1">
                      <a:lumMod val="75000"/>
                      <a:lumOff val="25000"/>
                    </a:schemeClr>
                  </a:solidFill>
                </a:rPr>
                <a:t>Objetivo Estratégico 5.</a:t>
              </a:r>
            </a:p>
          </p:txBody>
        </p:sp>
      </p:grpSp>
      <p:sp>
        <p:nvSpPr>
          <p:cNvPr id="96" name="Shape 270"/>
          <p:cNvSpPr/>
          <p:nvPr/>
        </p:nvSpPr>
        <p:spPr>
          <a:xfrm>
            <a:off x="5102486" y="2126920"/>
            <a:ext cx="400737"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0%</a:t>
            </a:r>
            <a:endParaRPr sz="1013" b="1" dirty="0">
              <a:solidFill>
                <a:schemeClr val="bg2">
                  <a:lumMod val="10000"/>
                </a:schemeClr>
              </a:solidFill>
              <a:latin typeface="+mj-lt"/>
            </a:endParaRPr>
          </a:p>
        </p:txBody>
      </p:sp>
      <p:grpSp>
        <p:nvGrpSpPr>
          <p:cNvPr id="100" name="Group 72"/>
          <p:cNvGrpSpPr/>
          <p:nvPr/>
        </p:nvGrpSpPr>
        <p:grpSpPr>
          <a:xfrm>
            <a:off x="5622368" y="2042996"/>
            <a:ext cx="1407312" cy="558192"/>
            <a:chOff x="1066090" y="2417485"/>
            <a:chExt cx="2372437" cy="869888"/>
          </a:xfrm>
        </p:grpSpPr>
        <p:sp>
          <p:nvSpPr>
            <p:cNvPr id="101" name="Shape 208"/>
            <p:cNvSpPr/>
            <p:nvPr/>
          </p:nvSpPr>
          <p:spPr>
            <a:xfrm>
              <a:off x="1066090" y="2634500"/>
              <a:ext cx="2372437" cy="6528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para la recuperación física, económica y social.</a:t>
              </a:r>
            </a:p>
          </p:txBody>
        </p:sp>
        <p:sp>
          <p:nvSpPr>
            <p:cNvPr id="102" name="TextBox 80"/>
            <p:cNvSpPr txBox="1"/>
            <p:nvPr/>
          </p:nvSpPr>
          <p:spPr>
            <a:xfrm>
              <a:off x="1066090" y="2417485"/>
              <a:ext cx="1924668" cy="278153"/>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s-PE" sz="970" dirty="0">
                  <a:solidFill>
                    <a:schemeClr val="tx1">
                      <a:lumMod val="75000"/>
                      <a:lumOff val="25000"/>
                    </a:schemeClr>
                  </a:solidFill>
                </a:rPr>
                <a:t>Objetivo</a:t>
              </a:r>
              <a:r>
                <a:rPr lang="en-US" sz="970" dirty="0">
                  <a:solidFill>
                    <a:schemeClr val="tx1">
                      <a:lumMod val="75000"/>
                      <a:lumOff val="25000"/>
                    </a:schemeClr>
                  </a:solidFill>
                </a:rPr>
                <a:t> </a:t>
              </a:r>
              <a:r>
                <a:rPr lang="es-PE" sz="970" dirty="0">
                  <a:solidFill>
                    <a:schemeClr val="tx1">
                      <a:lumMod val="75000"/>
                      <a:lumOff val="25000"/>
                    </a:schemeClr>
                  </a:solidFill>
                </a:rPr>
                <a:t>Estratégico</a:t>
              </a:r>
              <a:r>
                <a:rPr lang="en-US" sz="970" dirty="0">
                  <a:solidFill>
                    <a:schemeClr val="tx1">
                      <a:lumMod val="75000"/>
                      <a:lumOff val="25000"/>
                    </a:schemeClr>
                  </a:solidFill>
                </a:rPr>
                <a:t> 4.</a:t>
              </a:r>
            </a:p>
          </p:txBody>
        </p:sp>
      </p:grpSp>
      <p:sp>
        <p:nvSpPr>
          <p:cNvPr id="58" name="Shape 270"/>
          <p:cNvSpPr/>
          <p:nvPr/>
        </p:nvSpPr>
        <p:spPr>
          <a:xfrm>
            <a:off x="4550032" y="628436"/>
            <a:ext cx="346854" cy="32660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759" dirty="0">
                <a:ln>
                  <a:solidFill>
                    <a:sysClr val="windowText" lastClr="000000"/>
                  </a:solidFill>
                </a:ln>
                <a:solidFill>
                  <a:schemeClr val="bg2">
                    <a:lumMod val="10000"/>
                  </a:schemeClr>
                </a:solidFill>
                <a:latin typeface="+mj-lt"/>
              </a:rPr>
              <a:t>7 %</a:t>
            </a:r>
            <a:endParaRPr sz="759" dirty="0">
              <a:ln>
                <a:solidFill>
                  <a:sysClr val="windowText" lastClr="000000"/>
                </a:solidFill>
              </a:ln>
              <a:solidFill>
                <a:schemeClr val="bg2">
                  <a:lumMod val="10000"/>
                </a:schemeClr>
              </a:solidFill>
              <a:latin typeface="+mj-lt"/>
            </a:endParaRPr>
          </a:p>
        </p:txBody>
      </p:sp>
      <p:sp>
        <p:nvSpPr>
          <p:cNvPr id="111" name="TextBox 6">
            <a:extLst>
              <a:ext uri="{FF2B5EF4-FFF2-40B4-BE49-F238E27FC236}">
                <a16:creationId xmlns:a16="http://schemas.microsoft.com/office/drawing/2014/main" xmlns="" id="{0F882BE3-DBE8-4CFF-8E96-0FC3F5F78A24}"/>
              </a:ext>
            </a:extLst>
          </p:cNvPr>
          <p:cNvSpPr txBox="1"/>
          <p:nvPr/>
        </p:nvSpPr>
        <p:spPr>
          <a:xfrm>
            <a:off x="5681390" y="992776"/>
            <a:ext cx="1850802" cy="167084"/>
          </a:xfrm>
          <a:prstGeom prst="rect">
            <a:avLst/>
          </a:prstGeom>
          <a:noFill/>
        </p:spPr>
        <p:txBody>
          <a:bodyPr wrap="square" lIns="0" tIns="0" rIns="51424" bIns="0" rtlCol="0">
            <a:noAutofit/>
          </a:bodyPr>
          <a:lstStyle/>
          <a:p>
            <a:r>
              <a:rPr lang="es-ES" sz="1013" b="1" dirty="0">
                <a:solidFill>
                  <a:srgbClr val="297E96"/>
                </a:solidFill>
                <a:latin typeface="Calibri" panose="020F0502020204030204" pitchFamily="34" charset="0"/>
                <a:cs typeface="Helvetica Neue"/>
              </a:rPr>
              <a:t>RESULTADO NACIONAL</a:t>
            </a:r>
            <a:endParaRPr lang="es-MX" sz="443" cap="all" dirty="0">
              <a:solidFill>
                <a:srgbClr val="297E96"/>
              </a:solidFill>
              <a:latin typeface="Calibri" panose="020F0502020204030204" pitchFamily="34" charset="0"/>
              <a:cs typeface="Helvetica Neue"/>
            </a:endParaRPr>
          </a:p>
        </p:txBody>
      </p:sp>
      <p:sp>
        <p:nvSpPr>
          <p:cNvPr id="112" name="Cubo 111">
            <a:extLst>
              <a:ext uri="{FF2B5EF4-FFF2-40B4-BE49-F238E27FC236}">
                <a16:creationId xmlns:a16="http://schemas.microsoft.com/office/drawing/2014/main" xmlns="" id="{480E3970-41F1-4DF6-AAD7-068B8C383B7C}"/>
              </a:ext>
            </a:extLst>
          </p:cNvPr>
          <p:cNvSpPr/>
          <p:nvPr/>
        </p:nvSpPr>
        <p:spPr>
          <a:xfrm>
            <a:off x="6176731" y="581075"/>
            <a:ext cx="491697" cy="354674"/>
          </a:xfrm>
          <a:prstGeom prst="cub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a:solidFill>
                  <a:schemeClr val="tx1">
                    <a:lumMod val="95000"/>
                    <a:lumOff val="5000"/>
                  </a:schemeClr>
                </a:solidFill>
                <a:latin typeface="Arial Narrow" panose="020B0606020202030204" pitchFamily="34" charset="0"/>
              </a:rPr>
              <a:t>13 %</a:t>
            </a:r>
            <a:endParaRPr lang="en-US" sz="844" b="1" dirty="0">
              <a:solidFill>
                <a:schemeClr val="tx1">
                  <a:lumMod val="95000"/>
                  <a:lumOff val="5000"/>
                </a:schemeClr>
              </a:solidFill>
              <a:latin typeface="Arial Narrow" panose="020B0606020202030204" pitchFamily="34" charset="0"/>
            </a:endParaRPr>
          </a:p>
        </p:txBody>
      </p:sp>
      <p:sp>
        <p:nvSpPr>
          <p:cNvPr id="48" name="Heptágono 47"/>
          <p:cNvSpPr/>
          <p:nvPr/>
        </p:nvSpPr>
        <p:spPr>
          <a:xfrm>
            <a:off x="4520915" y="1040823"/>
            <a:ext cx="405088" cy="358296"/>
          </a:xfrm>
          <a:prstGeom prst="heptagon">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smtClean="0">
                <a:solidFill>
                  <a:schemeClr val="tx1">
                    <a:lumMod val="95000"/>
                    <a:lumOff val="5000"/>
                  </a:schemeClr>
                </a:solidFill>
                <a:latin typeface="Arial Narrow" panose="020B0606020202030204" pitchFamily="34" charset="0"/>
              </a:rPr>
              <a:t>8%</a:t>
            </a:r>
            <a:endParaRPr lang="en-US" sz="844" b="1" dirty="0">
              <a:solidFill>
                <a:schemeClr val="tx1">
                  <a:lumMod val="95000"/>
                  <a:lumOff val="5000"/>
                </a:schemeClr>
              </a:solidFill>
              <a:latin typeface="Arial Narrow" panose="020B0606020202030204" pitchFamily="34" charset="0"/>
            </a:endParaRPr>
          </a:p>
        </p:txBody>
      </p:sp>
      <p:pic>
        <p:nvPicPr>
          <p:cNvPr id="49" name="Imagen 48">
            <a:extLst>
              <a:ext uri="{FF2B5EF4-FFF2-40B4-BE49-F238E27FC236}">
                <a16:creationId xmlns="" xmlns:a16="http://schemas.microsoft.com/office/drawing/2014/main" id="{6D05032C-602D-43FA-8E9F-D955A4C93E51}"/>
              </a:ext>
            </a:extLst>
          </p:cNvPr>
          <p:cNvPicPr>
            <a:picLocks noChangeAspect="1"/>
          </p:cNvPicPr>
          <p:nvPr/>
        </p:nvPicPr>
        <p:blipFill>
          <a:blip r:embed="rId4"/>
          <a:stretch>
            <a:fillRect/>
          </a:stretch>
        </p:blipFill>
        <p:spPr>
          <a:xfrm>
            <a:off x="4842685" y="5791546"/>
            <a:ext cx="2173317" cy="722724"/>
          </a:xfrm>
          <a:prstGeom prst="rect">
            <a:avLst/>
          </a:prstGeom>
        </p:spPr>
      </p:pic>
      <p:sp>
        <p:nvSpPr>
          <p:cNvPr id="41" name="TextBox 6"/>
          <p:cNvSpPr txBox="1"/>
          <p:nvPr/>
        </p:nvSpPr>
        <p:spPr>
          <a:xfrm>
            <a:off x="435636" y="1007694"/>
            <a:ext cx="5757581" cy="455788"/>
          </a:xfrm>
          <a:prstGeom prst="rect">
            <a:avLst/>
          </a:prstGeom>
          <a:noFill/>
        </p:spPr>
        <p:txBody>
          <a:bodyPr wrap="square" lIns="0" tIns="0" rIns="121893" bIns="0" rtlCol="0">
            <a:noAutofit/>
          </a:bodyPr>
          <a:lstStyle/>
          <a:p>
            <a:pPr algn="ctr"/>
            <a:r>
              <a:rPr lang="es-ES" sz="1400" b="1" dirty="0" smtClean="0">
                <a:solidFill>
                  <a:srgbClr val="297E96"/>
                </a:solidFill>
                <a:latin typeface="Calibri" panose="020F0502020204030204" pitchFamily="34" charset="0"/>
                <a:cs typeface="Helvetica Neue"/>
              </a:rPr>
              <a:t>GOBIERNO REGIONAL </a:t>
            </a:r>
          </a:p>
          <a:p>
            <a:pPr algn="ctr"/>
            <a:r>
              <a:rPr lang="es-ES" sz="1400" b="1" dirty="0" smtClean="0">
                <a:solidFill>
                  <a:srgbClr val="297E96"/>
                </a:solidFill>
                <a:latin typeface="Calibri" panose="020F0502020204030204" pitchFamily="34" charset="0"/>
                <a:cs typeface="Helvetica Neue"/>
              </a:rPr>
              <a:t>DE AMAZONAS</a:t>
            </a:r>
            <a:endParaRPr lang="es-MX" sz="1400" cap="all" dirty="0">
              <a:solidFill>
                <a:srgbClr val="297E96"/>
              </a:solidFill>
              <a:latin typeface="Calibri" panose="020F0502020204030204" pitchFamily="34" charset="0"/>
              <a:cs typeface="Helvetica Neue"/>
            </a:endParaRPr>
          </a:p>
        </p:txBody>
      </p:sp>
    </p:spTree>
    <p:extLst>
      <p:ext uri="{BB962C8B-B14F-4D97-AF65-F5344CB8AC3E}">
        <p14:creationId xmlns:p14="http://schemas.microsoft.com/office/powerpoint/2010/main" val="2306985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Imagen 46">
            <a:extLst>
              <a:ext uri="{FF2B5EF4-FFF2-40B4-BE49-F238E27FC236}">
                <a16:creationId xmlns:a16="http://schemas.microsoft.com/office/drawing/2014/main" xmlns="" id="{17CAE783-5952-485F-8827-3A77BD55372A}"/>
              </a:ext>
            </a:extLst>
          </p:cNvPr>
          <p:cNvPicPr>
            <a:picLocks noChangeAspect="1"/>
          </p:cNvPicPr>
          <p:nvPr/>
        </p:nvPicPr>
        <p:blipFill>
          <a:blip r:embed="rId2">
            <a:extLst>
              <a:ext uri="{BEBA8EAE-BF5A-486C-A8C5-ECC9F3942E4B}">
                <a14:imgProps xmlns:a14="http://schemas.microsoft.com/office/drawing/2010/main">
                  <a14:imgLayer r:embed="rId3">
                    <a14:imgEffect>
                      <a14:artisticCrisscrossEtching trans="35000" pressure="10"/>
                    </a14:imgEffect>
                  </a14:imgLayer>
                </a14:imgProps>
              </a:ext>
            </a:extLst>
          </a:blip>
          <a:stretch>
            <a:fillRect/>
          </a:stretch>
        </p:blipFill>
        <p:spPr>
          <a:xfrm>
            <a:off x="2643188" y="1397705"/>
            <a:ext cx="3897809" cy="4526351"/>
          </a:xfrm>
          <a:prstGeom prst="rect">
            <a:avLst/>
          </a:prstGeom>
          <a:solidFill>
            <a:srgbClr val="FF7C80"/>
          </a:solidFill>
        </p:spPr>
      </p:pic>
      <p:grpSp>
        <p:nvGrpSpPr>
          <p:cNvPr id="9" name="Group 719"/>
          <p:cNvGrpSpPr/>
          <p:nvPr/>
        </p:nvGrpSpPr>
        <p:grpSpPr>
          <a:xfrm>
            <a:off x="2000249" y="722043"/>
            <a:ext cx="2961662" cy="450277"/>
            <a:chOff x="-1" y="-1"/>
            <a:chExt cx="4996557" cy="1152962"/>
          </a:xfrm>
          <a:solidFill>
            <a:srgbClr val="1F7B91"/>
          </a:solidFill>
        </p:grpSpPr>
        <p:sp>
          <p:nvSpPr>
            <p:cNvPr id="10" name="Shape 712"/>
            <p:cNvSpPr/>
            <p:nvPr/>
          </p:nvSpPr>
          <p:spPr>
            <a:xfrm flipH="1">
              <a:off x="-1" y="166679"/>
              <a:ext cx="4191989" cy="818352"/>
            </a:xfrm>
            <a:prstGeom prst="rect">
              <a:avLst/>
            </a:prstGeom>
            <a:grpFill/>
            <a:ln w="12700" cap="flat">
              <a:noFill/>
              <a:miter lim="400000"/>
            </a:ln>
            <a:effectLst/>
          </p:spPr>
          <p:txBody>
            <a:bodyPr wrap="square" lIns="14466" tIns="14466" rIns="14466" bIns="14466" numCol="1" anchor="ctr">
              <a:noAutofit/>
            </a:bodyPr>
            <a:lstStyle/>
            <a:p>
              <a:pPr lvl="0" algn="ctr"/>
              <a:r>
                <a:rPr lang="en-US" sz="1519" b="1" dirty="0">
                  <a:solidFill>
                    <a:prstClr val="white"/>
                  </a:solidFill>
                </a:rPr>
                <a:t>REGIÓN ANCASH</a:t>
              </a:r>
              <a:endParaRPr lang="en-US" sz="1519" b="1" dirty="0">
                <a:solidFill>
                  <a:prstClr val="white"/>
                </a:solidFill>
              </a:endParaRPr>
            </a:p>
          </p:txBody>
        </p:sp>
        <p:grpSp>
          <p:nvGrpSpPr>
            <p:cNvPr id="11" name="Group 716"/>
            <p:cNvGrpSpPr/>
            <p:nvPr/>
          </p:nvGrpSpPr>
          <p:grpSpPr>
            <a:xfrm>
              <a:off x="4191985" y="-1"/>
              <a:ext cx="804571" cy="1152962"/>
              <a:chOff x="0" y="0"/>
              <a:chExt cx="804567" cy="1152959"/>
            </a:xfrm>
            <a:grpFill/>
          </p:grpSpPr>
          <p:sp>
            <p:nvSpPr>
              <p:cNvPr id="14" name="Shape 713"/>
              <p:cNvSpPr/>
              <p:nvPr/>
            </p:nvSpPr>
            <p:spPr>
              <a:xfrm flipH="1">
                <a:off x="0"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7922"/>
                    </a:lnTo>
                    <a:lnTo>
                      <a:pt x="21600" y="0"/>
                    </a:lnTo>
                    <a:lnTo>
                      <a:pt x="0" y="3733"/>
                    </a:lnTo>
                    <a:lnTo>
                      <a:pt x="0" y="21600"/>
                    </a:lnTo>
                    <a:close/>
                  </a:path>
                </a:pathLst>
              </a:custGeom>
              <a:grpFill/>
              <a:ln w="12700" cap="flat">
                <a:noFill/>
                <a:miter lim="400000"/>
              </a:ln>
              <a:effectLst/>
            </p:spPr>
            <p:txBody>
              <a:bodyPr wrap="square" lIns="14466" tIns="14466" rIns="14466" bIns="14466" numCol="1" anchor="t">
                <a:noAutofit/>
              </a:bodyPr>
              <a:lstStyle/>
              <a:p>
                <a:endParaRPr sz="570"/>
              </a:p>
            </p:txBody>
          </p:sp>
          <p:sp>
            <p:nvSpPr>
              <p:cNvPr id="18" name="Shape 714"/>
              <p:cNvSpPr/>
              <p:nvPr/>
            </p:nvSpPr>
            <p:spPr>
              <a:xfrm flipH="1">
                <a:off x="402283"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922"/>
                    </a:lnTo>
                    <a:lnTo>
                      <a:pt x="0" y="0"/>
                    </a:lnTo>
                    <a:lnTo>
                      <a:pt x="21600" y="3733"/>
                    </a:lnTo>
                    <a:lnTo>
                      <a:pt x="21600" y="21600"/>
                    </a:lnTo>
                    <a:close/>
                  </a:path>
                </a:pathLst>
              </a:custGeom>
              <a:grpFill/>
              <a:ln w="12700" cap="flat">
                <a:noFill/>
                <a:miter lim="400000"/>
              </a:ln>
              <a:effectLst/>
            </p:spPr>
            <p:txBody>
              <a:bodyPr wrap="square" lIns="14466" tIns="14466" rIns="14466" bIns="14466" numCol="1" anchor="ctr">
                <a:noAutofit/>
              </a:bodyPr>
              <a:lstStyle/>
              <a:p>
                <a:pPr algn="ctr"/>
                <a:endParaRPr lang="en-US" sz="1013" b="1" dirty="0">
                  <a:solidFill>
                    <a:srgbClr val="FFFFFF"/>
                  </a:solidFill>
                  <a:ea typeface="Helvetica"/>
                  <a:cs typeface="Helvetica"/>
                  <a:sym typeface="Helvetica"/>
                </a:endParaRPr>
              </a:p>
            </p:txBody>
          </p:sp>
          <p:sp>
            <p:nvSpPr>
              <p:cNvPr id="19" name="Shape 715"/>
              <p:cNvSpPr/>
              <p:nvPr/>
            </p:nvSpPr>
            <p:spPr>
              <a:xfrm flipH="1">
                <a:off x="1" y="0"/>
                <a:ext cx="804566" cy="33711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10680"/>
                    </a:lnTo>
                    <a:lnTo>
                      <a:pt x="10800" y="0"/>
                    </a:lnTo>
                    <a:lnTo>
                      <a:pt x="21600" y="10680"/>
                    </a:lnTo>
                    <a:lnTo>
                      <a:pt x="10800" y="21600"/>
                    </a:lnTo>
                    <a:close/>
                  </a:path>
                </a:pathLst>
              </a:custGeom>
              <a:grpFill/>
              <a:ln w="9525" cap="flat">
                <a:noFill/>
                <a:prstDash val="solid"/>
                <a:bevel/>
              </a:ln>
              <a:effectLst/>
            </p:spPr>
            <p:txBody>
              <a:bodyPr wrap="square" lIns="14466" tIns="14466" rIns="14466" bIns="14466" numCol="1" anchor="t">
                <a:noAutofit/>
              </a:bodyPr>
              <a:lstStyle/>
              <a:p>
                <a:endParaRPr sz="570"/>
              </a:p>
            </p:txBody>
          </p:sp>
        </p:grpSp>
      </p:grpSp>
      <p:sp>
        <p:nvSpPr>
          <p:cNvPr id="13" name="Shape 267"/>
          <p:cNvSpPr/>
          <p:nvPr/>
        </p:nvSpPr>
        <p:spPr>
          <a:xfrm>
            <a:off x="3403980" y="2143425"/>
            <a:ext cx="426498" cy="399892"/>
          </a:xfrm>
          <a:prstGeom prst="rect">
            <a:avLst/>
          </a:prstGeom>
          <a:solidFill>
            <a:srgbClr val="00B050"/>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82%</a:t>
            </a:r>
            <a:endParaRPr sz="1013" b="1" dirty="0">
              <a:solidFill>
                <a:schemeClr val="bg2">
                  <a:lumMod val="10000"/>
                </a:schemeClr>
              </a:solidFill>
              <a:latin typeface="+mj-lt"/>
            </a:endParaRPr>
          </a:p>
        </p:txBody>
      </p:sp>
      <p:sp>
        <p:nvSpPr>
          <p:cNvPr id="15" name="Shape 270"/>
          <p:cNvSpPr/>
          <p:nvPr/>
        </p:nvSpPr>
        <p:spPr>
          <a:xfrm>
            <a:off x="5370114" y="4715796"/>
            <a:ext cx="400737"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0%</a:t>
            </a:r>
            <a:endParaRPr sz="1013" b="1" dirty="0">
              <a:solidFill>
                <a:schemeClr val="bg2">
                  <a:lumMod val="10000"/>
                </a:schemeClr>
              </a:solidFill>
              <a:latin typeface="+mj-lt"/>
            </a:endParaRPr>
          </a:p>
        </p:txBody>
      </p:sp>
      <p:grpSp>
        <p:nvGrpSpPr>
          <p:cNvPr id="60" name="Group 62"/>
          <p:cNvGrpSpPr/>
          <p:nvPr/>
        </p:nvGrpSpPr>
        <p:grpSpPr>
          <a:xfrm>
            <a:off x="1951443" y="2129633"/>
            <a:ext cx="1359152" cy="427936"/>
            <a:chOff x="1066090" y="2419924"/>
            <a:chExt cx="2372437" cy="661050"/>
          </a:xfrm>
        </p:grpSpPr>
        <p:sp>
          <p:nvSpPr>
            <p:cNvPr id="67" name="Shape 208"/>
            <p:cNvSpPr/>
            <p:nvPr/>
          </p:nvSpPr>
          <p:spPr>
            <a:xfrm>
              <a:off x="1066090" y="2634499"/>
              <a:ext cx="2372437" cy="4464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pPr algn="r"/>
              <a:r>
                <a:rPr lang="es-MX" sz="844" dirty="0">
                  <a:solidFill>
                    <a:schemeClr val="bg2">
                      <a:lumMod val="25000"/>
                    </a:schemeClr>
                  </a:solidFill>
                  <a:latin typeface="+mj-lt"/>
                </a:rPr>
                <a:t>Desarrollar el conocimiento del riesgo</a:t>
              </a:r>
              <a:r>
                <a:rPr lang="es-PE" sz="844" dirty="0">
                  <a:solidFill>
                    <a:schemeClr val="bg2">
                      <a:lumMod val="25000"/>
                    </a:schemeClr>
                  </a:solidFill>
                  <a:latin typeface="+mj-lt"/>
                </a:rPr>
                <a:t>.</a:t>
              </a:r>
            </a:p>
          </p:txBody>
        </p:sp>
        <p:sp>
          <p:nvSpPr>
            <p:cNvPr id="68" name="TextBox 70"/>
            <p:cNvSpPr txBox="1"/>
            <p:nvPr/>
          </p:nvSpPr>
          <p:spPr>
            <a:xfrm>
              <a:off x="1445658" y="2419924"/>
              <a:ext cx="1992869" cy="275715"/>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1.</a:t>
              </a:r>
            </a:p>
          </p:txBody>
        </p:sp>
      </p:grpSp>
      <p:grpSp>
        <p:nvGrpSpPr>
          <p:cNvPr id="70" name="Group 72"/>
          <p:cNvGrpSpPr/>
          <p:nvPr/>
        </p:nvGrpSpPr>
        <p:grpSpPr>
          <a:xfrm>
            <a:off x="5889996" y="4718977"/>
            <a:ext cx="1407312" cy="688099"/>
            <a:chOff x="1066090" y="2417484"/>
            <a:chExt cx="2372437" cy="1072341"/>
          </a:xfrm>
        </p:grpSpPr>
        <p:sp>
          <p:nvSpPr>
            <p:cNvPr id="77"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de la población y sociedad organizada para el desarrollo de una cultura de prevención.</a:t>
              </a:r>
            </a:p>
          </p:txBody>
        </p:sp>
        <p:sp>
          <p:nvSpPr>
            <p:cNvPr id="78" name="TextBox 80"/>
            <p:cNvSpPr txBox="1"/>
            <p:nvPr/>
          </p:nvSpPr>
          <p:spPr>
            <a:xfrm>
              <a:off x="1066090" y="2417484"/>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6.</a:t>
              </a:r>
            </a:p>
          </p:txBody>
        </p:sp>
      </p:grpSp>
      <p:sp>
        <p:nvSpPr>
          <p:cNvPr id="79" name="Shape 267"/>
          <p:cNvSpPr/>
          <p:nvPr/>
        </p:nvSpPr>
        <p:spPr>
          <a:xfrm>
            <a:off x="3403118" y="3282175"/>
            <a:ext cx="426498"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2%</a:t>
            </a:r>
            <a:endParaRPr sz="1013" b="1" dirty="0">
              <a:solidFill>
                <a:schemeClr val="bg2">
                  <a:lumMod val="10000"/>
                </a:schemeClr>
              </a:solidFill>
              <a:latin typeface="+mj-lt"/>
            </a:endParaRPr>
          </a:p>
        </p:txBody>
      </p:sp>
      <p:grpSp>
        <p:nvGrpSpPr>
          <p:cNvPr id="81" name="Group 62"/>
          <p:cNvGrpSpPr/>
          <p:nvPr/>
        </p:nvGrpSpPr>
        <p:grpSpPr>
          <a:xfrm>
            <a:off x="1950581" y="3171939"/>
            <a:ext cx="1359152" cy="817660"/>
            <a:chOff x="1066090" y="2419921"/>
            <a:chExt cx="2372437" cy="1263071"/>
          </a:xfrm>
        </p:grpSpPr>
        <p:sp>
          <p:nvSpPr>
            <p:cNvPr id="82" name="Shape 208"/>
            <p:cNvSpPr/>
            <p:nvPr/>
          </p:nvSpPr>
          <p:spPr>
            <a:xfrm>
              <a:off x="1066090" y="2634499"/>
              <a:ext cx="2372437" cy="104849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pPr algn="r"/>
              <a:r>
                <a:rPr lang="es-ES" sz="844" dirty="0"/>
                <a:t>Evitar y reducir las condiciones de riesgo de los medios de vida de la población con un enfoque territorial</a:t>
              </a:r>
              <a:r>
                <a:rPr lang="es-PE" sz="844" dirty="0">
                  <a:solidFill>
                    <a:schemeClr val="bg2">
                      <a:lumMod val="25000"/>
                    </a:schemeClr>
                  </a:solidFill>
                </a:rPr>
                <a:t>.</a:t>
              </a:r>
            </a:p>
          </p:txBody>
        </p:sp>
        <p:sp>
          <p:nvSpPr>
            <p:cNvPr id="83" name="TextBox 70"/>
            <p:cNvSpPr txBox="1"/>
            <p:nvPr/>
          </p:nvSpPr>
          <p:spPr>
            <a:xfrm>
              <a:off x="1445658" y="2419921"/>
              <a:ext cx="1992869" cy="27571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2.</a:t>
              </a:r>
            </a:p>
          </p:txBody>
        </p:sp>
      </p:grpSp>
      <p:sp>
        <p:nvSpPr>
          <p:cNvPr id="87" name="Shape 267"/>
          <p:cNvSpPr/>
          <p:nvPr/>
        </p:nvSpPr>
        <p:spPr>
          <a:xfrm>
            <a:off x="3403118" y="4728846"/>
            <a:ext cx="426498" cy="399892"/>
          </a:xfrm>
          <a:prstGeom prst="rect">
            <a:avLst/>
          </a:prstGeom>
          <a:solidFill>
            <a:schemeClr val="accent4"/>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27%</a:t>
            </a:r>
            <a:endParaRPr sz="1013" b="1" dirty="0">
              <a:solidFill>
                <a:schemeClr val="bg2">
                  <a:lumMod val="10000"/>
                </a:schemeClr>
              </a:solidFill>
              <a:latin typeface="+mj-lt"/>
            </a:endParaRPr>
          </a:p>
        </p:txBody>
      </p:sp>
      <p:sp>
        <p:nvSpPr>
          <p:cNvPr id="88" name="Shape 270"/>
          <p:cNvSpPr/>
          <p:nvPr/>
        </p:nvSpPr>
        <p:spPr>
          <a:xfrm>
            <a:off x="5370114" y="3280754"/>
            <a:ext cx="400737" cy="399892"/>
          </a:xfrm>
          <a:prstGeom prst="rect">
            <a:avLst/>
          </a:prstGeom>
          <a:solidFill>
            <a:srgbClr val="FF0000"/>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23%</a:t>
            </a:r>
            <a:endParaRPr sz="1013" b="1" dirty="0">
              <a:solidFill>
                <a:schemeClr val="bg2">
                  <a:lumMod val="10000"/>
                </a:schemeClr>
              </a:solidFill>
              <a:latin typeface="+mj-lt"/>
            </a:endParaRPr>
          </a:p>
        </p:txBody>
      </p:sp>
      <p:grpSp>
        <p:nvGrpSpPr>
          <p:cNvPr id="89" name="Group 62"/>
          <p:cNvGrpSpPr/>
          <p:nvPr/>
        </p:nvGrpSpPr>
        <p:grpSpPr>
          <a:xfrm>
            <a:off x="1950581" y="4715048"/>
            <a:ext cx="1359152" cy="557846"/>
            <a:chOff x="1066090" y="2419921"/>
            <a:chExt cx="2372437" cy="861732"/>
          </a:xfrm>
        </p:grpSpPr>
        <p:sp>
          <p:nvSpPr>
            <p:cNvPr id="90" name="Shape 208"/>
            <p:cNvSpPr/>
            <p:nvPr/>
          </p:nvSpPr>
          <p:spPr>
            <a:xfrm>
              <a:off x="1066090" y="2634500"/>
              <a:ext cx="2372437" cy="6471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pPr algn="r"/>
              <a:r>
                <a:rPr lang="es-PE" sz="844" dirty="0">
                  <a:solidFill>
                    <a:srgbClr val="808080"/>
                  </a:solidFill>
                </a:rPr>
                <a:t>Desarrollar capacidad de respuesta ante emergencias y desastres.</a:t>
              </a:r>
            </a:p>
          </p:txBody>
        </p:sp>
        <p:sp>
          <p:nvSpPr>
            <p:cNvPr id="91" name="TextBox 70"/>
            <p:cNvSpPr txBox="1"/>
            <p:nvPr/>
          </p:nvSpPr>
          <p:spPr>
            <a:xfrm>
              <a:off x="1445658" y="2419921"/>
              <a:ext cx="1992869" cy="275716"/>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3.</a:t>
              </a:r>
            </a:p>
          </p:txBody>
        </p:sp>
      </p:grpSp>
      <p:grpSp>
        <p:nvGrpSpPr>
          <p:cNvPr id="92" name="Group 72"/>
          <p:cNvGrpSpPr/>
          <p:nvPr/>
        </p:nvGrpSpPr>
        <p:grpSpPr>
          <a:xfrm>
            <a:off x="5889996" y="3171938"/>
            <a:ext cx="1407312" cy="688101"/>
            <a:chOff x="1066090" y="2417481"/>
            <a:chExt cx="2372437" cy="1072344"/>
          </a:xfrm>
        </p:grpSpPr>
        <p:sp>
          <p:nvSpPr>
            <p:cNvPr id="93"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r>
                <a:rPr lang="es-PE" sz="844" dirty="0">
                  <a:solidFill>
                    <a:schemeClr val="bg2">
                      <a:lumMod val="25000"/>
                    </a:schemeClr>
                  </a:solidFill>
                  <a:latin typeface="+mj-lt"/>
                </a:rPr>
                <a:t>Fortalecer las capacidades institucionales para el desarrollo de la gestión del riesgo de desastres.</a:t>
              </a:r>
            </a:p>
          </p:txBody>
        </p:sp>
        <p:sp>
          <p:nvSpPr>
            <p:cNvPr id="94" name="TextBox 80"/>
            <p:cNvSpPr txBox="1"/>
            <p:nvPr/>
          </p:nvSpPr>
          <p:spPr>
            <a:xfrm>
              <a:off x="1066090" y="2417481"/>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5.</a:t>
              </a:r>
            </a:p>
          </p:txBody>
        </p:sp>
      </p:grpSp>
      <p:sp>
        <p:nvSpPr>
          <p:cNvPr id="96" name="Shape 270"/>
          <p:cNvSpPr/>
          <p:nvPr/>
        </p:nvSpPr>
        <p:spPr>
          <a:xfrm>
            <a:off x="5370114" y="2167469"/>
            <a:ext cx="400737"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0%</a:t>
            </a:r>
            <a:endParaRPr sz="1013" b="1" dirty="0">
              <a:solidFill>
                <a:schemeClr val="bg2">
                  <a:lumMod val="10000"/>
                </a:schemeClr>
              </a:solidFill>
              <a:latin typeface="+mj-lt"/>
            </a:endParaRPr>
          </a:p>
        </p:txBody>
      </p:sp>
      <p:grpSp>
        <p:nvGrpSpPr>
          <p:cNvPr id="100" name="Group 72"/>
          <p:cNvGrpSpPr/>
          <p:nvPr/>
        </p:nvGrpSpPr>
        <p:grpSpPr>
          <a:xfrm>
            <a:off x="5889996" y="2083545"/>
            <a:ext cx="1407312" cy="558192"/>
            <a:chOff x="1066090" y="2417485"/>
            <a:chExt cx="2372437" cy="869888"/>
          </a:xfrm>
        </p:grpSpPr>
        <p:sp>
          <p:nvSpPr>
            <p:cNvPr id="101" name="Shape 208"/>
            <p:cNvSpPr/>
            <p:nvPr/>
          </p:nvSpPr>
          <p:spPr>
            <a:xfrm>
              <a:off x="1066090" y="2634500"/>
              <a:ext cx="2372437" cy="6528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para la recuperación física, económica y social.</a:t>
              </a:r>
            </a:p>
          </p:txBody>
        </p:sp>
        <p:sp>
          <p:nvSpPr>
            <p:cNvPr id="102" name="TextBox 80"/>
            <p:cNvSpPr txBox="1"/>
            <p:nvPr/>
          </p:nvSpPr>
          <p:spPr>
            <a:xfrm>
              <a:off x="1066090" y="2417485"/>
              <a:ext cx="1924668" cy="278153"/>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s-PE" sz="970" dirty="0">
                  <a:solidFill>
                    <a:schemeClr val="tx1">
                      <a:lumMod val="75000"/>
                      <a:lumOff val="25000"/>
                    </a:schemeClr>
                  </a:solidFill>
                </a:rPr>
                <a:t>Objetivo</a:t>
              </a:r>
              <a:r>
                <a:rPr lang="en-US" sz="970" dirty="0">
                  <a:solidFill>
                    <a:schemeClr val="tx1">
                      <a:lumMod val="75000"/>
                      <a:lumOff val="25000"/>
                    </a:schemeClr>
                  </a:solidFill>
                </a:rPr>
                <a:t> </a:t>
              </a:r>
              <a:r>
                <a:rPr lang="es-PE" sz="970" dirty="0">
                  <a:solidFill>
                    <a:schemeClr val="tx1">
                      <a:lumMod val="75000"/>
                      <a:lumOff val="25000"/>
                    </a:schemeClr>
                  </a:solidFill>
                </a:rPr>
                <a:t>Estratégico</a:t>
              </a:r>
              <a:r>
                <a:rPr lang="en-US" sz="970" dirty="0">
                  <a:solidFill>
                    <a:schemeClr val="tx1">
                      <a:lumMod val="75000"/>
                      <a:lumOff val="25000"/>
                    </a:schemeClr>
                  </a:solidFill>
                </a:rPr>
                <a:t> 4.</a:t>
              </a:r>
            </a:p>
          </p:txBody>
        </p:sp>
      </p:grpSp>
      <p:sp>
        <p:nvSpPr>
          <p:cNvPr id="58" name="Shape 270"/>
          <p:cNvSpPr/>
          <p:nvPr/>
        </p:nvSpPr>
        <p:spPr>
          <a:xfrm>
            <a:off x="4580487" y="784057"/>
            <a:ext cx="346854" cy="32660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759" dirty="0">
                <a:ln>
                  <a:solidFill>
                    <a:sysClr val="windowText" lastClr="000000"/>
                  </a:solidFill>
                </a:ln>
                <a:solidFill>
                  <a:schemeClr val="bg2">
                    <a:lumMod val="10000"/>
                  </a:schemeClr>
                </a:solidFill>
                <a:latin typeface="+mj-lt"/>
              </a:rPr>
              <a:t>7 %</a:t>
            </a:r>
            <a:endParaRPr sz="759" dirty="0">
              <a:ln>
                <a:solidFill>
                  <a:sysClr val="windowText" lastClr="000000"/>
                </a:solidFill>
              </a:ln>
              <a:solidFill>
                <a:schemeClr val="bg2">
                  <a:lumMod val="10000"/>
                </a:schemeClr>
              </a:solidFill>
              <a:latin typeface="+mj-lt"/>
            </a:endParaRPr>
          </a:p>
        </p:txBody>
      </p:sp>
      <p:sp>
        <p:nvSpPr>
          <p:cNvPr id="111" name="TextBox 6">
            <a:extLst>
              <a:ext uri="{FF2B5EF4-FFF2-40B4-BE49-F238E27FC236}">
                <a16:creationId xmlns:a16="http://schemas.microsoft.com/office/drawing/2014/main" xmlns="" id="{0F882BE3-DBE8-4CFF-8E96-0FC3F5F78A24}"/>
              </a:ext>
            </a:extLst>
          </p:cNvPr>
          <p:cNvSpPr txBox="1"/>
          <p:nvPr/>
        </p:nvSpPr>
        <p:spPr>
          <a:xfrm>
            <a:off x="5737653" y="1052715"/>
            <a:ext cx="1850802" cy="167084"/>
          </a:xfrm>
          <a:prstGeom prst="rect">
            <a:avLst/>
          </a:prstGeom>
          <a:noFill/>
        </p:spPr>
        <p:txBody>
          <a:bodyPr wrap="square" lIns="0" tIns="0" rIns="51424" bIns="0" rtlCol="0">
            <a:noAutofit/>
          </a:bodyPr>
          <a:lstStyle/>
          <a:p>
            <a:r>
              <a:rPr lang="es-ES" sz="1013" b="1" dirty="0">
                <a:solidFill>
                  <a:srgbClr val="297E96"/>
                </a:solidFill>
                <a:latin typeface="Calibri" panose="020F0502020204030204" pitchFamily="34" charset="0"/>
                <a:cs typeface="Helvetica Neue"/>
              </a:rPr>
              <a:t>RESULTADO NACIONAL</a:t>
            </a:r>
            <a:endParaRPr lang="es-MX" sz="443" cap="all" dirty="0">
              <a:solidFill>
                <a:srgbClr val="297E96"/>
              </a:solidFill>
              <a:latin typeface="Calibri" panose="020F0502020204030204" pitchFamily="34" charset="0"/>
              <a:cs typeface="Helvetica Neue"/>
            </a:endParaRPr>
          </a:p>
        </p:txBody>
      </p:sp>
      <p:sp>
        <p:nvSpPr>
          <p:cNvPr id="112" name="Cubo 111">
            <a:extLst>
              <a:ext uri="{FF2B5EF4-FFF2-40B4-BE49-F238E27FC236}">
                <a16:creationId xmlns:a16="http://schemas.microsoft.com/office/drawing/2014/main" xmlns="" id="{480E3970-41F1-4DF6-AAD7-068B8C383B7C}"/>
              </a:ext>
            </a:extLst>
          </p:cNvPr>
          <p:cNvSpPr/>
          <p:nvPr/>
        </p:nvSpPr>
        <p:spPr>
          <a:xfrm>
            <a:off x="6081132" y="722043"/>
            <a:ext cx="446646" cy="324673"/>
          </a:xfrm>
          <a:prstGeom prst="cub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a:solidFill>
                  <a:schemeClr val="tx1">
                    <a:lumMod val="95000"/>
                    <a:lumOff val="5000"/>
                  </a:schemeClr>
                </a:solidFill>
                <a:latin typeface="Arial Narrow" panose="020B0606020202030204" pitchFamily="34" charset="0"/>
              </a:rPr>
              <a:t>13%</a:t>
            </a:r>
            <a:endParaRPr lang="en-US" sz="844" b="1" dirty="0">
              <a:solidFill>
                <a:schemeClr val="tx1">
                  <a:lumMod val="95000"/>
                  <a:lumOff val="5000"/>
                </a:schemeClr>
              </a:solidFill>
              <a:latin typeface="Arial Narrow" panose="020B0606020202030204" pitchFamily="34" charset="0"/>
            </a:endParaRPr>
          </a:p>
        </p:txBody>
      </p:sp>
      <p:sp>
        <p:nvSpPr>
          <p:cNvPr id="48" name="TextBox 6"/>
          <p:cNvSpPr txBox="1"/>
          <p:nvPr/>
        </p:nvSpPr>
        <p:spPr>
          <a:xfrm>
            <a:off x="1912691" y="1269415"/>
            <a:ext cx="3317865" cy="167084"/>
          </a:xfrm>
          <a:prstGeom prst="rect">
            <a:avLst/>
          </a:prstGeom>
          <a:noFill/>
        </p:spPr>
        <p:txBody>
          <a:bodyPr wrap="square" lIns="0" tIns="0" rIns="51424" bIns="0" rtlCol="0">
            <a:noAutofit/>
          </a:bodyPr>
          <a:lstStyle/>
          <a:p>
            <a:r>
              <a:rPr lang="es-ES" sz="1350" b="1" dirty="0">
                <a:solidFill>
                  <a:srgbClr val="297E96"/>
                </a:solidFill>
                <a:latin typeface="Calibri" panose="020F0502020204030204" pitchFamily="34" charset="0"/>
                <a:cs typeface="Helvetica Neue"/>
              </a:rPr>
              <a:t>GOBIERNO REGIONAL ANCASH</a:t>
            </a:r>
            <a:endParaRPr lang="es-MX" sz="506" cap="all" dirty="0">
              <a:solidFill>
                <a:srgbClr val="297E96"/>
              </a:solidFill>
              <a:latin typeface="Calibri" panose="020F0502020204030204" pitchFamily="34" charset="0"/>
              <a:cs typeface="Helvetica Neue"/>
            </a:endParaRPr>
          </a:p>
        </p:txBody>
      </p:sp>
      <p:sp>
        <p:nvSpPr>
          <p:cNvPr id="49" name="Heptágono 48"/>
          <p:cNvSpPr/>
          <p:nvPr/>
        </p:nvSpPr>
        <p:spPr>
          <a:xfrm>
            <a:off x="4466125" y="1219799"/>
            <a:ext cx="484422" cy="342499"/>
          </a:xfrm>
          <a:prstGeom prst="heptag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lumMod val="95000"/>
                    <a:lumOff val="5000"/>
                  </a:schemeClr>
                </a:solidFill>
                <a:latin typeface="Arial Narrow" panose="020B0606020202030204" pitchFamily="34" charset="0"/>
              </a:rPr>
              <a:t>22 %</a:t>
            </a:r>
            <a:endParaRPr lang="en-US" sz="800" b="1" dirty="0">
              <a:solidFill>
                <a:schemeClr val="tx1">
                  <a:lumMod val="95000"/>
                  <a:lumOff val="5000"/>
                </a:schemeClr>
              </a:solidFill>
              <a:latin typeface="Arial Narrow" panose="020B0606020202030204" pitchFamily="34" charset="0"/>
            </a:endParaRPr>
          </a:p>
        </p:txBody>
      </p:sp>
      <p:pic>
        <p:nvPicPr>
          <p:cNvPr id="50" name="Imagen 49">
            <a:extLst>
              <a:ext uri="{FF2B5EF4-FFF2-40B4-BE49-F238E27FC236}">
                <a16:creationId xmlns="" xmlns:a16="http://schemas.microsoft.com/office/drawing/2014/main" id="{6D05032C-602D-43FA-8E9F-D955A4C93E51}"/>
              </a:ext>
            </a:extLst>
          </p:cNvPr>
          <p:cNvPicPr>
            <a:picLocks noChangeAspect="1"/>
          </p:cNvPicPr>
          <p:nvPr/>
        </p:nvPicPr>
        <p:blipFill>
          <a:blip r:embed="rId4"/>
          <a:stretch>
            <a:fillRect/>
          </a:stretch>
        </p:blipFill>
        <p:spPr>
          <a:xfrm>
            <a:off x="4786388" y="5812549"/>
            <a:ext cx="2173317" cy="722724"/>
          </a:xfrm>
          <a:prstGeom prst="rect">
            <a:avLst/>
          </a:prstGeom>
        </p:spPr>
      </p:pic>
    </p:spTree>
    <p:extLst>
      <p:ext uri="{BB962C8B-B14F-4D97-AF65-F5344CB8AC3E}">
        <p14:creationId xmlns:p14="http://schemas.microsoft.com/office/powerpoint/2010/main" val="36724812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 xmlns:a16="http://schemas.microsoft.com/office/drawing/2014/main" id="{42DCDA33-EA32-42C1-86C9-D6DA04F8935F}"/>
              </a:ext>
            </a:extLst>
          </p:cNvPr>
          <p:cNvSpPr/>
          <p:nvPr/>
        </p:nvSpPr>
        <p:spPr>
          <a:xfrm>
            <a:off x="0" y="2204864"/>
            <a:ext cx="9144000" cy="2376264"/>
          </a:xfrm>
          <a:prstGeom prst="rect">
            <a:avLst/>
          </a:prstGeom>
          <a:solidFill>
            <a:srgbClr val="1F7B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1 Título">
            <a:extLst>
              <a:ext uri="{FF2B5EF4-FFF2-40B4-BE49-F238E27FC236}">
                <a16:creationId xmlns="" xmlns:a16="http://schemas.microsoft.com/office/drawing/2014/main" id="{78C7207F-F136-4378-AB97-F43B65CF57B2}"/>
              </a:ext>
            </a:extLst>
          </p:cNvPr>
          <p:cNvSpPr txBox="1">
            <a:spLocks/>
          </p:cNvSpPr>
          <p:nvPr/>
        </p:nvSpPr>
        <p:spPr>
          <a:xfrm>
            <a:off x="791580" y="2564904"/>
            <a:ext cx="7560840" cy="16561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s-PE" sz="2400" b="1" dirty="0" smtClean="0">
                <a:solidFill>
                  <a:schemeClr val="bg1"/>
                </a:solidFill>
                <a:latin typeface="Arial" panose="020B0604020202020204" pitchFamily="34" charset="0"/>
                <a:cs typeface="Arial" panose="020B0604020202020204" pitchFamily="34" charset="0"/>
              </a:rPr>
              <a:t>OBJETIVO ESTRATÉGICO 2</a:t>
            </a:r>
            <a:endParaRPr lang="es-PE"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9171329"/>
      </p:ext>
    </p:extLst>
  </p:cSld>
  <p:clrMapOvr>
    <a:masterClrMapping/>
  </p:clrMapOvr>
  <p:transition spd="slow">
    <p:push dir="u"/>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Imagen 47">
            <a:extLst>
              <a:ext uri="{FF2B5EF4-FFF2-40B4-BE49-F238E27FC236}">
                <a16:creationId xmlns:a16="http://schemas.microsoft.com/office/drawing/2014/main" xmlns="" id="{F46A8D73-3CEF-4146-A53C-A61EDE93F7F5}"/>
              </a:ext>
            </a:extLst>
          </p:cNvPr>
          <p:cNvPicPr>
            <a:picLocks noChangeAspect="1"/>
          </p:cNvPicPr>
          <p:nvPr/>
        </p:nvPicPr>
        <p:blipFill>
          <a:blip r:embed="rId2">
            <a:extLst>
              <a:ext uri="{BEBA8EAE-BF5A-486C-A8C5-ECC9F3942E4B}">
                <a14:imgProps xmlns:a14="http://schemas.microsoft.com/office/drawing/2010/main">
                  <a14:imgLayer r:embed="rId3">
                    <a14:imgEffect>
                      <a14:artisticCrisscrossEtching trans="35000" pressure="10"/>
                    </a14:imgEffect>
                  </a14:imgLayer>
                </a14:imgProps>
              </a:ext>
            </a:extLst>
          </a:blip>
          <a:stretch>
            <a:fillRect/>
          </a:stretch>
        </p:blipFill>
        <p:spPr>
          <a:xfrm>
            <a:off x="2450306" y="1100795"/>
            <a:ext cx="4307681" cy="5002318"/>
          </a:xfrm>
          <a:prstGeom prst="rect">
            <a:avLst/>
          </a:prstGeom>
        </p:spPr>
      </p:pic>
      <p:grpSp>
        <p:nvGrpSpPr>
          <p:cNvPr id="9" name="Group 719"/>
          <p:cNvGrpSpPr/>
          <p:nvPr/>
        </p:nvGrpSpPr>
        <p:grpSpPr>
          <a:xfrm>
            <a:off x="2000249" y="744353"/>
            <a:ext cx="2961662" cy="450277"/>
            <a:chOff x="-1" y="-1"/>
            <a:chExt cx="4996557" cy="1152962"/>
          </a:xfrm>
          <a:solidFill>
            <a:srgbClr val="1F7B91"/>
          </a:solidFill>
        </p:grpSpPr>
        <p:sp>
          <p:nvSpPr>
            <p:cNvPr id="10" name="Shape 712"/>
            <p:cNvSpPr/>
            <p:nvPr/>
          </p:nvSpPr>
          <p:spPr>
            <a:xfrm flipH="1">
              <a:off x="-1" y="166679"/>
              <a:ext cx="4191989" cy="818352"/>
            </a:xfrm>
            <a:prstGeom prst="rect">
              <a:avLst/>
            </a:prstGeom>
            <a:grpFill/>
            <a:ln w="12700" cap="flat">
              <a:noFill/>
              <a:miter lim="400000"/>
            </a:ln>
            <a:effectLst/>
          </p:spPr>
          <p:txBody>
            <a:bodyPr wrap="square" lIns="14466" tIns="14466" rIns="14466" bIns="14466" numCol="1" anchor="ctr">
              <a:noAutofit/>
            </a:bodyPr>
            <a:lstStyle/>
            <a:p>
              <a:pPr lvl="0" algn="ctr"/>
              <a:r>
                <a:rPr lang="en-US" sz="1519" b="1" dirty="0">
                  <a:solidFill>
                    <a:prstClr val="white"/>
                  </a:solidFill>
                </a:rPr>
                <a:t>REGIÓN APURIMAC</a:t>
              </a:r>
              <a:endParaRPr lang="en-US" sz="1519" b="1" dirty="0">
                <a:solidFill>
                  <a:prstClr val="white"/>
                </a:solidFill>
              </a:endParaRPr>
            </a:p>
          </p:txBody>
        </p:sp>
        <p:grpSp>
          <p:nvGrpSpPr>
            <p:cNvPr id="11" name="Group 716"/>
            <p:cNvGrpSpPr/>
            <p:nvPr/>
          </p:nvGrpSpPr>
          <p:grpSpPr>
            <a:xfrm>
              <a:off x="4191985" y="-1"/>
              <a:ext cx="804571" cy="1152962"/>
              <a:chOff x="0" y="0"/>
              <a:chExt cx="804567" cy="1152959"/>
            </a:xfrm>
            <a:grpFill/>
          </p:grpSpPr>
          <p:sp>
            <p:nvSpPr>
              <p:cNvPr id="14" name="Shape 713"/>
              <p:cNvSpPr/>
              <p:nvPr/>
            </p:nvSpPr>
            <p:spPr>
              <a:xfrm flipH="1">
                <a:off x="0"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7922"/>
                    </a:lnTo>
                    <a:lnTo>
                      <a:pt x="21600" y="0"/>
                    </a:lnTo>
                    <a:lnTo>
                      <a:pt x="0" y="3733"/>
                    </a:lnTo>
                    <a:lnTo>
                      <a:pt x="0" y="21600"/>
                    </a:lnTo>
                    <a:close/>
                  </a:path>
                </a:pathLst>
              </a:custGeom>
              <a:grpFill/>
              <a:ln w="12700" cap="flat">
                <a:noFill/>
                <a:miter lim="400000"/>
              </a:ln>
              <a:effectLst/>
            </p:spPr>
            <p:txBody>
              <a:bodyPr wrap="square" lIns="14466" tIns="14466" rIns="14466" bIns="14466" numCol="1" anchor="t">
                <a:noAutofit/>
              </a:bodyPr>
              <a:lstStyle/>
              <a:p>
                <a:endParaRPr sz="570"/>
              </a:p>
            </p:txBody>
          </p:sp>
          <p:sp>
            <p:nvSpPr>
              <p:cNvPr id="18" name="Shape 714"/>
              <p:cNvSpPr/>
              <p:nvPr/>
            </p:nvSpPr>
            <p:spPr>
              <a:xfrm flipH="1">
                <a:off x="402283"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922"/>
                    </a:lnTo>
                    <a:lnTo>
                      <a:pt x="0" y="0"/>
                    </a:lnTo>
                    <a:lnTo>
                      <a:pt x="21600" y="3733"/>
                    </a:lnTo>
                    <a:lnTo>
                      <a:pt x="21600" y="21600"/>
                    </a:lnTo>
                    <a:close/>
                  </a:path>
                </a:pathLst>
              </a:custGeom>
              <a:grpFill/>
              <a:ln w="12700" cap="flat">
                <a:noFill/>
                <a:miter lim="400000"/>
              </a:ln>
              <a:effectLst/>
            </p:spPr>
            <p:txBody>
              <a:bodyPr wrap="square" lIns="14466" tIns="14466" rIns="14466" bIns="14466" numCol="1" anchor="ctr">
                <a:noAutofit/>
              </a:bodyPr>
              <a:lstStyle/>
              <a:p>
                <a:pPr algn="ctr"/>
                <a:endParaRPr lang="en-US" sz="1013" b="1" dirty="0">
                  <a:solidFill>
                    <a:srgbClr val="FFFFFF"/>
                  </a:solidFill>
                  <a:ea typeface="Helvetica"/>
                  <a:cs typeface="Helvetica"/>
                  <a:sym typeface="Helvetica"/>
                </a:endParaRPr>
              </a:p>
            </p:txBody>
          </p:sp>
          <p:sp>
            <p:nvSpPr>
              <p:cNvPr id="19" name="Shape 715"/>
              <p:cNvSpPr/>
              <p:nvPr/>
            </p:nvSpPr>
            <p:spPr>
              <a:xfrm flipH="1">
                <a:off x="1" y="0"/>
                <a:ext cx="804566" cy="33711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10680"/>
                    </a:lnTo>
                    <a:lnTo>
                      <a:pt x="10800" y="0"/>
                    </a:lnTo>
                    <a:lnTo>
                      <a:pt x="21600" y="10680"/>
                    </a:lnTo>
                    <a:lnTo>
                      <a:pt x="10800" y="21600"/>
                    </a:lnTo>
                    <a:close/>
                  </a:path>
                </a:pathLst>
              </a:custGeom>
              <a:grpFill/>
              <a:ln w="9525" cap="flat">
                <a:noFill/>
                <a:prstDash val="solid"/>
                <a:bevel/>
              </a:ln>
              <a:effectLst/>
            </p:spPr>
            <p:txBody>
              <a:bodyPr wrap="square" lIns="14466" tIns="14466" rIns="14466" bIns="14466" numCol="1" anchor="t">
                <a:noAutofit/>
              </a:bodyPr>
              <a:lstStyle/>
              <a:p>
                <a:endParaRPr sz="570"/>
              </a:p>
            </p:txBody>
          </p:sp>
        </p:grpSp>
      </p:grpSp>
      <p:sp>
        <p:nvSpPr>
          <p:cNvPr id="13" name="Shape 267"/>
          <p:cNvSpPr/>
          <p:nvPr/>
        </p:nvSpPr>
        <p:spPr>
          <a:xfrm>
            <a:off x="3017402" y="1960829"/>
            <a:ext cx="426498" cy="399892"/>
          </a:xfrm>
          <a:prstGeom prst="rect">
            <a:avLst/>
          </a:prstGeom>
          <a:solidFill>
            <a:srgbClr val="00B050"/>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86</a:t>
            </a:r>
            <a:r>
              <a:rPr lang="en-US" sz="1013" b="1" dirty="0">
                <a:solidFill>
                  <a:schemeClr val="bg2">
                    <a:lumMod val="10000"/>
                  </a:schemeClr>
                </a:solidFill>
                <a:latin typeface="+mj-lt"/>
              </a:rPr>
              <a:t>%</a:t>
            </a:r>
            <a:endParaRPr sz="1013" b="1" dirty="0">
              <a:solidFill>
                <a:schemeClr val="bg2">
                  <a:lumMod val="10000"/>
                </a:schemeClr>
              </a:solidFill>
              <a:latin typeface="+mj-lt"/>
            </a:endParaRPr>
          </a:p>
        </p:txBody>
      </p:sp>
      <p:sp>
        <p:nvSpPr>
          <p:cNvPr id="15" name="Shape 270"/>
          <p:cNvSpPr/>
          <p:nvPr/>
        </p:nvSpPr>
        <p:spPr>
          <a:xfrm>
            <a:off x="5585705" y="4496027"/>
            <a:ext cx="400737" cy="399892"/>
          </a:xfrm>
          <a:prstGeom prst="rect">
            <a:avLst/>
          </a:prstGeom>
          <a:solidFill>
            <a:schemeClr val="accent4"/>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50%</a:t>
            </a:r>
            <a:endParaRPr sz="1013" b="1" dirty="0">
              <a:solidFill>
                <a:schemeClr val="bg2">
                  <a:lumMod val="10000"/>
                </a:schemeClr>
              </a:solidFill>
              <a:latin typeface="+mj-lt"/>
            </a:endParaRPr>
          </a:p>
        </p:txBody>
      </p:sp>
      <p:grpSp>
        <p:nvGrpSpPr>
          <p:cNvPr id="60" name="Group 62"/>
          <p:cNvGrpSpPr/>
          <p:nvPr/>
        </p:nvGrpSpPr>
        <p:grpSpPr>
          <a:xfrm>
            <a:off x="1564865" y="1947036"/>
            <a:ext cx="1359152" cy="427936"/>
            <a:chOff x="1066090" y="2419924"/>
            <a:chExt cx="2372437" cy="661050"/>
          </a:xfrm>
        </p:grpSpPr>
        <p:sp>
          <p:nvSpPr>
            <p:cNvPr id="67" name="Shape 208"/>
            <p:cNvSpPr/>
            <p:nvPr/>
          </p:nvSpPr>
          <p:spPr>
            <a:xfrm>
              <a:off x="1066090" y="2634499"/>
              <a:ext cx="2372437" cy="44647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pPr algn="r"/>
              <a:r>
                <a:rPr lang="es-MX" sz="844" dirty="0">
                  <a:solidFill>
                    <a:schemeClr val="bg2">
                      <a:lumMod val="25000"/>
                    </a:schemeClr>
                  </a:solidFill>
                  <a:latin typeface="+mj-lt"/>
                </a:rPr>
                <a:t>Desarrollar el conocimiento del riesgo</a:t>
              </a:r>
              <a:r>
                <a:rPr lang="es-PE" sz="844" dirty="0">
                  <a:solidFill>
                    <a:schemeClr val="bg2">
                      <a:lumMod val="25000"/>
                    </a:schemeClr>
                  </a:solidFill>
                  <a:latin typeface="+mj-lt"/>
                </a:rPr>
                <a:t>.</a:t>
              </a:r>
            </a:p>
          </p:txBody>
        </p:sp>
        <p:sp>
          <p:nvSpPr>
            <p:cNvPr id="68" name="TextBox 70"/>
            <p:cNvSpPr txBox="1"/>
            <p:nvPr/>
          </p:nvSpPr>
          <p:spPr>
            <a:xfrm>
              <a:off x="1445658" y="2419924"/>
              <a:ext cx="1992869" cy="275715"/>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1.</a:t>
              </a:r>
            </a:p>
          </p:txBody>
        </p:sp>
      </p:grpSp>
      <p:grpSp>
        <p:nvGrpSpPr>
          <p:cNvPr id="70" name="Group 72"/>
          <p:cNvGrpSpPr/>
          <p:nvPr/>
        </p:nvGrpSpPr>
        <p:grpSpPr>
          <a:xfrm>
            <a:off x="6105587" y="4499207"/>
            <a:ext cx="1407312" cy="688099"/>
            <a:chOff x="1066090" y="2417484"/>
            <a:chExt cx="2372437" cy="1072341"/>
          </a:xfrm>
        </p:grpSpPr>
        <p:sp>
          <p:nvSpPr>
            <p:cNvPr id="77"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de la población y sociedad organizada para el desarrollo de una cultura de prevención.</a:t>
              </a:r>
            </a:p>
          </p:txBody>
        </p:sp>
        <p:sp>
          <p:nvSpPr>
            <p:cNvPr id="78" name="TextBox 80"/>
            <p:cNvSpPr txBox="1"/>
            <p:nvPr/>
          </p:nvSpPr>
          <p:spPr>
            <a:xfrm>
              <a:off x="1066090" y="2417484"/>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6.</a:t>
              </a:r>
            </a:p>
          </p:txBody>
        </p:sp>
      </p:grpSp>
      <p:sp>
        <p:nvSpPr>
          <p:cNvPr id="79" name="Shape 267"/>
          <p:cNvSpPr/>
          <p:nvPr/>
        </p:nvSpPr>
        <p:spPr>
          <a:xfrm>
            <a:off x="3016540" y="3099579"/>
            <a:ext cx="426498"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15%</a:t>
            </a:r>
            <a:endParaRPr sz="1013" b="1" dirty="0">
              <a:solidFill>
                <a:schemeClr val="bg2">
                  <a:lumMod val="10000"/>
                </a:schemeClr>
              </a:solidFill>
              <a:latin typeface="+mj-lt"/>
            </a:endParaRPr>
          </a:p>
        </p:txBody>
      </p:sp>
      <p:grpSp>
        <p:nvGrpSpPr>
          <p:cNvPr id="81" name="Group 62"/>
          <p:cNvGrpSpPr/>
          <p:nvPr/>
        </p:nvGrpSpPr>
        <p:grpSpPr>
          <a:xfrm>
            <a:off x="1564003" y="2989342"/>
            <a:ext cx="1359152" cy="817660"/>
            <a:chOff x="1066090" y="2419921"/>
            <a:chExt cx="2372437" cy="1263071"/>
          </a:xfrm>
        </p:grpSpPr>
        <p:sp>
          <p:nvSpPr>
            <p:cNvPr id="82" name="Shape 208"/>
            <p:cNvSpPr/>
            <p:nvPr/>
          </p:nvSpPr>
          <p:spPr>
            <a:xfrm>
              <a:off x="1066090" y="2634499"/>
              <a:ext cx="2372437" cy="104849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pPr algn="r"/>
              <a:r>
                <a:rPr lang="es-ES" sz="844" dirty="0"/>
                <a:t>Evitar y reducir las condiciones de riesgo de los medios de vida de la población con un enfoque territorial</a:t>
              </a:r>
              <a:r>
                <a:rPr lang="es-PE" sz="844" dirty="0">
                  <a:solidFill>
                    <a:schemeClr val="bg2">
                      <a:lumMod val="25000"/>
                    </a:schemeClr>
                  </a:solidFill>
                </a:rPr>
                <a:t>.</a:t>
              </a:r>
            </a:p>
          </p:txBody>
        </p:sp>
        <p:sp>
          <p:nvSpPr>
            <p:cNvPr id="83" name="TextBox 70"/>
            <p:cNvSpPr txBox="1"/>
            <p:nvPr/>
          </p:nvSpPr>
          <p:spPr>
            <a:xfrm>
              <a:off x="1445658" y="2419921"/>
              <a:ext cx="1992869" cy="27571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2.</a:t>
              </a:r>
            </a:p>
          </p:txBody>
        </p:sp>
      </p:grpSp>
      <p:sp>
        <p:nvSpPr>
          <p:cNvPr id="87" name="Shape 267"/>
          <p:cNvSpPr/>
          <p:nvPr/>
        </p:nvSpPr>
        <p:spPr>
          <a:xfrm>
            <a:off x="3016540" y="4546249"/>
            <a:ext cx="426498" cy="399892"/>
          </a:xfrm>
          <a:prstGeom prst="rect">
            <a:avLst/>
          </a:prstGeom>
          <a:solidFill>
            <a:srgbClr val="FFC000"/>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44%</a:t>
            </a:r>
            <a:endParaRPr sz="1013" b="1" dirty="0">
              <a:solidFill>
                <a:schemeClr val="bg2">
                  <a:lumMod val="10000"/>
                </a:schemeClr>
              </a:solidFill>
              <a:latin typeface="+mj-lt"/>
            </a:endParaRPr>
          </a:p>
        </p:txBody>
      </p:sp>
      <p:sp>
        <p:nvSpPr>
          <p:cNvPr id="88" name="Shape 270"/>
          <p:cNvSpPr/>
          <p:nvPr/>
        </p:nvSpPr>
        <p:spPr>
          <a:xfrm>
            <a:off x="5585705" y="3060984"/>
            <a:ext cx="400737" cy="399892"/>
          </a:xfrm>
          <a:prstGeom prst="rect">
            <a:avLst/>
          </a:prstGeom>
          <a:solidFill>
            <a:srgbClr val="FFC000"/>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29%</a:t>
            </a:r>
            <a:endParaRPr sz="1013" b="1" dirty="0">
              <a:solidFill>
                <a:schemeClr val="bg2">
                  <a:lumMod val="10000"/>
                </a:schemeClr>
              </a:solidFill>
              <a:latin typeface="+mj-lt"/>
            </a:endParaRPr>
          </a:p>
        </p:txBody>
      </p:sp>
      <p:grpSp>
        <p:nvGrpSpPr>
          <p:cNvPr id="89" name="Group 62"/>
          <p:cNvGrpSpPr/>
          <p:nvPr/>
        </p:nvGrpSpPr>
        <p:grpSpPr>
          <a:xfrm>
            <a:off x="1564003" y="4532451"/>
            <a:ext cx="1359152" cy="557846"/>
            <a:chOff x="1066090" y="2419921"/>
            <a:chExt cx="2372437" cy="861732"/>
          </a:xfrm>
        </p:grpSpPr>
        <p:sp>
          <p:nvSpPr>
            <p:cNvPr id="90" name="Shape 208"/>
            <p:cNvSpPr/>
            <p:nvPr/>
          </p:nvSpPr>
          <p:spPr>
            <a:xfrm>
              <a:off x="1066090" y="2634500"/>
              <a:ext cx="2372437" cy="6471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pPr algn="r"/>
              <a:r>
                <a:rPr lang="es-PE" sz="844" dirty="0">
                  <a:solidFill>
                    <a:srgbClr val="808080"/>
                  </a:solidFill>
                </a:rPr>
                <a:t>Desarrollar capacidad de respuesta ante emergencias y desastres.</a:t>
              </a:r>
            </a:p>
          </p:txBody>
        </p:sp>
        <p:sp>
          <p:nvSpPr>
            <p:cNvPr id="91" name="TextBox 70"/>
            <p:cNvSpPr txBox="1"/>
            <p:nvPr/>
          </p:nvSpPr>
          <p:spPr>
            <a:xfrm>
              <a:off x="1445658" y="2419921"/>
              <a:ext cx="1992869" cy="275716"/>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3.</a:t>
              </a:r>
            </a:p>
          </p:txBody>
        </p:sp>
      </p:grpSp>
      <p:grpSp>
        <p:nvGrpSpPr>
          <p:cNvPr id="92" name="Group 72"/>
          <p:cNvGrpSpPr/>
          <p:nvPr/>
        </p:nvGrpSpPr>
        <p:grpSpPr>
          <a:xfrm>
            <a:off x="6105587" y="2952169"/>
            <a:ext cx="1407312" cy="688101"/>
            <a:chOff x="1066090" y="2417481"/>
            <a:chExt cx="2372437" cy="1072344"/>
          </a:xfrm>
        </p:grpSpPr>
        <p:sp>
          <p:nvSpPr>
            <p:cNvPr id="93"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r>
                <a:rPr lang="es-PE" sz="844" dirty="0">
                  <a:solidFill>
                    <a:schemeClr val="bg2">
                      <a:lumMod val="25000"/>
                    </a:schemeClr>
                  </a:solidFill>
                  <a:latin typeface="+mj-lt"/>
                </a:rPr>
                <a:t>Fortalecer las capacidades institucionales para el desarrollo de la gestión del riesgo de desastres.</a:t>
              </a:r>
            </a:p>
          </p:txBody>
        </p:sp>
        <p:sp>
          <p:nvSpPr>
            <p:cNvPr id="94" name="TextBox 80"/>
            <p:cNvSpPr txBox="1"/>
            <p:nvPr/>
          </p:nvSpPr>
          <p:spPr>
            <a:xfrm>
              <a:off x="1066090" y="2417481"/>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5.</a:t>
              </a:r>
            </a:p>
          </p:txBody>
        </p:sp>
      </p:grpSp>
      <p:sp>
        <p:nvSpPr>
          <p:cNvPr id="96" name="Shape 270"/>
          <p:cNvSpPr/>
          <p:nvPr/>
        </p:nvSpPr>
        <p:spPr>
          <a:xfrm>
            <a:off x="5585705" y="1947700"/>
            <a:ext cx="400737"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0%</a:t>
            </a:r>
            <a:endParaRPr sz="1013" b="1" dirty="0">
              <a:solidFill>
                <a:schemeClr val="bg2">
                  <a:lumMod val="10000"/>
                </a:schemeClr>
              </a:solidFill>
              <a:latin typeface="+mj-lt"/>
            </a:endParaRPr>
          </a:p>
        </p:txBody>
      </p:sp>
      <p:grpSp>
        <p:nvGrpSpPr>
          <p:cNvPr id="100" name="Group 72"/>
          <p:cNvGrpSpPr/>
          <p:nvPr/>
        </p:nvGrpSpPr>
        <p:grpSpPr>
          <a:xfrm>
            <a:off x="6105587" y="1863776"/>
            <a:ext cx="1407312" cy="558192"/>
            <a:chOff x="1066090" y="2417485"/>
            <a:chExt cx="2372437" cy="869888"/>
          </a:xfrm>
        </p:grpSpPr>
        <p:sp>
          <p:nvSpPr>
            <p:cNvPr id="101" name="Shape 208"/>
            <p:cNvSpPr/>
            <p:nvPr/>
          </p:nvSpPr>
          <p:spPr>
            <a:xfrm>
              <a:off x="1066090" y="2634500"/>
              <a:ext cx="2372437" cy="6528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para la recuperación física, económica y social.</a:t>
              </a:r>
            </a:p>
          </p:txBody>
        </p:sp>
        <p:sp>
          <p:nvSpPr>
            <p:cNvPr id="102" name="TextBox 80"/>
            <p:cNvSpPr txBox="1"/>
            <p:nvPr/>
          </p:nvSpPr>
          <p:spPr>
            <a:xfrm>
              <a:off x="1066090" y="2417485"/>
              <a:ext cx="1924668" cy="278153"/>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s-PE" sz="970" dirty="0">
                  <a:solidFill>
                    <a:schemeClr val="tx1">
                      <a:lumMod val="75000"/>
                      <a:lumOff val="25000"/>
                    </a:schemeClr>
                  </a:solidFill>
                </a:rPr>
                <a:t>Objetivo</a:t>
              </a:r>
              <a:r>
                <a:rPr lang="en-US" sz="970" dirty="0">
                  <a:solidFill>
                    <a:schemeClr val="tx1">
                      <a:lumMod val="75000"/>
                      <a:lumOff val="25000"/>
                    </a:schemeClr>
                  </a:solidFill>
                </a:rPr>
                <a:t> </a:t>
              </a:r>
              <a:r>
                <a:rPr lang="es-PE" sz="970" dirty="0">
                  <a:solidFill>
                    <a:schemeClr val="tx1">
                      <a:lumMod val="75000"/>
                      <a:lumOff val="25000"/>
                    </a:schemeClr>
                  </a:solidFill>
                </a:rPr>
                <a:t>Estratégico</a:t>
              </a:r>
              <a:r>
                <a:rPr lang="en-US" sz="970" dirty="0">
                  <a:solidFill>
                    <a:schemeClr val="tx1">
                      <a:lumMod val="75000"/>
                      <a:lumOff val="25000"/>
                    </a:schemeClr>
                  </a:solidFill>
                </a:rPr>
                <a:t> 4.</a:t>
              </a:r>
            </a:p>
          </p:txBody>
        </p:sp>
      </p:grpSp>
      <p:sp>
        <p:nvSpPr>
          <p:cNvPr id="58" name="Shape 270"/>
          <p:cNvSpPr/>
          <p:nvPr/>
        </p:nvSpPr>
        <p:spPr>
          <a:xfrm>
            <a:off x="4580487" y="806367"/>
            <a:ext cx="346854" cy="326602"/>
          </a:xfrm>
          <a:prstGeom prst="rect">
            <a:avLst/>
          </a:prstGeom>
          <a:solidFill>
            <a:srgbClr val="FFC000"/>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759" dirty="0">
                <a:ln>
                  <a:solidFill>
                    <a:sysClr val="windowText" lastClr="000000"/>
                  </a:solidFill>
                </a:ln>
                <a:solidFill>
                  <a:schemeClr val="bg2">
                    <a:lumMod val="10000"/>
                  </a:schemeClr>
                </a:solidFill>
                <a:latin typeface="+mj-lt"/>
              </a:rPr>
              <a:t>9 %</a:t>
            </a:r>
            <a:endParaRPr sz="759" dirty="0">
              <a:ln>
                <a:solidFill>
                  <a:sysClr val="windowText" lastClr="000000"/>
                </a:solidFill>
              </a:ln>
              <a:solidFill>
                <a:schemeClr val="bg2">
                  <a:lumMod val="10000"/>
                </a:schemeClr>
              </a:solidFill>
              <a:latin typeface="+mj-lt"/>
            </a:endParaRPr>
          </a:p>
        </p:txBody>
      </p:sp>
      <p:sp>
        <p:nvSpPr>
          <p:cNvPr id="111" name="TextBox 6">
            <a:extLst>
              <a:ext uri="{FF2B5EF4-FFF2-40B4-BE49-F238E27FC236}">
                <a16:creationId xmlns:a16="http://schemas.microsoft.com/office/drawing/2014/main" xmlns="" id="{0F882BE3-DBE8-4CFF-8E96-0FC3F5F78A24}"/>
              </a:ext>
            </a:extLst>
          </p:cNvPr>
          <p:cNvSpPr txBox="1"/>
          <p:nvPr/>
        </p:nvSpPr>
        <p:spPr>
          <a:xfrm>
            <a:off x="5737653" y="1075025"/>
            <a:ext cx="1850802" cy="167084"/>
          </a:xfrm>
          <a:prstGeom prst="rect">
            <a:avLst/>
          </a:prstGeom>
          <a:noFill/>
        </p:spPr>
        <p:txBody>
          <a:bodyPr wrap="square" lIns="0" tIns="0" rIns="51424" bIns="0" rtlCol="0">
            <a:noAutofit/>
          </a:bodyPr>
          <a:lstStyle/>
          <a:p>
            <a:r>
              <a:rPr lang="es-ES" sz="1013" b="1" dirty="0">
                <a:solidFill>
                  <a:srgbClr val="297E96"/>
                </a:solidFill>
                <a:latin typeface="Calibri" panose="020F0502020204030204" pitchFamily="34" charset="0"/>
                <a:cs typeface="Helvetica Neue"/>
              </a:rPr>
              <a:t>RESULTADO NACIONAL</a:t>
            </a:r>
            <a:endParaRPr lang="es-MX" sz="443" cap="all" dirty="0">
              <a:solidFill>
                <a:srgbClr val="297E96"/>
              </a:solidFill>
              <a:latin typeface="Calibri" panose="020F0502020204030204" pitchFamily="34" charset="0"/>
              <a:cs typeface="Helvetica Neue"/>
            </a:endParaRPr>
          </a:p>
        </p:txBody>
      </p:sp>
      <p:sp>
        <p:nvSpPr>
          <p:cNvPr id="112" name="Cubo 111">
            <a:extLst>
              <a:ext uri="{FF2B5EF4-FFF2-40B4-BE49-F238E27FC236}">
                <a16:creationId xmlns:a16="http://schemas.microsoft.com/office/drawing/2014/main" xmlns="" id="{480E3970-41F1-4DF6-AAD7-068B8C383B7C}"/>
              </a:ext>
            </a:extLst>
          </p:cNvPr>
          <p:cNvSpPr/>
          <p:nvPr/>
        </p:nvSpPr>
        <p:spPr>
          <a:xfrm>
            <a:off x="6051395" y="744353"/>
            <a:ext cx="476383" cy="324673"/>
          </a:xfrm>
          <a:prstGeom prst="cub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a:solidFill>
                  <a:schemeClr val="tx1">
                    <a:lumMod val="95000"/>
                    <a:lumOff val="5000"/>
                  </a:schemeClr>
                </a:solidFill>
                <a:latin typeface="Arial Narrow" panose="020B0606020202030204" pitchFamily="34" charset="0"/>
              </a:rPr>
              <a:t>13 %</a:t>
            </a:r>
            <a:endParaRPr lang="en-US" sz="844" b="1" dirty="0">
              <a:solidFill>
                <a:schemeClr val="tx1">
                  <a:lumMod val="95000"/>
                  <a:lumOff val="5000"/>
                </a:schemeClr>
              </a:solidFill>
              <a:latin typeface="Arial Narrow" panose="020B0606020202030204" pitchFamily="34" charset="0"/>
            </a:endParaRPr>
          </a:p>
        </p:txBody>
      </p:sp>
      <p:pic>
        <p:nvPicPr>
          <p:cNvPr id="47" name="Imagen 46">
            <a:extLst>
              <a:ext uri="{FF2B5EF4-FFF2-40B4-BE49-F238E27FC236}">
                <a16:creationId xmlns="" xmlns:a16="http://schemas.microsoft.com/office/drawing/2014/main" id="{6D05032C-602D-43FA-8E9F-D955A4C93E51}"/>
              </a:ext>
            </a:extLst>
          </p:cNvPr>
          <p:cNvPicPr>
            <a:picLocks noChangeAspect="1"/>
          </p:cNvPicPr>
          <p:nvPr/>
        </p:nvPicPr>
        <p:blipFill>
          <a:blip r:embed="rId4"/>
          <a:stretch>
            <a:fillRect/>
          </a:stretch>
        </p:blipFill>
        <p:spPr>
          <a:xfrm>
            <a:off x="4786388" y="5812549"/>
            <a:ext cx="2173317" cy="722724"/>
          </a:xfrm>
          <a:prstGeom prst="rect">
            <a:avLst/>
          </a:prstGeom>
        </p:spPr>
      </p:pic>
      <p:sp>
        <p:nvSpPr>
          <p:cNvPr id="49" name="TextBox 6"/>
          <p:cNvSpPr txBox="1"/>
          <p:nvPr/>
        </p:nvSpPr>
        <p:spPr>
          <a:xfrm>
            <a:off x="1820487" y="1336956"/>
            <a:ext cx="3317865" cy="167084"/>
          </a:xfrm>
          <a:prstGeom prst="rect">
            <a:avLst/>
          </a:prstGeom>
          <a:noFill/>
        </p:spPr>
        <p:txBody>
          <a:bodyPr wrap="square" lIns="0" tIns="0" rIns="51424" bIns="0" rtlCol="0">
            <a:noAutofit/>
          </a:bodyPr>
          <a:lstStyle/>
          <a:p>
            <a:r>
              <a:rPr lang="es-ES" sz="1350" b="1" dirty="0">
                <a:solidFill>
                  <a:srgbClr val="297E96"/>
                </a:solidFill>
                <a:latin typeface="Calibri" panose="020F0502020204030204" pitchFamily="34" charset="0"/>
                <a:cs typeface="Helvetica Neue"/>
              </a:rPr>
              <a:t>GOBIERNO REGIONAL DE APURIMAC</a:t>
            </a:r>
            <a:endParaRPr lang="es-MX" sz="506" cap="all" dirty="0">
              <a:solidFill>
                <a:srgbClr val="297E96"/>
              </a:solidFill>
              <a:latin typeface="Calibri" panose="020F0502020204030204" pitchFamily="34" charset="0"/>
              <a:cs typeface="Helvetica Neue"/>
            </a:endParaRPr>
          </a:p>
        </p:txBody>
      </p:sp>
      <p:sp>
        <p:nvSpPr>
          <p:cNvPr id="50" name="Heptágono 49"/>
          <p:cNvSpPr/>
          <p:nvPr/>
        </p:nvSpPr>
        <p:spPr>
          <a:xfrm>
            <a:off x="4526195" y="1287340"/>
            <a:ext cx="469553" cy="300398"/>
          </a:xfrm>
          <a:prstGeom prst="heptag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smtClean="0">
                <a:solidFill>
                  <a:schemeClr val="tx1">
                    <a:lumMod val="95000"/>
                    <a:lumOff val="5000"/>
                  </a:schemeClr>
                </a:solidFill>
                <a:latin typeface="Arial Narrow" panose="020B0606020202030204" pitchFamily="34" charset="0"/>
              </a:rPr>
              <a:t>37%</a:t>
            </a:r>
            <a:endParaRPr lang="en-US" sz="844" b="1" dirty="0">
              <a:solidFill>
                <a:schemeClr val="tx1">
                  <a:lumMod val="95000"/>
                  <a:lumOff val="5000"/>
                </a:schemeClr>
              </a:solidFill>
              <a:latin typeface="Arial Narrow" panose="020B0606020202030204" pitchFamily="34" charset="0"/>
            </a:endParaRPr>
          </a:p>
        </p:txBody>
      </p:sp>
    </p:spTree>
    <p:extLst>
      <p:ext uri="{BB962C8B-B14F-4D97-AF65-F5344CB8AC3E}">
        <p14:creationId xmlns:p14="http://schemas.microsoft.com/office/powerpoint/2010/main" val="60126893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Imagen 46">
            <a:extLst>
              <a:ext uri="{FF2B5EF4-FFF2-40B4-BE49-F238E27FC236}">
                <a16:creationId xmlns:a16="http://schemas.microsoft.com/office/drawing/2014/main" xmlns="" id="{F33EFF6E-D423-4F8A-8227-E442ECC9A1C2}"/>
              </a:ext>
            </a:extLst>
          </p:cNvPr>
          <p:cNvPicPr>
            <a:picLocks noChangeAspect="1"/>
          </p:cNvPicPr>
          <p:nvPr/>
        </p:nvPicPr>
        <p:blipFill>
          <a:blip r:embed="rId2">
            <a:extLst>
              <a:ext uri="{BEBA8EAE-BF5A-486C-A8C5-ECC9F3942E4B}">
                <a14:imgProps xmlns:a14="http://schemas.microsoft.com/office/drawing/2010/main">
                  <a14:imgLayer r:embed="rId3">
                    <a14:imgEffect>
                      <a14:artisticCrisscrossEtching trans="35000" pressure="10"/>
                    </a14:imgEffect>
                  </a14:imgLayer>
                </a14:imgProps>
              </a:ext>
            </a:extLst>
          </a:blip>
          <a:stretch>
            <a:fillRect/>
          </a:stretch>
        </p:blipFill>
        <p:spPr>
          <a:xfrm>
            <a:off x="2490490" y="823534"/>
            <a:ext cx="4138910" cy="4806332"/>
          </a:xfrm>
          <a:prstGeom prst="rect">
            <a:avLst/>
          </a:prstGeom>
        </p:spPr>
      </p:pic>
      <p:grpSp>
        <p:nvGrpSpPr>
          <p:cNvPr id="9" name="Group 719"/>
          <p:cNvGrpSpPr/>
          <p:nvPr/>
        </p:nvGrpSpPr>
        <p:grpSpPr>
          <a:xfrm>
            <a:off x="2000249" y="670005"/>
            <a:ext cx="2961662" cy="450277"/>
            <a:chOff x="-1" y="-1"/>
            <a:chExt cx="4996557" cy="1152962"/>
          </a:xfrm>
          <a:solidFill>
            <a:srgbClr val="1F7B91"/>
          </a:solidFill>
        </p:grpSpPr>
        <p:sp>
          <p:nvSpPr>
            <p:cNvPr id="10" name="Shape 712"/>
            <p:cNvSpPr/>
            <p:nvPr/>
          </p:nvSpPr>
          <p:spPr>
            <a:xfrm flipH="1">
              <a:off x="-1" y="166679"/>
              <a:ext cx="4191989" cy="818352"/>
            </a:xfrm>
            <a:prstGeom prst="rect">
              <a:avLst/>
            </a:prstGeom>
            <a:grpFill/>
            <a:ln w="12700" cap="flat">
              <a:noFill/>
              <a:miter lim="400000"/>
            </a:ln>
            <a:effectLst/>
          </p:spPr>
          <p:txBody>
            <a:bodyPr wrap="square" lIns="14466" tIns="14466" rIns="14466" bIns="14466" numCol="1" anchor="ctr">
              <a:noAutofit/>
            </a:bodyPr>
            <a:lstStyle/>
            <a:p>
              <a:pPr lvl="0" algn="ctr"/>
              <a:r>
                <a:rPr lang="en-US" sz="1519" b="1" dirty="0">
                  <a:solidFill>
                    <a:prstClr val="white"/>
                  </a:solidFill>
                </a:rPr>
                <a:t>REGIÓN AREQUIPA</a:t>
              </a:r>
              <a:endParaRPr lang="en-US" sz="1519" b="1" dirty="0">
                <a:solidFill>
                  <a:prstClr val="white"/>
                </a:solidFill>
              </a:endParaRPr>
            </a:p>
          </p:txBody>
        </p:sp>
        <p:grpSp>
          <p:nvGrpSpPr>
            <p:cNvPr id="11" name="Group 716"/>
            <p:cNvGrpSpPr/>
            <p:nvPr/>
          </p:nvGrpSpPr>
          <p:grpSpPr>
            <a:xfrm>
              <a:off x="4191985" y="-1"/>
              <a:ext cx="804571" cy="1152962"/>
              <a:chOff x="0" y="0"/>
              <a:chExt cx="804567" cy="1152959"/>
            </a:xfrm>
            <a:grpFill/>
          </p:grpSpPr>
          <p:sp>
            <p:nvSpPr>
              <p:cNvPr id="14" name="Shape 713"/>
              <p:cNvSpPr/>
              <p:nvPr/>
            </p:nvSpPr>
            <p:spPr>
              <a:xfrm flipH="1">
                <a:off x="0"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7922"/>
                    </a:lnTo>
                    <a:lnTo>
                      <a:pt x="21600" y="0"/>
                    </a:lnTo>
                    <a:lnTo>
                      <a:pt x="0" y="3733"/>
                    </a:lnTo>
                    <a:lnTo>
                      <a:pt x="0" y="21600"/>
                    </a:lnTo>
                    <a:close/>
                  </a:path>
                </a:pathLst>
              </a:custGeom>
              <a:grpFill/>
              <a:ln w="12700" cap="flat">
                <a:noFill/>
                <a:miter lim="400000"/>
              </a:ln>
              <a:effectLst/>
            </p:spPr>
            <p:txBody>
              <a:bodyPr wrap="square" lIns="14466" tIns="14466" rIns="14466" bIns="14466" numCol="1" anchor="t">
                <a:noAutofit/>
              </a:bodyPr>
              <a:lstStyle/>
              <a:p>
                <a:endParaRPr sz="570"/>
              </a:p>
            </p:txBody>
          </p:sp>
          <p:sp>
            <p:nvSpPr>
              <p:cNvPr id="18" name="Shape 714"/>
              <p:cNvSpPr/>
              <p:nvPr/>
            </p:nvSpPr>
            <p:spPr>
              <a:xfrm flipH="1">
                <a:off x="402283"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922"/>
                    </a:lnTo>
                    <a:lnTo>
                      <a:pt x="0" y="0"/>
                    </a:lnTo>
                    <a:lnTo>
                      <a:pt x="21600" y="3733"/>
                    </a:lnTo>
                    <a:lnTo>
                      <a:pt x="21600" y="21600"/>
                    </a:lnTo>
                    <a:close/>
                  </a:path>
                </a:pathLst>
              </a:custGeom>
              <a:grpFill/>
              <a:ln w="12700" cap="flat">
                <a:noFill/>
                <a:miter lim="400000"/>
              </a:ln>
              <a:effectLst/>
            </p:spPr>
            <p:txBody>
              <a:bodyPr wrap="square" lIns="14466" tIns="14466" rIns="14466" bIns="14466" numCol="1" anchor="ctr">
                <a:noAutofit/>
              </a:bodyPr>
              <a:lstStyle/>
              <a:p>
                <a:pPr algn="ctr"/>
                <a:endParaRPr lang="en-US" sz="1013" b="1" dirty="0">
                  <a:solidFill>
                    <a:srgbClr val="FFFFFF"/>
                  </a:solidFill>
                  <a:ea typeface="Helvetica"/>
                  <a:cs typeface="Helvetica"/>
                  <a:sym typeface="Helvetica"/>
                </a:endParaRPr>
              </a:p>
            </p:txBody>
          </p:sp>
          <p:sp>
            <p:nvSpPr>
              <p:cNvPr id="19" name="Shape 715"/>
              <p:cNvSpPr/>
              <p:nvPr/>
            </p:nvSpPr>
            <p:spPr>
              <a:xfrm flipH="1">
                <a:off x="1" y="0"/>
                <a:ext cx="804566" cy="33711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10680"/>
                    </a:lnTo>
                    <a:lnTo>
                      <a:pt x="10800" y="0"/>
                    </a:lnTo>
                    <a:lnTo>
                      <a:pt x="21600" y="10680"/>
                    </a:lnTo>
                    <a:lnTo>
                      <a:pt x="10800" y="21600"/>
                    </a:lnTo>
                    <a:close/>
                  </a:path>
                </a:pathLst>
              </a:custGeom>
              <a:grpFill/>
              <a:ln w="9525" cap="flat">
                <a:noFill/>
                <a:prstDash val="solid"/>
                <a:bevel/>
              </a:ln>
              <a:effectLst/>
            </p:spPr>
            <p:txBody>
              <a:bodyPr wrap="square" lIns="14466" tIns="14466" rIns="14466" bIns="14466" numCol="1" anchor="t">
                <a:noAutofit/>
              </a:bodyPr>
              <a:lstStyle/>
              <a:p>
                <a:endParaRPr sz="570"/>
              </a:p>
            </p:txBody>
          </p:sp>
        </p:grpSp>
      </p:grpSp>
      <p:sp>
        <p:nvSpPr>
          <p:cNvPr id="13" name="Shape 267"/>
          <p:cNvSpPr/>
          <p:nvPr/>
        </p:nvSpPr>
        <p:spPr>
          <a:xfrm>
            <a:off x="3225559" y="1962798"/>
            <a:ext cx="426498" cy="399892"/>
          </a:xfrm>
          <a:prstGeom prst="rect">
            <a:avLst/>
          </a:prstGeom>
          <a:solidFill>
            <a:srgbClr val="FFFF00"/>
          </a:solidFill>
          <a:ln w="12700" cap="flat">
            <a:solidFill>
              <a:schemeClr val="accent4"/>
            </a:solid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53%</a:t>
            </a:r>
            <a:endParaRPr sz="1013" b="1" dirty="0">
              <a:solidFill>
                <a:schemeClr val="bg2">
                  <a:lumMod val="10000"/>
                </a:schemeClr>
              </a:solidFill>
              <a:latin typeface="+mj-lt"/>
            </a:endParaRPr>
          </a:p>
        </p:txBody>
      </p:sp>
      <p:sp>
        <p:nvSpPr>
          <p:cNvPr id="15" name="Shape 270"/>
          <p:cNvSpPr/>
          <p:nvPr/>
        </p:nvSpPr>
        <p:spPr>
          <a:xfrm>
            <a:off x="5734388" y="4535169"/>
            <a:ext cx="400737"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0%</a:t>
            </a:r>
            <a:endParaRPr sz="1013" b="1" dirty="0">
              <a:solidFill>
                <a:schemeClr val="bg2">
                  <a:lumMod val="10000"/>
                </a:schemeClr>
              </a:solidFill>
              <a:latin typeface="+mj-lt"/>
            </a:endParaRPr>
          </a:p>
        </p:txBody>
      </p:sp>
      <p:grpSp>
        <p:nvGrpSpPr>
          <p:cNvPr id="60" name="Group 62"/>
          <p:cNvGrpSpPr/>
          <p:nvPr/>
        </p:nvGrpSpPr>
        <p:grpSpPr>
          <a:xfrm>
            <a:off x="1773022" y="1949005"/>
            <a:ext cx="1359152" cy="427936"/>
            <a:chOff x="1066090" y="2419924"/>
            <a:chExt cx="2372437" cy="661050"/>
          </a:xfrm>
        </p:grpSpPr>
        <p:sp>
          <p:nvSpPr>
            <p:cNvPr id="67" name="Shape 208"/>
            <p:cNvSpPr/>
            <p:nvPr/>
          </p:nvSpPr>
          <p:spPr>
            <a:xfrm>
              <a:off x="1066090" y="2634499"/>
              <a:ext cx="2372437" cy="44647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pPr algn="r"/>
              <a:r>
                <a:rPr lang="es-MX" sz="844" dirty="0">
                  <a:solidFill>
                    <a:schemeClr val="bg2">
                      <a:lumMod val="25000"/>
                    </a:schemeClr>
                  </a:solidFill>
                  <a:latin typeface="+mj-lt"/>
                </a:rPr>
                <a:t>Desarrollar el conocimiento del riesgo</a:t>
              </a:r>
              <a:r>
                <a:rPr lang="es-PE" sz="844" dirty="0">
                  <a:solidFill>
                    <a:schemeClr val="bg2">
                      <a:lumMod val="25000"/>
                    </a:schemeClr>
                  </a:solidFill>
                  <a:latin typeface="+mj-lt"/>
                </a:rPr>
                <a:t>.</a:t>
              </a:r>
            </a:p>
          </p:txBody>
        </p:sp>
        <p:sp>
          <p:nvSpPr>
            <p:cNvPr id="68" name="TextBox 70"/>
            <p:cNvSpPr txBox="1"/>
            <p:nvPr/>
          </p:nvSpPr>
          <p:spPr>
            <a:xfrm>
              <a:off x="1445658" y="2419924"/>
              <a:ext cx="1992869" cy="275715"/>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1.</a:t>
              </a:r>
            </a:p>
          </p:txBody>
        </p:sp>
      </p:grpSp>
      <p:grpSp>
        <p:nvGrpSpPr>
          <p:cNvPr id="70" name="Group 72"/>
          <p:cNvGrpSpPr/>
          <p:nvPr/>
        </p:nvGrpSpPr>
        <p:grpSpPr>
          <a:xfrm>
            <a:off x="6254270" y="4538349"/>
            <a:ext cx="1407312" cy="688099"/>
            <a:chOff x="1066090" y="2417484"/>
            <a:chExt cx="2372437" cy="1072341"/>
          </a:xfrm>
        </p:grpSpPr>
        <p:sp>
          <p:nvSpPr>
            <p:cNvPr id="77"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de la población y sociedad organizada para el desarrollo de una cultura de prevención.</a:t>
              </a:r>
            </a:p>
          </p:txBody>
        </p:sp>
        <p:sp>
          <p:nvSpPr>
            <p:cNvPr id="78" name="TextBox 80"/>
            <p:cNvSpPr txBox="1"/>
            <p:nvPr/>
          </p:nvSpPr>
          <p:spPr>
            <a:xfrm>
              <a:off x="1066090" y="2417484"/>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6.</a:t>
              </a:r>
            </a:p>
          </p:txBody>
        </p:sp>
      </p:grpSp>
      <p:sp>
        <p:nvSpPr>
          <p:cNvPr id="79" name="Shape 267"/>
          <p:cNvSpPr/>
          <p:nvPr/>
        </p:nvSpPr>
        <p:spPr>
          <a:xfrm>
            <a:off x="3224697" y="3101548"/>
            <a:ext cx="426498"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0%</a:t>
            </a:r>
            <a:endParaRPr sz="1013" b="1" dirty="0">
              <a:solidFill>
                <a:schemeClr val="bg2">
                  <a:lumMod val="10000"/>
                </a:schemeClr>
              </a:solidFill>
              <a:latin typeface="+mj-lt"/>
            </a:endParaRPr>
          </a:p>
        </p:txBody>
      </p:sp>
      <p:grpSp>
        <p:nvGrpSpPr>
          <p:cNvPr id="81" name="Group 62"/>
          <p:cNvGrpSpPr/>
          <p:nvPr/>
        </p:nvGrpSpPr>
        <p:grpSpPr>
          <a:xfrm>
            <a:off x="1772160" y="2991311"/>
            <a:ext cx="1359152" cy="817660"/>
            <a:chOff x="1066090" y="2419921"/>
            <a:chExt cx="2372437" cy="1263071"/>
          </a:xfrm>
        </p:grpSpPr>
        <p:sp>
          <p:nvSpPr>
            <p:cNvPr id="82" name="Shape 208"/>
            <p:cNvSpPr/>
            <p:nvPr/>
          </p:nvSpPr>
          <p:spPr>
            <a:xfrm>
              <a:off x="1066090" y="2634499"/>
              <a:ext cx="2372437" cy="104849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pPr algn="r"/>
              <a:r>
                <a:rPr lang="es-ES" sz="844" dirty="0"/>
                <a:t>Evitar y reducir las condiciones de riesgo de los medios de vida de la población con un enfoque territorial</a:t>
              </a:r>
              <a:r>
                <a:rPr lang="es-PE" sz="844" dirty="0">
                  <a:solidFill>
                    <a:schemeClr val="bg2">
                      <a:lumMod val="25000"/>
                    </a:schemeClr>
                  </a:solidFill>
                </a:rPr>
                <a:t>.</a:t>
              </a:r>
            </a:p>
          </p:txBody>
        </p:sp>
        <p:sp>
          <p:nvSpPr>
            <p:cNvPr id="83" name="TextBox 70"/>
            <p:cNvSpPr txBox="1"/>
            <p:nvPr/>
          </p:nvSpPr>
          <p:spPr>
            <a:xfrm>
              <a:off x="1445658" y="2419921"/>
              <a:ext cx="1992869" cy="27571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2.</a:t>
              </a:r>
            </a:p>
          </p:txBody>
        </p:sp>
      </p:grpSp>
      <p:sp>
        <p:nvSpPr>
          <p:cNvPr id="87" name="Shape 267"/>
          <p:cNvSpPr/>
          <p:nvPr/>
        </p:nvSpPr>
        <p:spPr>
          <a:xfrm>
            <a:off x="3224697" y="4548218"/>
            <a:ext cx="426498" cy="399892"/>
          </a:xfrm>
          <a:prstGeom prst="rect">
            <a:avLst/>
          </a:prstGeom>
          <a:solidFill>
            <a:srgbClr val="FFC000"/>
          </a:solidFill>
          <a:ln w="12700" cap="flat">
            <a:solidFill>
              <a:schemeClr val="accent6">
                <a:lumMod val="40000"/>
                <a:lumOff val="60000"/>
              </a:schemeClr>
            </a:solid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22%</a:t>
            </a:r>
            <a:endParaRPr sz="1013" b="1" dirty="0">
              <a:solidFill>
                <a:schemeClr val="bg2">
                  <a:lumMod val="10000"/>
                </a:schemeClr>
              </a:solidFill>
              <a:latin typeface="+mj-lt"/>
            </a:endParaRPr>
          </a:p>
        </p:txBody>
      </p:sp>
      <p:sp>
        <p:nvSpPr>
          <p:cNvPr id="88" name="Shape 270"/>
          <p:cNvSpPr/>
          <p:nvPr/>
        </p:nvSpPr>
        <p:spPr>
          <a:xfrm>
            <a:off x="5734388" y="3100126"/>
            <a:ext cx="400737"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6%</a:t>
            </a:r>
            <a:endParaRPr sz="1013" b="1" dirty="0">
              <a:solidFill>
                <a:schemeClr val="bg2">
                  <a:lumMod val="10000"/>
                </a:schemeClr>
              </a:solidFill>
              <a:latin typeface="+mj-lt"/>
            </a:endParaRPr>
          </a:p>
        </p:txBody>
      </p:sp>
      <p:grpSp>
        <p:nvGrpSpPr>
          <p:cNvPr id="89" name="Group 62"/>
          <p:cNvGrpSpPr/>
          <p:nvPr/>
        </p:nvGrpSpPr>
        <p:grpSpPr>
          <a:xfrm>
            <a:off x="1772160" y="4534420"/>
            <a:ext cx="1359152" cy="557846"/>
            <a:chOff x="1066090" y="2419921"/>
            <a:chExt cx="2372437" cy="861732"/>
          </a:xfrm>
        </p:grpSpPr>
        <p:sp>
          <p:nvSpPr>
            <p:cNvPr id="90" name="Shape 208"/>
            <p:cNvSpPr/>
            <p:nvPr/>
          </p:nvSpPr>
          <p:spPr>
            <a:xfrm>
              <a:off x="1066090" y="2634500"/>
              <a:ext cx="2372437" cy="6471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pPr algn="r"/>
              <a:r>
                <a:rPr lang="es-PE" sz="844" dirty="0">
                  <a:solidFill>
                    <a:srgbClr val="808080"/>
                  </a:solidFill>
                </a:rPr>
                <a:t>Desarrollar capacidad de respuesta ante emergencias y desastres.</a:t>
              </a:r>
            </a:p>
          </p:txBody>
        </p:sp>
        <p:sp>
          <p:nvSpPr>
            <p:cNvPr id="91" name="TextBox 70"/>
            <p:cNvSpPr txBox="1"/>
            <p:nvPr/>
          </p:nvSpPr>
          <p:spPr>
            <a:xfrm>
              <a:off x="1445658" y="2419921"/>
              <a:ext cx="1992869" cy="275716"/>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3.</a:t>
              </a:r>
            </a:p>
          </p:txBody>
        </p:sp>
      </p:grpSp>
      <p:grpSp>
        <p:nvGrpSpPr>
          <p:cNvPr id="92" name="Group 72"/>
          <p:cNvGrpSpPr/>
          <p:nvPr/>
        </p:nvGrpSpPr>
        <p:grpSpPr>
          <a:xfrm>
            <a:off x="6254270" y="2991311"/>
            <a:ext cx="1407312" cy="688101"/>
            <a:chOff x="1066090" y="2417481"/>
            <a:chExt cx="2372437" cy="1072344"/>
          </a:xfrm>
        </p:grpSpPr>
        <p:sp>
          <p:nvSpPr>
            <p:cNvPr id="93"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r>
                <a:rPr lang="es-PE" sz="844" dirty="0">
                  <a:solidFill>
                    <a:schemeClr val="bg2">
                      <a:lumMod val="25000"/>
                    </a:schemeClr>
                  </a:solidFill>
                  <a:latin typeface="+mj-lt"/>
                </a:rPr>
                <a:t>Fortalecer las capacidades institucionales para el desarrollo de la gestión del riesgo de desastres.</a:t>
              </a:r>
            </a:p>
          </p:txBody>
        </p:sp>
        <p:sp>
          <p:nvSpPr>
            <p:cNvPr id="94" name="TextBox 80"/>
            <p:cNvSpPr txBox="1"/>
            <p:nvPr/>
          </p:nvSpPr>
          <p:spPr>
            <a:xfrm>
              <a:off x="1066090" y="2417481"/>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5.</a:t>
              </a:r>
            </a:p>
          </p:txBody>
        </p:sp>
      </p:grpSp>
      <p:sp>
        <p:nvSpPr>
          <p:cNvPr id="96" name="Shape 270"/>
          <p:cNvSpPr/>
          <p:nvPr/>
        </p:nvSpPr>
        <p:spPr>
          <a:xfrm>
            <a:off x="5734388" y="1986842"/>
            <a:ext cx="400737"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0%</a:t>
            </a:r>
            <a:endParaRPr sz="1013" b="1" dirty="0">
              <a:solidFill>
                <a:schemeClr val="bg2">
                  <a:lumMod val="10000"/>
                </a:schemeClr>
              </a:solidFill>
              <a:latin typeface="+mj-lt"/>
            </a:endParaRPr>
          </a:p>
        </p:txBody>
      </p:sp>
      <p:grpSp>
        <p:nvGrpSpPr>
          <p:cNvPr id="100" name="Group 72"/>
          <p:cNvGrpSpPr/>
          <p:nvPr/>
        </p:nvGrpSpPr>
        <p:grpSpPr>
          <a:xfrm>
            <a:off x="6254270" y="1902918"/>
            <a:ext cx="1407312" cy="558192"/>
            <a:chOff x="1066090" y="2417485"/>
            <a:chExt cx="2372437" cy="869888"/>
          </a:xfrm>
        </p:grpSpPr>
        <p:sp>
          <p:nvSpPr>
            <p:cNvPr id="101" name="Shape 208"/>
            <p:cNvSpPr/>
            <p:nvPr/>
          </p:nvSpPr>
          <p:spPr>
            <a:xfrm>
              <a:off x="1066090" y="2634500"/>
              <a:ext cx="2372437" cy="6528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para la recuperación física, económica y social.</a:t>
              </a:r>
            </a:p>
          </p:txBody>
        </p:sp>
        <p:sp>
          <p:nvSpPr>
            <p:cNvPr id="102" name="TextBox 80"/>
            <p:cNvSpPr txBox="1"/>
            <p:nvPr/>
          </p:nvSpPr>
          <p:spPr>
            <a:xfrm>
              <a:off x="1066090" y="2417485"/>
              <a:ext cx="1924668" cy="278153"/>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s-PE" sz="970" dirty="0">
                  <a:solidFill>
                    <a:schemeClr val="tx1">
                      <a:lumMod val="75000"/>
                      <a:lumOff val="25000"/>
                    </a:schemeClr>
                  </a:solidFill>
                </a:rPr>
                <a:t>Objetivo</a:t>
              </a:r>
              <a:r>
                <a:rPr lang="en-US" sz="970" dirty="0">
                  <a:solidFill>
                    <a:schemeClr val="tx1">
                      <a:lumMod val="75000"/>
                      <a:lumOff val="25000"/>
                    </a:schemeClr>
                  </a:solidFill>
                </a:rPr>
                <a:t> </a:t>
              </a:r>
              <a:r>
                <a:rPr lang="es-PE" sz="970" dirty="0">
                  <a:solidFill>
                    <a:schemeClr val="tx1">
                      <a:lumMod val="75000"/>
                      <a:lumOff val="25000"/>
                    </a:schemeClr>
                  </a:solidFill>
                </a:rPr>
                <a:t>Estratégico</a:t>
              </a:r>
              <a:r>
                <a:rPr lang="en-US" sz="970" dirty="0">
                  <a:solidFill>
                    <a:schemeClr val="tx1">
                      <a:lumMod val="75000"/>
                      <a:lumOff val="25000"/>
                    </a:schemeClr>
                  </a:solidFill>
                </a:rPr>
                <a:t> 4.</a:t>
              </a:r>
            </a:p>
          </p:txBody>
        </p:sp>
      </p:grpSp>
      <p:sp>
        <p:nvSpPr>
          <p:cNvPr id="58" name="Shape 270"/>
          <p:cNvSpPr/>
          <p:nvPr/>
        </p:nvSpPr>
        <p:spPr>
          <a:xfrm>
            <a:off x="4580487" y="732019"/>
            <a:ext cx="346854" cy="32660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759" dirty="0">
                <a:ln>
                  <a:solidFill>
                    <a:sysClr val="windowText" lastClr="000000"/>
                  </a:solidFill>
                </a:ln>
                <a:solidFill>
                  <a:schemeClr val="bg2">
                    <a:lumMod val="10000"/>
                  </a:schemeClr>
                </a:solidFill>
                <a:latin typeface="+mj-lt"/>
              </a:rPr>
              <a:t>8 %</a:t>
            </a:r>
            <a:endParaRPr sz="759" dirty="0">
              <a:ln>
                <a:solidFill>
                  <a:sysClr val="windowText" lastClr="000000"/>
                </a:solidFill>
              </a:ln>
              <a:solidFill>
                <a:schemeClr val="bg2">
                  <a:lumMod val="10000"/>
                </a:schemeClr>
              </a:solidFill>
              <a:latin typeface="+mj-lt"/>
            </a:endParaRPr>
          </a:p>
        </p:txBody>
      </p:sp>
      <p:sp>
        <p:nvSpPr>
          <p:cNvPr id="111" name="TextBox 6">
            <a:extLst>
              <a:ext uri="{FF2B5EF4-FFF2-40B4-BE49-F238E27FC236}">
                <a16:creationId xmlns:a16="http://schemas.microsoft.com/office/drawing/2014/main" xmlns="" id="{0F882BE3-DBE8-4CFF-8E96-0FC3F5F78A24}"/>
              </a:ext>
            </a:extLst>
          </p:cNvPr>
          <p:cNvSpPr txBox="1"/>
          <p:nvPr/>
        </p:nvSpPr>
        <p:spPr>
          <a:xfrm>
            <a:off x="5737653" y="1000677"/>
            <a:ext cx="1850802" cy="167084"/>
          </a:xfrm>
          <a:prstGeom prst="rect">
            <a:avLst/>
          </a:prstGeom>
          <a:noFill/>
        </p:spPr>
        <p:txBody>
          <a:bodyPr wrap="square" lIns="0" tIns="0" rIns="51424" bIns="0" rtlCol="0">
            <a:noAutofit/>
          </a:bodyPr>
          <a:lstStyle/>
          <a:p>
            <a:r>
              <a:rPr lang="es-ES" sz="1013" b="1" dirty="0">
                <a:solidFill>
                  <a:srgbClr val="297E96"/>
                </a:solidFill>
                <a:latin typeface="Calibri" panose="020F0502020204030204" pitchFamily="34" charset="0"/>
                <a:cs typeface="Helvetica Neue"/>
              </a:rPr>
              <a:t>RESULTADO NACIONAL</a:t>
            </a:r>
            <a:endParaRPr lang="es-MX" sz="443" cap="all" dirty="0">
              <a:solidFill>
                <a:srgbClr val="297E96"/>
              </a:solidFill>
              <a:latin typeface="Calibri" panose="020F0502020204030204" pitchFamily="34" charset="0"/>
              <a:cs typeface="Helvetica Neue"/>
            </a:endParaRPr>
          </a:p>
        </p:txBody>
      </p:sp>
      <p:sp>
        <p:nvSpPr>
          <p:cNvPr id="112" name="Cubo 111">
            <a:extLst>
              <a:ext uri="{FF2B5EF4-FFF2-40B4-BE49-F238E27FC236}">
                <a16:creationId xmlns:a16="http://schemas.microsoft.com/office/drawing/2014/main" xmlns="" id="{480E3970-41F1-4DF6-AAD7-068B8C383B7C}"/>
              </a:ext>
            </a:extLst>
          </p:cNvPr>
          <p:cNvSpPr/>
          <p:nvPr/>
        </p:nvSpPr>
        <p:spPr>
          <a:xfrm>
            <a:off x="6176731" y="597259"/>
            <a:ext cx="541247" cy="397419"/>
          </a:xfrm>
          <a:prstGeom prst="cub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a:solidFill>
                  <a:schemeClr val="tx1">
                    <a:lumMod val="95000"/>
                    <a:lumOff val="5000"/>
                  </a:schemeClr>
                </a:solidFill>
                <a:latin typeface="Arial Narrow" panose="020B0606020202030204" pitchFamily="34" charset="0"/>
              </a:rPr>
              <a:t>13 %</a:t>
            </a:r>
            <a:endParaRPr lang="en-US" sz="844" b="1" dirty="0">
              <a:solidFill>
                <a:schemeClr val="tx1">
                  <a:lumMod val="95000"/>
                  <a:lumOff val="5000"/>
                </a:schemeClr>
              </a:solidFill>
              <a:latin typeface="Arial Narrow" panose="020B0606020202030204" pitchFamily="34" charset="0"/>
            </a:endParaRPr>
          </a:p>
        </p:txBody>
      </p:sp>
      <p:pic>
        <p:nvPicPr>
          <p:cNvPr id="48" name="Imagen 47">
            <a:extLst>
              <a:ext uri="{FF2B5EF4-FFF2-40B4-BE49-F238E27FC236}">
                <a16:creationId xmlns="" xmlns:a16="http://schemas.microsoft.com/office/drawing/2014/main" id="{6D05032C-602D-43FA-8E9F-D955A4C93E51}"/>
              </a:ext>
            </a:extLst>
          </p:cNvPr>
          <p:cNvPicPr>
            <a:picLocks noChangeAspect="1"/>
          </p:cNvPicPr>
          <p:nvPr/>
        </p:nvPicPr>
        <p:blipFill>
          <a:blip r:embed="rId4"/>
          <a:stretch>
            <a:fillRect/>
          </a:stretch>
        </p:blipFill>
        <p:spPr>
          <a:xfrm>
            <a:off x="4786388" y="5812549"/>
            <a:ext cx="2173317" cy="722724"/>
          </a:xfrm>
          <a:prstGeom prst="rect">
            <a:avLst/>
          </a:prstGeom>
        </p:spPr>
      </p:pic>
      <p:sp>
        <p:nvSpPr>
          <p:cNvPr id="49" name="TextBox 6"/>
          <p:cNvSpPr txBox="1"/>
          <p:nvPr/>
        </p:nvSpPr>
        <p:spPr>
          <a:xfrm>
            <a:off x="1798181" y="1262608"/>
            <a:ext cx="3317865" cy="167084"/>
          </a:xfrm>
          <a:prstGeom prst="rect">
            <a:avLst/>
          </a:prstGeom>
          <a:noFill/>
        </p:spPr>
        <p:txBody>
          <a:bodyPr wrap="square" lIns="0" tIns="0" rIns="51424" bIns="0" rtlCol="0">
            <a:noAutofit/>
          </a:bodyPr>
          <a:lstStyle/>
          <a:p>
            <a:r>
              <a:rPr lang="es-ES" sz="1350" b="1" dirty="0">
                <a:solidFill>
                  <a:srgbClr val="297E96"/>
                </a:solidFill>
                <a:latin typeface="Calibri" panose="020F0502020204030204" pitchFamily="34" charset="0"/>
                <a:cs typeface="Helvetica Neue"/>
              </a:rPr>
              <a:t>GOBIERNO REGIONAL DE AREQUIPA</a:t>
            </a:r>
            <a:endParaRPr lang="es-MX" sz="506" cap="all" dirty="0">
              <a:solidFill>
                <a:srgbClr val="297E96"/>
              </a:solidFill>
              <a:latin typeface="Calibri" panose="020F0502020204030204" pitchFamily="34" charset="0"/>
              <a:cs typeface="Helvetica Neue"/>
            </a:endParaRPr>
          </a:p>
        </p:txBody>
      </p:sp>
      <p:sp>
        <p:nvSpPr>
          <p:cNvPr id="50" name="Heptágono 49"/>
          <p:cNvSpPr/>
          <p:nvPr/>
        </p:nvSpPr>
        <p:spPr>
          <a:xfrm>
            <a:off x="4503889" y="1212992"/>
            <a:ext cx="499290" cy="331798"/>
          </a:xfrm>
          <a:prstGeom prst="heptagon">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a:solidFill>
                  <a:schemeClr val="tx1">
                    <a:lumMod val="95000"/>
                    <a:lumOff val="5000"/>
                  </a:schemeClr>
                </a:solidFill>
                <a:latin typeface="Arial Narrow" panose="020B0606020202030204" pitchFamily="34" charset="0"/>
              </a:rPr>
              <a:t>13 %</a:t>
            </a:r>
            <a:endParaRPr lang="en-US" sz="844" b="1" dirty="0">
              <a:solidFill>
                <a:schemeClr val="tx1">
                  <a:lumMod val="95000"/>
                  <a:lumOff val="5000"/>
                </a:schemeClr>
              </a:solidFill>
              <a:latin typeface="Arial Narrow" panose="020B0606020202030204" pitchFamily="34" charset="0"/>
            </a:endParaRPr>
          </a:p>
        </p:txBody>
      </p:sp>
    </p:spTree>
    <p:extLst>
      <p:ext uri="{BB962C8B-B14F-4D97-AF65-F5344CB8AC3E}">
        <p14:creationId xmlns:p14="http://schemas.microsoft.com/office/powerpoint/2010/main" val="27784803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Imagen 47">
            <a:extLst>
              <a:ext uri="{FF2B5EF4-FFF2-40B4-BE49-F238E27FC236}">
                <a16:creationId xmlns:a16="http://schemas.microsoft.com/office/drawing/2014/main" xmlns="" id="{99F620DF-8B4A-4598-BE0E-F782C4F41BF6}"/>
              </a:ext>
            </a:extLst>
          </p:cNvPr>
          <p:cNvPicPr>
            <a:picLocks noChangeAspect="1"/>
          </p:cNvPicPr>
          <p:nvPr/>
        </p:nvPicPr>
        <p:blipFill>
          <a:blip r:embed="rId2">
            <a:extLst>
              <a:ext uri="{BEBA8EAE-BF5A-486C-A8C5-ECC9F3942E4B}">
                <a14:imgProps xmlns:a14="http://schemas.microsoft.com/office/drawing/2010/main">
                  <a14:imgLayer r:embed="rId3">
                    <a14:imgEffect>
                      <a14:artisticCrisscrossEtching trans="35000" pressure="10"/>
                    </a14:imgEffect>
                  </a14:imgLayer>
                </a14:imgProps>
              </a:ext>
            </a:extLst>
          </a:blip>
          <a:stretch>
            <a:fillRect/>
          </a:stretch>
        </p:blipFill>
        <p:spPr>
          <a:xfrm>
            <a:off x="2679136" y="1355980"/>
            <a:ext cx="3918117" cy="4549935"/>
          </a:xfrm>
          <a:prstGeom prst="rect">
            <a:avLst/>
          </a:prstGeom>
        </p:spPr>
      </p:pic>
      <p:grpSp>
        <p:nvGrpSpPr>
          <p:cNvPr id="9" name="Group 719"/>
          <p:cNvGrpSpPr/>
          <p:nvPr/>
        </p:nvGrpSpPr>
        <p:grpSpPr>
          <a:xfrm>
            <a:off x="2000249" y="595659"/>
            <a:ext cx="2961662" cy="450277"/>
            <a:chOff x="-1" y="-1"/>
            <a:chExt cx="4996557" cy="1152962"/>
          </a:xfrm>
          <a:solidFill>
            <a:srgbClr val="1F7B91"/>
          </a:solidFill>
        </p:grpSpPr>
        <p:sp>
          <p:nvSpPr>
            <p:cNvPr id="10" name="Shape 712"/>
            <p:cNvSpPr/>
            <p:nvPr/>
          </p:nvSpPr>
          <p:spPr>
            <a:xfrm flipH="1">
              <a:off x="-1" y="166679"/>
              <a:ext cx="4191989" cy="818352"/>
            </a:xfrm>
            <a:prstGeom prst="rect">
              <a:avLst/>
            </a:prstGeom>
            <a:grpFill/>
            <a:ln w="12700" cap="flat">
              <a:noFill/>
              <a:miter lim="400000"/>
            </a:ln>
            <a:effectLst/>
          </p:spPr>
          <p:txBody>
            <a:bodyPr wrap="square" lIns="14466" tIns="14466" rIns="14466" bIns="14466" numCol="1" anchor="ctr">
              <a:noAutofit/>
            </a:bodyPr>
            <a:lstStyle/>
            <a:p>
              <a:pPr lvl="0" algn="ctr"/>
              <a:r>
                <a:rPr lang="en-US" sz="1519" b="1" dirty="0">
                  <a:solidFill>
                    <a:prstClr val="white"/>
                  </a:solidFill>
                </a:rPr>
                <a:t>REGIÓN AYACUCHO</a:t>
              </a:r>
              <a:endParaRPr lang="en-US" sz="1519" b="1" dirty="0">
                <a:solidFill>
                  <a:prstClr val="white"/>
                </a:solidFill>
              </a:endParaRPr>
            </a:p>
          </p:txBody>
        </p:sp>
        <p:grpSp>
          <p:nvGrpSpPr>
            <p:cNvPr id="11" name="Group 716"/>
            <p:cNvGrpSpPr/>
            <p:nvPr/>
          </p:nvGrpSpPr>
          <p:grpSpPr>
            <a:xfrm>
              <a:off x="4191985" y="-1"/>
              <a:ext cx="804571" cy="1152962"/>
              <a:chOff x="0" y="0"/>
              <a:chExt cx="804567" cy="1152959"/>
            </a:xfrm>
            <a:grpFill/>
          </p:grpSpPr>
          <p:sp>
            <p:nvSpPr>
              <p:cNvPr id="14" name="Shape 713"/>
              <p:cNvSpPr/>
              <p:nvPr/>
            </p:nvSpPr>
            <p:spPr>
              <a:xfrm flipH="1">
                <a:off x="0"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7922"/>
                    </a:lnTo>
                    <a:lnTo>
                      <a:pt x="21600" y="0"/>
                    </a:lnTo>
                    <a:lnTo>
                      <a:pt x="0" y="3733"/>
                    </a:lnTo>
                    <a:lnTo>
                      <a:pt x="0" y="21600"/>
                    </a:lnTo>
                    <a:close/>
                  </a:path>
                </a:pathLst>
              </a:custGeom>
              <a:grpFill/>
              <a:ln w="12700" cap="flat">
                <a:noFill/>
                <a:miter lim="400000"/>
              </a:ln>
              <a:effectLst/>
            </p:spPr>
            <p:txBody>
              <a:bodyPr wrap="square" lIns="14466" tIns="14466" rIns="14466" bIns="14466" numCol="1" anchor="t">
                <a:noAutofit/>
              </a:bodyPr>
              <a:lstStyle/>
              <a:p>
                <a:endParaRPr sz="570"/>
              </a:p>
            </p:txBody>
          </p:sp>
          <p:sp>
            <p:nvSpPr>
              <p:cNvPr id="18" name="Shape 714"/>
              <p:cNvSpPr/>
              <p:nvPr/>
            </p:nvSpPr>
            <p:spPr>
              <a:xfrm flipH="1">
                <a:off x="402283"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922"/>
                    </a:lnTo>
                    <a:lnTo>
                      <a:pt x="0" y="0"/>
                    </a:lnTo>
                    <a:lnTo>
                      <a:pt x="21600" y="3733"/>
                    </a:lnTo>
                    <a:lnTo>
                      <a:pt x="21600" y="21600"/>
                    </a:lnTo>
                    <a:close/>
                  </a:path>
                </a:pathLst>
              </a:custGeom>
              <a:grpFill/>
              <a:ln w="12700" cap="flat">
                <a:noFill/>
                <a:miter lim="400000"/>
              </a:ln>
              <a:effectLst/>
            </p:spPr>
            <p:txBody>
              <a:bodyPr wrap="square" lIns="14466" tIns="14466" rIns="14466" bIns="14466" numCol="1" anchor="ctr">
                <a:noAutofit/>
              </a:bodyPr>
              <a:lstStyle/>
              <a:p>
                <a:pPr algn="ctr"/>
                <a:endParaRPr lang="en-US" sz="1013" b="1" dirty="0">
                  <a:solidFill>
                    <a:srgbClr val="FFFFFF"/>
                  </a:solidFill>
                  <a:ea typeface="Helvetica"/>
                  <a:cs typeface="Helvetica"/>
                  <a:sym typeface="Helvetica"/>
                </a:endParaRPr>
              </a:p>
            </p:txBody>
          </p:sp>
          <p:sp>
            <p:nvSpPr>
              <p:cNvPr id="19" name="Shape 715"/>
              <p:cNvSpPr/>
              <p:nvPr/>
            </p:nvSpPr>
            <p:spPr>
              <a:xfrm flipH="1">
                <a:off x="1" y="0"/>
                <a:ext cx="804566" cy="33711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10680"/>
                    </a:lnTo>
                    <a:lnTo>
                      <a:pt x="10800" y="0"/>
                    </a:lnTo>
                    <a:lnTo>
                      <a:pt x="21600" y="10680"/>
                    </a:lnTo>
                    <a:lnTo>
                      <a:pt x="10800" y="21600"/>
                    </a:lnTo>
                    <a:close/>
                  </a:path>
                </a:pathLst>
              </a:custGeom>
              <a:grpFill/>
              <a:ln w="9525" cap="flat">
                <a:noFill/>
                <a:prstDash val="solid"/>
                <a:bevel/>
              </a:ln>
              <a:effectLst/>
            </p:spPr>
            <p:txBody>
              <a:bodyPr wrap="square" lIns="14466" tIns="14466" rIns="14466" bIns="14466" numCol="1" anchor="t">
                <a:noAutofit/>
              </a:bodyPr>
              <a:lstStyle/>
              <a:p>
                <a:endParaRPr sz="570"/>
              </a:p>
            </p:txBody>
          </p:sp>
        </p:grpSp>
      </p:grpSp>
      <p:sp>
        <p:nvSpPr>
          <p:cNvPr id="13" name="Shape 267"/>
          <p:cNvSpPr/>
          <p:nvPr/>
        </p:nvSpPr>
        <p:spPr>
          <a:xfrm>
            <a:off x="3515492" y="1853738"/>
            <a:ext cx="426498" cy="399892"/>
          </a:xfrm>
          <a:prstGeom prst="rect">
            <a:avLst/>
          </a:prstGeom>
          <a:solidFill>
            <a:srgbClr val="FFFF00"/>
          </a:solidFill>
          <a:ln w="12700" cap="flat">
            <a:solidFill>
              <a:schemeClr val="accent4"/>
            </a:solid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53%</a:t>
            </a:r>
            <a:endParaRPr sz="1013" b="1" dirty="0">
              <a:solidFill>
                <a:schemeClr val="bg2">
                  <a:lumMod val="10000"/>
                </a:schemeClr>
              </a:solidFill>
              <a:latin typeface="+mj-lt"/>
            </a:endParaRPr>
          </a:p>
        </p:txBody>
      </p:sp>
      <p:sp>
        <p:nvSpPr>
          <p:cNvPr id="15" name="Shape 270"/>
          <p:cNvSpPr/>
          <p:nvPr/>
        </p:nvSpPr>
        <p:spPr>
          <a:xfrm>
            <a:off x="5370114" y="4426109"/>
            <a:ext cx="400737" cy="399892"/>
          </a:xfrm>
          <a:prstGeom prst="rect">
            <a:avLst/>
          </a:prstGeom>
          <a:solidFill>
            <a:srgbClr val="FFC000"/>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42%</a:t>
            </a:r>
            <a:endParaRPr sz="1013" b="1" dirty="0">
              <a:solidFill>
                <a:schemeClr val="bg2">
                  <a:lumMod val="10000"/>
                </a:schemeClr>
              </a:solidFill>
              <a:latin typeface="+mj-lt"/>
            </a:endParaRPr>
          </a:p>
        </p:txBody>
      </p:sp>
      <p:grpSp>
        <p:nvGrpSpPr>
          <p:cNvPr id="60" name="Group 62"/>
          <p:cNvGrpSpPr/>
          <p:nvPr/>
        </p:nvGrpSpPr>
        <p:grpSpPr>
          <a:xfrm>
            <a:off x="2062955" y="1839946"/>
            <a:ext cx="1359152" cy="427936"/>
            <a:chOff x="1066090" y="2419924"/>
            <a:chExt cx="2372437" cy="661050"/>
          </a:xfrm>
        </p:grpSpPr>
        <p:sp>
          <p:nvSpPr>
            <p:cNvPr id="67" name="Shape 208"/>
            <p:cNvSpPr/>
            <p:nvPr/>
          </p:nvSpPr>
          <p:spPr>
            <a:xfrm>
              <a:off x="1066090" y="2634499"/>
              <a:ext cx="2372437" cy="4464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pPr algn="r"/>
              <a:r>
                <a:rPr lang="es-MX" sz="844" dirty="0">
                  <a:solidFill>
                    <a:schemeClr val="bg2">
                      <a:lumMod val="25000"/>
                    </a:schemeClr>
                  </a:solidFill>
                  <a:latin typeface="+mj-lt"/>
                </a:rPr>
                <a:t>Desarrollar el conocimiento del riesgo</a:t>
              </a:r>
              <a:r>
                <a:rPr lang="es-PE" sz="844" dirty="0">
                  <a:solidFill>
                    <a:schemeClr val="bg2">
                      <a:lumMod val="25000"/>
                    </a:schemeClr>
                  </a:solidFill>
                  <a:latin typeface="+mj-lt"/>
                </a:rPr>
                <a:t>.</a:t>
              </a:r>
            </a:p>
          </p:txBody>
        </p:sp>
        <p:sp>
          <p:nvSpPr>
            <p:cNvPr id="68" name="TextBox 70"/>
            <p:cNvSpPr txBox="1"/>
            <p:nvPr/>
          </p:nvSpPr>
          <p:spPr>
            <a:xfrm>
              <a:off x="1445658" y="2419924"/>
              <a:ext cx="1992869" cy="275715"/>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1.</a:t>
              </a:r>
            </a:p>
          </p:txBody>
        </p:sp>
      </p:grpSp>
      <p:grpSp>
        <p:nvGrpSpPr>
          <p:cNvPr id="70" name="Group 72"/>
          <p:cNvGrpSpPr/>
          <p:nvPr/>
        </p:nvGrpSpPr>
        <p:grpSpPr>
          <a:xfrm>
            <a:off x="5889996" y="4429290"/>
            <a:ext cx="1407312" cy="688099"/>
            <a:chOff x="1066090" y="2417484"/>
            <a:chExt cx="2372437" cy="1072341"/>
          </a:xfrm>
        </p:grpSpPr>
        <p:sp>
          <p:nvSpPr>
            <p:cNvPr id="77"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de la población y sociedad organizada para el desarrollo de una cultura de prevención.</a:t>
              </a:r>
            </a:p>
          </p:txBody>
        </p:sp>
        <p:sp>
          <p:nvSpPr>
            <p:cNvPr id="78" name="TextBox 80"/>
            <p:cNvSpPr txBox="1"/>
            <p:nvPr/>
          </p:nvSpPr>
          <p:spPr>
            <a:xfrm>
              <a:off x="1066090" y="2417484"/>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6.</a:t>
              </a:r>
            </a:p>
          </p:txBody>
        </p:sp>
      </p:grpSp>
      <p:sp>
        <p:nvSpPr>
          <p:cNvPr id="79" name="Shape 267"/>
          <p:cNvSpPr/>
          <p:nvPr/>
        </p:nvSpPr>
        <p:spPr>
          <a:xfrm>
            <a:off x="3514630" y="2992488"/>
            <a:ext cx="426498" cy="399892"/>
          </a:xfrm>
          <a:prstGeom prst="rect">
            <a:avLst/>
          </a:prstGeom>
          <a:solidFill>
            <a:schemeClr val="accent4"/>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35%</a:t>
            </a:r>
            <a:endParaRPr sz="1013" b="1" dirty="0">
              <a:solidFill>
                <a:schemeClr val="bg2">
                  <a:lumMod val="10000"/>
                </a:schemeClr>
              </a:solidFill>
              <a:latin typeface="+mj-lt"/>
            </a:endParaRPr>
          </a:p>
        </p:txBody>
      </p:sp>
      <p:grpSp>
        <p:nvGrpSpPr>
          <p:cNvPr id="81" name="Group 62"/>
          <p:cNvGrpSpPr/>
          <p:nvPr/>
        </p:nvGrpSpPr>
        <p:grpSpPr>
          <a:xfrm>
            <a:off x="2062093" y="2882252"/>
            <a:ext cx="1359152" cy="817660"/>
            <a:chOff x="1066090" y="2419921"/>
            <a:chExt cx="2372437" cy="1263071"/>
          </a:xfrm>
        </p:grpSpPr>
        <p:sp>
          <p:nvSpPr>
            <p:cNvPr id="82" name="Shape 208"/>
            <p:cNvSpPr/>
            <p:nvPr/>
          </p:nvSpPr>
          <p:spPr>
            <a:xfrm>
              <a:off x="1066090" y="2634499"/>
              <a:ext cx="2372437" cy="104849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pPr algn="r"/>
              <a:r>
                <a:rPr lang="es-ES" sz="844" dirty="0"/>
                <a:t>Evitar y reducir las condiciones de riesgo de los medios de vida de la población con un enfoque territorial</a:t>
              </a:r>
              <a:r>
                <a:rPr lang="es-PE" sz="844" dirty="0">
                  <a:solidFill>
                    <a:schemeClr val="bg2">
                      <a:lumMod val="25000"/>
                    </a:schemeClr>
                  </a:solidFill>
                </a:rPr>
                <a:t>.</a:t>
              </a:r>
            </a:p>
          </p:txBody>
        </p:sp>
        <p:sp>
          <p:nvSpPr>
            <p:cNvPr id="83" name="TextBox 70"/>
            <p:cNvSpPr txBox="1"/>
            <p:nvPr/>
          </p:nvSpPr>
          <p:spPr>
            <a:xfrm>
              <a:off x="1445658" y="2419921"/>
              <a:ext cx="1992869" cy="27571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2.</a:t>
              </a:r>
            </a:p>
          </p:txBody>
        </p:sp>
      </p:grpSp>
      <p:sp>
        <p:nvSpPr>
          <p:cNvPr id="87" name="Shape 267"/>
          <p:cNvSpPr/>
          <p:nvPr/>
        </p:nvSpPr>
        <p:spPr>
          <a:xfrm>
            <a:off x="3514630" y="4439159"/>
            <a:ext cx="426498" cy="399892"/>
          </a:xfrm>
          <a:prstGeom prst="rect">
            <a:avLst/>
          </a:prstGeom>
          <a:solidFill>
            <a:srgbClr val="FFFF00"/>
          </a:solidFill>
          <a:ln w="12700" cap="flat">
            <a:solidFill>
              <a:schemeClr val="accent4"/>
            </a:solid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54%</a:t>
            </a:r>
            <a:endParaRPr sz="1013" b="1" dirty="0">
              <a:solidFill>
                <a:schemeClr val="bg2">
                  <a:lumMod val="10000"/>
                </a:schemeClr>
              </a:solidFill>
              <a:latin typeface="+mj-lt"/>
            </a:endParaRPr>
          </a:p>
        </p:txBody>
      </p:sp>
      <p:sp>
        <p:nvSpPr>
          <p:cNvPr id="88" name="Shape 270"/>
          <p:cNvSpPr/>
          <p:nvPr/>
        </p:nvSpPr>
        <p:spPr>
          <a:xfrm>
            <a:off x="5370114" y="2991067"/>
            <a:ext cx="400737" cy="399892"/>
          </a:xfrm>
          <a:prstGeom prst="rect">
            <a:avLst/>
          </a:prstGeom>
          <a:solidFill>
            <a:srgbClr val="FF0000"/>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16%</a:t>
            </a:r>
            <a:endParaRPr sz="1013" b="1" dirty="0">
              <a:solidFill>
                <a:schemeClr val="bg2">
                  <a:lumMod val="10000"/>
                </a:schemeClr>
              </a:solidFill>
              <a:latin typeface="+mj-lt"/>
            </a:endParaRPr>
          </a:p>
        </p:txBody>
      </p:sp>
      <p:grpSp>
        <p:nvGrpSpPr>
          <p:cNvPr id="89" name="Group 62"/>
          <p:cNvGrpSpPr/>
          <p:nvPr/>
        </p:nvGrpSpPr>
        <p:grpSpPr>
          <a:xfrm>
            <a:off x="2062093" y="4425361"/>
            <a:ext cx="1359152" cy="557846"/>
            <a:chOff x="1066090" y="2419921"/>
            <a:chExt cx="2372437" cy="861732"/>
          </a:xfrm>
        </p:grpSpPr>
        <p:sp>
          <p:nvSpPr>
            <p:cNvPr id="90" name="Shape 208"/>
            <p:cNvSpPr/>
            <p:nvPr/>
          </p:nvSpPr>
          <p:spPr>
            <a:xfrm>
              <a:off x="1066090" y="2634500"/>
              <a:ext cx="2372437" cy="6471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pPr algn="r"/>
              <a:r>
                <a:rPr lang="es-PE" sz="844" dirty="0">
                  <a:solidFill>
                    <a:srgbClr val="808080"/>
                  </a:solidFill>
                </a:rPr>
                <a:t>Desarrollar capacidad de respuesta ante emergencias y desastres.</a:t>
              </a:r>
            </a:p>
          </p:txBody>
        </p:sp>
        <p:sp>
          <p:nvSpPr>
            <p:cNvPr id="91" name="TextBox 70"/>
            <p:cNvSpPr txBox="1"/>
            <p:nvPr/>
          </p:nvSpPr>
          <p:spPr>
            <a:xfrm>
              <a:off x="1445658" y="2419921"/>
              <a:ext cx="1992869" cy="275716"/>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3.</a:t>
              </a:r>
            </a:p>
          </p:txBody>
        </p:sp>
      </p:grpSp>
      <p:grpSp>
        <p:nvGrpSpPr>
          <p:cNvPr id="92" name="Group 72"/>
          <p:cNvGrpSpPr/>
          <p:nvPr/>
        </p:nvGrpSpPr>
        <p:grpSpPr>
          <a:xfrm>
            <a:off x="5889996" y="2949418"/>
            <a:ext cx="1407312" cy="688101"/>
            <a:chOff x="1066090" y="2417481"/>
            <a:chExt cx="2372437" cy="1072344"/>
          </a:xfrm>
        </p:grpSpPr>
        <p:sp>
          <p:nvSpPr>
            <p:cNvPr id="93"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r>
                <a:rPr lang="es-PE" sz="844" dirty="0">
                  <a:solidFill>
                    <a:schemeClr val="bg2">
                      <a:lumMod val="25000"/>
                    </a:schemeClr>
                  </a:solidFill>
                  <a:latin typeface="+mj-lt"/>
                </a:rPr>
                <a:t>Fortalecer las capacidades institucionales para el desarrollo de la gestión del riesgo de desastres.</a:t>
              </a:r>
            </a:p>
          </p:txBody>
        </p:sp>
        <p:sp>
          <p:nvSpPr>
            <p:cNvPr id="94" name="TextBox 80"/>
            <p:cNvSpPr txBox="1"/>
            <p:nvPr/>
          </p:nvSpPr>
          <p:spPr>
            <a:xfrm>
              <a:off x="1066090" y="2417481"/>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5.</a:t>
              </a:r>
            </a:p>
          </p:txBody>
        </p:sp>
      </p:grpSp>
      <p:sp>
        <p:nvSpPr>
          <p:cNvPr id="96" name="Shape 270"/>
          <p:cNvSpPr/>
          <p:nvPr/>
        </p:nvSpPr>
        <p:spPr>
          <a:xfrm>
            <a:off x="5370114" y="1877782"/>
            <a:ext cx="400737" cy="399892"/>
          </a:xfrm>
          <a:prstGeom prst="rect">
            <a:avLst/>
          </a:prstGeom>
          <a:solidFill>
            <a:srgbClr val="FF0000"/>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20%</a:t>
            </a:r>
            <a:endParaRPr sz="1013" b="1" dirty="0">
              <a:solidFill>
                <a:schemeClr val="bg2">
                  <a:lumMod val="10000"/>
                </a:schemeClr>
              </a:solidFill>
              <a:latin typeface="+mj-lt"/>
            </a:endParaRPr>
          </a:p>
        </p:txBody>
      </p:sp>
      <p:grpSp>
        <p:nvGrpSpPr>
          <p:cNvPr id="100" name="Group 72"/>
          <p:cNvGrpSpPr/>
          <p:nvPr/>
        </p:nvGrpSpPr>
        <p:grpSpPr>
          <a:xfrm>
            <a:off x="5889996" y="1793858"/>
            <a:ext cx="1407312" cy="558192"/>
            <a:chOff x="1066090" y="2417485"/>
            <a:chExt cx="2372437" cy="869888"/>
          </a:xfrm>
        </p:grpSpPr>
        <p:sp>
          <p:nvSpPr>
            <p:cNvPr id="101" name="Shape 208"/>
            <p:cNvSpPr/>
            <p:nvPr/>
          </p:nvSpPr>
          <p:spPr>
            <a:xfrm>
              <a:off x="1066090" y="2634500"/>
              <a:ext cx="2372437" cy="6528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para la recuperación física, económica y social.</a:t>
              </a:r>
            </a:p>
          </p:txBody>
        </p:sp>
        <p:sp>
          <p:nvSpPr>
            <p:cNvPr id="102" name="TextBox 80"/>
            <p:cNvSpPr txBox="1"/>
            <p:nvPr/>
          </p:nvSpPr>
          <p:spPr>
            <a:xfrm>
              <a:off x="1066090" y="2417485"/>
              <a:ext cx="1924668" cy="278153"/>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s-PE" sz="970" dirty="0">
                  <a:solidFill>
                    <a:schemeClr val="tx1">
                      <a:lumMod val="75000"/>
                      <a:lumOff val="25000"/>
                    </a:schemeClr>
                  </a:solidFill>
                </a:rPr>
                <a:t>Objetivo</a:t>
              </a:r>
              <a:r>
                <a:rPr lang="en-US" sz="970" dirty="0">
                  <a:solidFill>
                    <a:schemeClr val="tx1">
                      <a:lumMod val="75000"/>
                      <a:lumOff val="25000"/>
                    </a:schemeClr>
                  </a:solidFill>
                </a:rPr>
                <a:t> </a:t>
              </a:r>
              <a:r>
                <a:rPr lang="es-PE" sz="970" dirty="0">
                  <a:solidFill>
                    <a:schemeClr val="tx1">
                      <a:lumMod val="75000"/>
                      <a:lumOff val="25000"/>
                    </a:schemeClr>
                  </a:solidFill>
                </a:rPr>
                <a:t>Estratégico</a:t>
              </a:r>
              <a:r>
                <a:rPr lang="en-US" sz="970" dirty="0">
                  <a:solidFill>
                    <a:schemeClr val="tx1">
                      <a:lumMod val="75000"/>
                      <a:lumOff val="25000"/>
                    </a:schemeClr>
                  </a:solidFill>
                </a:rPr>
                <a:t> 4.</a:t>
              </a:r>
            </a:p>
          </p:txBody>
        </p:sp>
      </p:grpSp>
      <p:sp>
        <p:nvSpPr>
          <p:cNvPr id="58" name="Shape 270"/>
          <p:cNvSpPr/>
          <p:nvPr/>
        </p:nvSpPr>
        <p:spPr>
          <a:xfrm>
            <a:off x="4580487" y="657673"/>
            <a:ext cx="346854" cy="32660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759">
                <a:ln>
                  <a:solidFill>
                    <a:sysClr val="windowText" lastClr="000000"/>
                  </a:solidFill>
                </a:ln>
                <a:solidFill>
                  <a:schemeClr val="bg2">
                    <a:lumMod val="10000"/>
                  </a:schemeClr>
                </a:solidFill>
                <a:latin typeface="+mj-lt"/>
              </a:rPr>
              <a:t>8 %</a:t>
            </a:r>
            <a:endParaRPr sz="759" dirty="0">
              <a:ln>
                <a:solidFill>
                  <a:sysClr val="windowText" lastClr="000000"/>
                </a:solidFill>
              </a:ln>
              <a:solidFill>
                <a:schemeClr val="bg2">
                  <a:lumMod val="10000"/>
                </a:schemeClr>
              </a:solidFill>
              <a:latin typeface="+mj-lt"/>
            </a:endParaRPr>
          </a:p>
        </p:txBody>
      </p:sp>
      <p:sp>
        <p:nvSpPr>
          <p:cNvPr id="111" name="TextBox 6">
            <a:extLst>
              <a:ext uri="{FF2B5EF4-FFF2-40B4-BE49-F238E27FC236}">
                <a16:creationId xmlns:a16="http://schemas.microsoft.com/office/drawing/2014/main" xmlns="" id="{0F882BE3-DBE8-4CFF-8E96-0FC3F5F78A24}"/>
              </a:ext>
            </a:extLst>
          </p:cNvPr>
          <p:cNvSpPr txBox="1"/>
          <p:nvPr/>
        </p:nvSpPr>
        <p:spPr>
          <a:xfrm>
            <a:off x="5737653" y="926331"/>
            <a:ext cx="1850802" cy="167084"/>
          </a:xfrm>
          <a:prstGeom prst="rect">
            <a:avLst/>
          </a:prstGeom>
          <a:noFill/>
        </p:spPr>
        <p:txBody>
          <a:bodyPr wrap="square" lIns="0" tIns="0" rIns="51424" bIns="0" rtlCol="0">
            <a:noAutofit/>
          </a:bodyPr>
          <a:lstStyle/>
          <a:p>
            <a:r>
              <a:rPr lang="es-ES" sz="1013" b="1" dirty="0">
                <a:solidFill>
                  <a:srgbClr val="297E96"/>
                </a:solidFill>
                <a:latin typeface="Calibri" panose="020F0502020204030204" pitchFamily="34" charset="0"/>
                <a:cs typeface="Helvetica Neue"/>
              </a:rPr>
              <a:t>RESULTADO NACIONAL</a:t>
            </a:r>
            <a:endParaRPr lang="es-MX" sz="443" cap="all" dirty="0">
              <a:solidFill>
                <a:srgbClr val="297E96"/>
              </a:solidFill>
              <a:latin typeface="Calibri" panose="020F0502020204030204" pitchFamily="34" charset="0"/>
              <a:cs typeface="Helvetica Neue"/>
            </a:endParaRPr>
          </a:p>
        </p:txBody>
      </p:sp>
      <p:sp>
        <p:nvSpPr>
          <p:cNvPr id="112" name="Cubo 111">
            <a:extLst>
              <a:ext uri="{FF2B5EF4-FFF2-40B4-BE49-F238E27FC236}">
                <a16:creationId xmlns:a16="http://schemas.microsoft.com/office/drawing/2014/main" xmlns="" id="{480E3970-41F1-4DF6-AAD7-068B8C383B7C}"/>
              </a:ext>
            </a:extLst>
          </p:cNvPr>
          <p:cNvSpPr/>
          <p:nvPr/>
        </p:nvSpPr>
        <p:spPr>
          <a:xfrm>
            <a:off x="6176732" y="648811"/>
            <a:ext cx="351046" cy="271521"/>
          </a:xfrm>
          <a:prstGeom prst="cub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a:solidFill>
                  <a:schemeClr val="tx1">
                    <a:lumMod val="95000"/>
                    <a:lumOff val="5000"/>
                  </a:schemeClr>
                </a:solidFill>
                <a:latin typeface="Arial Narrow" panose="020B0606020202030204" pitchFamily="34" charset="0"/>
              </a:rPr>
              <a:t>13 %</a:t>
            </a:r>
            <a:endParaRPr lang="en-US" sz="844" b="1" dirty="0">
              <a:solidFill>
                <a:schemeClr val="tx1">
                  <a:lumMod val="95000"/>
                  <a:lumOff val="5000"/>
                </a:schemeClr>
              </a:solidFill>
              <a:latin typeface="Arial Narrow" panose="020B0606020202030204" pitchFamily="34" charset="0"/>
            </a:endParaRPr>
          </a:p>
        </p:txBody>
      </p:sp>
      <p:sp>
        <p:nvSpPr>
          <p:cNvPr id="47" name="TextBox 6"/>
          <p:cNvSpPr txBox="1"/>
          <p:nvPr/>
        </p:nvSpPr>
        <p:spPr>
          <a:xfrm>
            <a:off x="1996140" y="1130988"/>
            <a:ext cx="2428979" cy="192286"/>
          </a:xfrm>
          <a:prstGeom prst="rect">
            <a:avLst/>
          </a:prstGeom>
          <a:noFill/>
        </p:spPr>
        <p:txBody>
          <a:bodyPr wrap="square" lIns="0" tIns="0" rIns="51424" bIns="0" rtlCol="0">
            <a:noAutofit/>
          </a:bodyPr>
          <a:lstStyle/>
          <a:p>
            <a:pPr algn="ctr"/>
            <a:r>
              <a:rPr lang="es-ES" sz="1350" b="1" dirty="0">
                <a:solidFill>
                  <a:srgbClr val="297E96"/>
                </a:solidFill>
                <a:latin typeface="Calibri" panose="020F0502020204030204" pitchFamily="34" charset="0"/>
                <a:cs typeface="Helvetica Neue"/>
              </a:rPr>
              <a:t>GOBIERNO REGIONAL </a:t>
            </a:r>
          </a:p>
          <a:p>
            <a:pPr algn="ctr"/>
            <a:r>
              <a:rPr lang="es-ES" sz="1350" b="1" dirty="0">
                <a:solidFill>
                  <a:srgbClr val="297E96"/>
                </a:solidFill>
                <a:latin typeface="Calibri" panose="020F0502020204030204" pitchFamily="34" charset="0"/>
                <a:cs typeface="Helvetica Neue"/>
              </a:rPr>
              <a:t>DE AYACUCHO</a:t>
            </a:r>
            <a:endParaRPr lang="es-MX" sz="506" cap="all" dirty="0">
              <a:solidFill>
                <a:srgbClr val="297E96"/>
              </a:solidFill>
              <a:latin typeface="Calibri" panose="020F0502020204030204" pitchFamily="34" charset="0"/>
              <a:cs typeface="Helvetica Neue"/>
            </a:endParaRPr>
          </a:p>
        </p:txBody>
      </p:sp>
      <p:sp>
        <p:nvSpPr>
          <p:cNvPr id="49" name="Heptágono 48"/>
          <p:cNvSpPr/>
          <p:nvPr/>
        </p:nvSpPr>
        <p:spPr>
          <a:xfrm>
            <a:off x="4485009" y="1102943"/>
            <a:ext cx="492416" cy="316046"/>
          </a:xfrm>
          <a:prstGeom prst="hept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smtClean="0">
                <a:solidFill>
                  <a:schemeClr val="tx1">
                    <a:lumMod val="95000"/>
                    <a:lumOff val="5000"/>
                  </a:schemeClr>
                </a:solidFill>
                <a:latin typeface="Arial Narrow" panose="020B0606020202030204" pitchFamily="34" charset="0"/>
              </a:rPr>
              <a:t>37%</a:t>
            </a:r>
            <a:endParaRPr lang="en-US" sz="844" b="1" dirty="0">
              <a:solidFill>
                <a:schemeClr val="tx1">
                  <a:lumMod val="95000"/>
                  <a:lumOff val="5000"/>
                </a:schemeClr>
              </a:solidFill>
              <a:latin typeface="Arial Narrow" panose="020B0606020202030204" pitchFamily="34" charset="0"/>
            </a:endParaRPr>
          </a:p>
        </p:txBody>
      </p:sp>
      <p:pic>
        <p:nvPicPr>
          <p:cNvPr id="50" name="Imagen 49">
            <a:extLst>
              <a:ext uri="{FF2B5EF4-FFF2-40B4-BE49-F238E27FC236}">
                <a16:creationId xmlns="" xmlns:a16="http://schemas.microsoft.com/office/drawing/2014/main" id="{6D05032C-602D-43FA-8E9F-D955A4C93E51}"/>
              </a:ext>
            </a:extLst>
          </p:cNvPr>
          <p:cNvPicPr>
            <a:picLocks noChangeAspect="1"/>
          </p:cNvPicPr>
          <p:nvPr/>
        </p:nvPicPr>
        <p:blipFill>
          <a:blip r:embed="rId4"/>
          <a:stretch>
            <a:fillRect/>
          </a:stretch>
        </p:blipFill>
        <p:spPr>
          <a:xfrm>
            <a:off x="4842685" y="5791546"/>
            <a:ext cx="2173317" cy="722724"/>
          </a:xfrm>
          <a:prstGeom prst="rect">
            <a:avLst/>
          </a:prstGeom>
        </p:spPr>
      </p:pic>
    </p:spTree>
    <p:extLst>
      <p:ext uri="{BB962C8B-B14F-4D97-AF65-F5344CB8AC3E}">
        <p14:creationId xmlns:p14="http://schemas.microsoft.com/office/powerpoint/2010/main" val="9105860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Imagen 48">
            <a:extLst>
              <a:ext uri="{FF2B5EF4-FFF2-40B4-BE49-F238E27FC236}">
                <a16:creationId xmlns:a16="http://schemas.microsoft.com/office/drawing/2014/main" xmlns="" id="{ACCEAEAD-80C6-436A-8D09-0EFB1D822A0B}"/>
              </a:ext>
            </a:extLst>
          </p:cNvPr>
          <p:cNvPicPr>
            <a:picLocks noChangeAspect="1"/>
          </p:cNvPicPr>
          <p:nvPr/>
        </p:nvPicPr>
        <p:blipFill>
          <a:blip r:embed="rId2">
            <a:extLst>
              <a:ext uri="{BEBA8EAE-BF5A-486C-A8C5-ECC9F3942E4B}">
                <a14:imgProps xmlns:a14="http://schemas.microsoft.com/office/drawing/2010/main">
                  <a14:imgLayer r:embed="rId3">
                    <a14:imgEffect>
                      <a14:artisticCrisscrossEtching trans="35000" pressure="10"/>
                    </a14:imgEffect>
                  </a14:imgLayer>
                </a14:imgProps>
              </a:ext>
            </a:extLst>
          </a:blip>
          <a:stretch>
            <a:fillRect/>
          </a:stretch>
        </p:blipFill>
        <p:spPr>
          <a:xfrm>
            <a:off x="2798357" y="959059"/>
            <a:ext cx="4161433" cy="4832487"/>
          </a:xfrm>
          <a:prstGeom prst="rect">
            <a:avLst/>
          </a:prstGeom>
        </p:spPr>
      </p:pic>
      <p:grpSp>
        <p:nvGrpSpPr>
          <p:cNvPr id="9" name="Group 719"/>
          <p:cNvGrpSpPr/>
          <p:nvPr/>
        </p:nvGrpSpPr>
        <p:grpSpPr>
          <a:xfrm>
            <a:off x="2000249" y="471995"/>
            <a:ext cx="2961662" cy="450277"/>
            <a:chOff x="-1" y="-1"/>
            <a:chExt cx="4996557" cy="1152962"/>
          </a:xfrm>
          <a:solidFill>
            <a:srgbClr val="1F7B91"/>
          </a:solidFill>
        </p:grpSpPr>
        <p:sp>
          <p:nvSpPr>
            <p:cNvPr id="10" name="Shape 712"/>
            <p:cNvSpPr/>
            <p:nvPr/>
          </p:nvSpPr>
          <p:spPr>
            <a:xfrm flipH="1">
              <a:off x="-1" y="166679"/>
              <a:ext cx="4191989" cy="818352"/>
            </a:xfrm>
            <a:prstGeom prst="rect">
              <a:avLst/>
            </a:prstGeom>
            <a:grpFill/>
            <a:ln w="12700" cap="flat">
              <a:noFill/>
              <a:miter lim="400000"/>
            </a:ln>
            <a:effectLst/>
          </p:spPr>
          <p:txBody>
            <a:bodyPr wrap="square" lIns="14466" tIns="14466" rIns="14466" bIns="14466" numCol="1" anchor="ctr">
              <a:noAutofit/>
            </a:bodyPr>
            <a:lstStyle/>
            <a:p>
              <a:pPr lvl="0" algn="ctr"/>
              <a:r>
                <a:rPr lang="en-US" sz="1519" b="1" dirty="0">
                  <a:solidFill>
                    <a:prstClr val="white"/>
                  </a:solidFill>
                </a:rPr>
                <a:t>REGIÓN CAJAMARCA</a:t>
              </a:r>
              <a:endParaRPr lang="en-US" sz="1519" b="1" dirty="0">
                <a:solidFill>
                  <a:prstClr val="white"/>
                </a:solidFill>
              </a:endParaRPr>
            </a:p>
          </p:txBody>
        </p:sp>
        <p:grpSp>
          <p:nvGrpSpPr>
            <p:cNvPr id="11" name="Group 716"/>
            <p:cNvGrpSpPr/>
            <p:nvPr/>
          </p:nvGrpSpPr>
          <p:grpSpPr>
            <a:xfrm>
              <a:off x="4191985" y="-1"/>
              <a:ext cx="804571" cy="1152962"/>
              <a:chOff x="0" y="0"/>
              <a:chExt cx="804567" cy="1152959"/>
            </a:xfrm>
            <a:grpFill/>
          </p:grpSpPr>
          <p:sp>
            <p:nvSpPr>
              <p:cNvPr id="14" name="Shape 713"/>
              <p:cNvSpPr/>
              <p:nvPr/>
            </p:nvSpPr>
            <p:spPr>
              <a:xfrm flipH="1">
                <a:off x="0"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7922"/>
                    </a:lnTo>
                    <a:lnTo>
                      <a:pt x="21600" y="0"/>
                    </a:lnTo>
                    <a:lnTo>
                      <a:pt x="0" y="3733"/>
                    </a:lnTo>
                    <a:lnTo>
                      <a:pt x="0" y="21600"/>
                    </a:lnTo>
                    <a:close/>
                  </a:path>
                </a:pathLst>
              </a:custGeom>
              <a:grpFill/>
              <a:ln w="12700" cap="flat">
                <a:noFill/>
                <a:miter lim="400000"/>
              </a:ln>
              <a:effectLst/>
            </p:spPr>
            <p:txBody>
              <a:bodyPr wrap="square" lIns="14466" tIns="14466" rIns="14466" bIns="14466" numCol="1" anchor="t">
                <a:noAutofit/>
              </a:bodyPr>
              <a:lstStyle/>
              <a:p>
                <a:endParaRPr sz="570"/>
              </a:p>
            </p:txBody>
          </p:sp>
          <p:sp>
            <p:nvSpPr>
              <p:cNvPr id="18" name="Shape 714"/>
              <p:cNvSpPr/>
              <p:nvPr/>
            </p:nvSpPr>
            <p:spPr>
              <a:xfrm flipH="1">
                <a:off x="402283"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922"/>
                    </a:lnTo>
                    <a:lnTo>
                      <a:pt x="0" y="0"/>
                    </a:lnTo>
                    <a:lnTo>
                      <a:pt x="21600" y="3733"/>
                    </a:lnTo>
                    <a:lnTo>
                      <a:pt x="21600" y="21600"/>
                    </a:lnTo>
                    <a:close/>
                  </a:path>
                </a:pathLst>
              </a:custGeom>
              <a:grpFill/>
              <a:ln w="12700" cap="flat">
                <a:noFill/>
                <a:miter lim="400000"/>
              </a:ln>
              <a:effectLst/>
            </p:spPr>
            <p:txBody>
              <a:bodyPr wrap="square" lIns="14466" tIns="14466" rIns="14466" bIns="14466" numCol="1" anchor="ctr">
                <a:noAutofit/>
              </a:bodyPr>
              <a:lstStyle/>
              <a:p>
                <a:pPr algn="ctr"/>
                <a:endParaRPr lang="en-US" sz="1013" b="1" dirty="0">
                  <a:solidFill>
                    <a:srgbClr val="FFFFFF"/>
                  </a:solidFill>
                  <a:ea typeface="Helvetica"/>
                  <a:cs typeface="Helvetica"/>
                  <a:sym typeface="Helvetica"/>
                </a:endParaRPr>
              </a:p>
            </p:txBody>
          </p:sp>
          <p:sp>
            <p:nvSpPr>
              <p:cNvPr id="19" name="Shape 715"/>
              <p:cNvSpPr/>
              <p:nvPr/>
            </p:nvSpPr>
            <p:spPr>
              <a:xfrm flipH="1">
                <a:off x="1" y="0"/>
                <a:ext cx="804566" cy="33711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10680"/>
                    </a:lnTo>
                    <a:lnTo>
                      <a:pt x="10800" y="0"/>
                    </a:lnTo>
                    <a:lnTo>
                      <a:pt x="21600" y="10680"/>
                    </a:lnTo>
                    <a:lnTo>
                      <a:pt x="10800" y="21600"/>
                    </a:lnTo>
                    <a:close/>
                  </a:path>
                </a:pathLst>
              </a:custGeom>
              <a:grpFill/>
              <a:ln w="9525" cap="flat">
                <a:noFill/>
                <a:prstDash val="solid"/>
                <a:bevel/>
              </a:ln>
              <a:effectLst/>
            </p:spPr>
            <p:txBody>
              <a:bodyPr wrap="square" lIns="14466" tIns="14466" rIns="14466" bIns="14466" numCol="1" anchor="t">
                <a:noAutofit/>
              </a:bodyPr>
              <a:lstStyle/>
              <a:p>
                <a:endParaRPr sz="570"/>
              </a:p>
            </p:txBody>
          </p:sp>
        </p:grpSp>
      </p:grpSp>
      <p:sp>
        <p:nvSpPr>
          <p:cNvPr id="13" name="Shape 267"/>
          <p:cNvSpPr/>
          <p:nvPr/>
        </p:nvSpPr>
        <p:spPr>
          <a:xfrm>
            <a:off x="3210695" y="2109089"/>
            <a:ext cx="426498" cy="399892"/>
          </a:xfrm>
          <a:prstGeom prst="rect">
            <a:avLst/>
          </a:prstGeom>
          <a:solidFill>
            <a:srgbClr val="FFFF00"/>
          </a:solidFill>
          <a:ln w="12700" cap="flat">
            <a:solidFill>
              <a:schemeClr val="accent4">
                <a:lumMod val="60000"/>
                <a:lumOff val="40000"/>
              </a:schemeClr>
            </a:solid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68%</a:t>
            </a:r>
            <a:endParaRPr sz="1013" b="1" dirty="0">
              <a:solidFill>
                <a:schemeClr val="bg2">
                  <a:lumMod val="10000"/>
                </a:schemeClr>
              </a:solidFill>
              <a:latin typeface="+mj-lt"/>
            </a:endParaRPr>
          </a:p>
        </p:txBody>
      </p:sp>
      <p:sp>
        <p:nvSpPr>
          <p:cNvPr id="15" name="Shape 270"/>
          <p:cNvSpPr/>
          <p:nvPr/>
        </p:nvSpPr>
        <p:spPr>
          <a:xfrm>
            <a:off x="5444455" y="4671319"/>
            <a:ext cx="400737"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0%</a:t>
            </a:r>
            <a:endParaRPr sz="1013" b="1" dirty="0">
              <a:solidFill>
                <a:schemeClr val="bg2">
                  <a:lumMod val="10000"/>
                </a:schemeClr>
              </a:solidFill>
              <a:latin typeface="+mj-lt"/>
            </a:endParaRPr>
          </a:p>
        </p:txBody>
      </p:sp>
      <p:grpSp>
        <p:nvGrpSpPr>
          <p:cNvPr id="60" name="Group 62"/>
          <p:cNvGrpSpPr/>
          <p:nvPr/>
        </p:nvGrpSpPr>
        <p:grpSpPr>
          <a:xfrm>
            <a:off x="1758158" y="2095296"/>
            <a:ext cx="1359152" cy="427936"/>
            <a:chOff x="1066090" y="2419924"/>
            <a:chExt cx="2372437" cy="661050"/>
          </a:xfrm>
        </p:grpSpPr>
        <p:sp>
          <p:nvSpPr>
            <p:cNvPr id="67" name="Shape 208"/>
            <p:cNvSpPr/>
            <p:nvPr/>
          </p:nvSpPr>
          <p:spPr>
            <a:xfrm>
              <a:off x="1066090" y="2634499"/>
              <a:ext cx="2372437" cy="4464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pPr algn="r"/>
              <a:r>
                <a:rPr lang="es-MX" sz="844" dirty="0">
                  <a:solidFill>
                    <a:schemeClr val="bg2">
                      <a:lumMod val="25000"/>
                    </a:schemeClr>
                  </a:solidFill>
                  <a:latin typeface="+mj-lt"/>
                </a:rPr>
                <a:t>Desarrollar el conocimiento del riesgo</a:t>
              </a:r>
              <a:r>
                <a:rPr lang="es-PE" sz="844" dirty="0">
                  <a:solidFill>
                    <a:schemeClr val="bg2">
                      <a:lumMod val="25000"/>
                    </a:schemeClr>
                  </a:solidFill>
                  <a:latin typeface="+mj-lt"/>
                </a:rPr>
                <a:t>.</a:t>
              </a:r>
            </a:p>
          </p:txBody>
        </p:sp>
        <p:sp>
          <p:nvSpPr>
            <p:cNvPr id="68" name="TextBox 70"/>
            <p:cNvSpPr txBox="1"/>
            <p:nvPr/>
          </p:nvSpPr>
          <p:spPr>
            <a:xfrm>
              <a:off x="1445658" y="2419924"/>
              <a:ext cx="1992869" cy="275715"/>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1.</a:t>
              </a:r>
            </a:p>
          </p:txBody>
        </p:sp>
      </p:grpSp>
      <p:grpSp>
        <p:nvGrpSpPr>
          <p:cNvPr id="70" name="Group 72"/>
          <p:cNvGrpSpPr/>
          <p:nvPr/>
        </p:nvGrpSpPr>
        <p:grpSpPr>
          <a:xfrm>
            <a:off x="5964337" y="4674499"/>
            <a:ext cx="1407312" cy="688099"/>
            <a:chOff x="1066090" y="2417484"/>
            <a:chExt cx="2372437" cy="1072341"/>
          </a:xfrm>
        </p:grpSpPr>
        <p:sp>
          <p:nvSpPr>
            <p:cNvPr id="77"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de la población y sociedad organizada para el desarrollo de una cultura de prevención.</a:t>
              </a:r>
            </a:p>
          </p:txBody>
        </p:sp>
        <p:sp>
          <p:nvSpPr>
            <p:cNvPr id="78" name="TextBox 80"/>
            <p:cNvSpPr txBox="1"/>
            <p:nvPr/>
          </p:nvSpPr>
          <p:spPr>
            <a:xfrm>
              <a:off x="1066090" y="2417484"/>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6.</a:t>
              </a:r>
            </a:p>
          </p:txBody>
        </p:sp>
      </p:grpSp>
      <p:sp>
        <p:nvSpPr>
          <p:cNvPr id="79" name="Shape 267"/>
          <p:cNvSpPr/>
          <p:nvPr/>
        </p:nvSpPr>
        <p:spPr>
          <a:xfrm>
            <a:off x="3209833" y="3247838"/>
            <a:ext cx="426498" cy="399892"/>
          </a:xfrm>
          <a:prstGeom prst="rect">
            <a:avLst/>
          </a:prstGeom>
          <a:solidFill>
            <a:srgbClr val="FF0000"/>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16%</a:t>
            </a:r>
            <a:endParaRPr sz="1013" b="1" dirty="0">
              <a:solidFill>
                <a:schemeClr val="bg2">
                  <a:lumMod val="10000"/>
                </a:schemeClr>
              </a:solidFill>
              <a:latin typeface="+mj-lt"/>
            </a:endParaRPr>
          </a:p>
        </p:txBody>
      </p:sp>
      <p:grpSp>
        <p:nvGrpSpPr>
          <p:cNvPr id="81" name="Group 62"/>
          <p:cNvGrpSpPr/>
          <p:nvPr/>
        </p:nvGrpSpPr>
        <p:grpSpPr>
          <a:xfrm>
            <a:off x="1757296" y="3137602"/>
            <a:ext cx="1359152" cy="817660"/>
            <a:chOff x="1066090" y="2419921"/>
            <a:chExt cx="2372437" cy="1263071"/>
          </a:xfrm>
        </p:grpSpPr>
        <p:sp>
          <p:nvSpPr>
            <p:cNvPr id="82" name="Shape 208"/>
            <p:cNvSpPr/>
            <p:nvPr/>
          </p:nvSpPr>
          <p:spPr>
            <a:xfrm>
              <a:off x="1066090" y="2634499"/>
              <a:ext cx="2372437" cy="104849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pPr algn="r"/>
              <a:r>
                <a:rPr lang="es-ES" sz="844" dirty="0"/>
                <a:t>Evitar y reducir las condiciones de riesgo de los medios de vida de la población con un enfoque territorial</a:t>
              </a:r>
              <a:r>
                <a:rPr lang="es-PE" sz="844" dirty="0">
                  <a:solidFill>
                    <a:schemeClr val="bg2">
                      <a:lumMod val="25000"/>
                    </a:schemeClr>
                  </a:solidFill>
                </a:rPr>
                <a:t>.</a:t>
              </a:r>
            </a:p>
          </p:txBody>
        </p:sp>
        <p:sp>
          <p:nvSpPr>
            <p:cNvPr id="83" name="TextBox 70"/>
            <p:cNvSpPr txBox="1"/>
            <p:nvPr/>
          </p:nvSpPr>
          <p:spPr>
            <a:xfrm>
              <a:off x="1445658" y="2419921"/>
              <a:ext cx="1992869" cy="27571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2.</a:t>
              </a:r>
            </a:p>
          </p:txBody>
        </p:sp>
      </p:grpSp>
      <p:sp>
        <p:nvSpPr>
          <p:cNvPr id="87" name="Shape 267"/>
          <p:cNvSpPr/>
          <p:nvPr/>
        </p:nvSpPr>
        <p:spPr>
          <a:xfrm>
            <a:off x="3209833" y="4684368"/>
            <a:ext cx="426498"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11%</a:t>
            </a:r>
            <a:endParaRPr sz="1013" b="1" dirty="0">
              <a:solidFill>
                <a:schemeClr val="bg2">
                  <a:lumMod val="10000"/>
                </a:schemeClr>
              </a:solidFill>
              <a:latin typeface="+mj-lt"/>
            </a:endParaRPr>
          </a:p>
        </p:txBody>
      </p:sp>
      <p:sp>
        <p:nvSpPr>
          <p:cNvPr id="88" name="Shape 270"/>
          <p:cNvSpPr/>
          <p:nvPr/>
        </p:nvSpPr>
        <p:spPr>
          <a:xfrm>
            <a:off x="5444455" y="3236276"/>
            <a:ext cx="400737" cy="399892"/>
          </a:xfrm>
          <a:prstGeom prst="rect">
            <a:avLst/>
          </a:prstGeom>
          <a:solidFill>
            <a:srgbClr val="FF0000"/>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18%</a:t>
            </a:r>
            <a:endParaRPr sz="1013" b="1" dirty="0">
              <a:solidFill>
                <a:schemeClr val="bg2">
                  <a:lumMod val="10000"/>
                </a:schemeClr>
              </a:solidFill>
              <a:latin typeface="+mj-lt"/>
            </a:endParaRPr>
          </a:p>
        </p:txBody>
      </p:sp>
      <p:grpSp>
        <p:nvGrpSpPr>
          <p:cNvPr id="89" name="Group 62"/>
          <p:cNvGrpSpPr/>
          <p:nvPr/>
        </p:nvGrpSpPr>
        <p:grpSpPr>
          <a:xfrm>
            <a:off x="1757296" y="4680711"/>
            <a:ext cx="1359152" cy="557846"/>
            <a:chOff x="1066090" y="2419921"/>
            <a:chExt cx="2372437" cy="861732"/>
          </a:xfrm>
        </p:grpSpPr>
        <p:sp>
          <p:nvSpPr>
            <p:cNvPr id="90" name="Shape 208"/>
            <p:cNvSpPr/>
            <p:nvPr/>
          </p:nvSpPr>
          <p:spPr>
            <a:xfrm>
              <a:off x="1066090" y="2634500"/>
              <a:ext cx="2372437" cy="6471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pPr algn="r"/>
              <a:r>
                <a:rPr lang="es-PE" sz="844" dirty="0">
                  <a:solidFill>
                    <a:srgbClr val="808080"/>
                  </a:solidFill>
                </a:rPr>
                <a:t>Desarrollar capacidad de respuesta ante emergencias y desastres.</a:t>
              </a:r>
            </a:p>
          </p:txBody>
        </p:sp>
        <p:sp>
          <p:nvSpPr>
            <p:cNvPr id="91" name="TextBox 70"/>
            <p:cNvSpPr txBox="1"/>
            <p:nvPr/>
          </p:nvSpPr>
          <p:spPr>
            <a:xfrm>
              <a:off x="1445658" y="2419921"/>
              <a:ext cx="1992869" cy="275716"/>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3.</a:t>
              </a:r>
            </a:p>
          </p:txBody>
        </p:sp>
      </p:grpSp>
      <p:grpSp>
        <p:nvGrpSpPr>
          <p:cNvPr id="92" name="Group 72"/>
          <p:cNvGrpSpPr/>
          <p:nvPr/>
        </p:nvGrpSpPr>
        <p:grpSpPr>
          <a:xfrm>
            <a:off x="5964337" y="3127460"/>
            <a:ext cx="1407312" cy="688101"/>
            <a:chOff x="1066090" y="2417481"/>
            <a:chExt cx="2372437" cy="1072344"/>
          </a:xfrm>
        </p:grpSpPr>
        <p:sp>
          <p:nvSpPr>
            <p:cNvPr id="93"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r>
                <a:rPr lang="es-PE" sz="844" dirty="0">
                  <a:solidFill>
                    <a:schemeClr val="bg2">
                      <a:lumMod val="25000"/>
                    </a:schemeClr>
                  </a:solidFill>
                  <a:latin typeface="+mj-lt"/>
                </a:rPr>
                <a:t>Fortalecer las capacidades institucionales para el desarrollo de la gestión del riesgo de desastres.</a:t>
              </a:r>
            </a:p>
          </p:txBody>
        </p:sp>
        <p:sp>
          <p:nvSpPr>
            <p:cNvPr id="94" name="TextBox 80"/>
            <p:cNvSpPr txBox="1"/>
            <p:nvPr/>
          </p:nvSpPr>
          <p:spPr>
            <a:xfrm>
              <a:off x="1066090" y="2417481"/>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5.</a:t>
              </a:r>
            </a:p>
          </p:txBody>
        </p:sp>
      </p:grpSp>
      <p:sp>
        <p:nvSpPr>
          <p:cNvPr id="96" name="Shape 270"/>
          <p:cNvSpPr/>
          <p:nvPr/>
        </p:nvSpPr>
        <p:spPr>
          <a:xfrm>
            <a:off x="5444455" y="2122991"/>
            <a:ext cx="400737" cy="399892"/>
          </a:xfrm>
          <a:prstGeom prst="rect">
            <a:avLst/>
          </a:prstGeom>
          <a:solidFill>
            <a:srgbClr val="FF0000"/>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19%</a:t>
            </a:r>
            <a:endParaRPr sz="1013" b="1" dirty="0">
              <a:solidFill>
                <a:schemeClr val="bg2">
                  <a:lumMod val="10000"/>
                </a:schemeClr>
              </a:solidFill>
              <a:latin typeface="+mj-lt"/>
            </a:endParaRPr>
          </a:p>
        </p:txBody>
      </p:sp>
      <p:grpSp>
        <p:nvGrpSpPr>
          <p:cNvPr id="100" name="Group 72"/>
          <p:cNvGrpSpPr/>
          <p:nvPr/>
        </p:nvGrpSpPr>
        <p:grpSpPr>
          <a:xfrm>
            <a:off x="5964337" y="2039068"/>
            <a:ext cx="1407312" cy="558192"/>
            <a:chOff x="1066090" y="2417485"/>
            <a:chExt cx="2372437" cy="869888"/>
          </a:xfrm>
        </p:grpSpPr>
        <p:sp>
          <p:nvSpPr>
            <p:cNvPr id="101" name="Shape 208"/>
            <p:cNvSpPr/>
            <p:nvPr/>
          </p:nvSpPr>
          <p:spPr>
            <a:xfrm>
              <a:off x="1066090" y="2634500"/>
              <a:ext cx="2372437" cy="6528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para la recuperación física, económica y social.</a:t>
              </a:r>
            </a:p>
          </p:txBody>
        </p:sp>
        <p:sp>
          <p:nvSpPr>
            <p:cNvPr id="102" name="TextBox 80"/>
            <p:cNvSpPr txBox="1"/>
            <p:nvPr/>
          </p:nvSpPr>
          <p:spPr>
            <a:xfrm>
              <a:off x="1066090" y="2417485"/>
              <a:ext cx="1924668" cy="278153"/>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s-PE" sz="970" dirty="0">
                  <a:solidFill>
                    <a:schemeClr val="tx1">
                      <a:lumMod val="75000"/>
                      <a:lumOff val="25000"/>
                    </a:schemeClr>
                  </a:solidFill>
                </a:rPr>
                <a:t>Objetivo</a:t>
              </a:r>
              <a:r>
                <a:rPr lang="en-US" sz="970" dirty="0">
                  <a:solidFill>
                    <a:schemeClr val="tx1">
                      <a:lumMod val="75000"/>
                      <a:lumOff val="25000"/>
                    </a:schemeClr>
                  </a:solidFill>
                </a:rPr>
                <a:t> </a:t>
              </a:r>
              <a:r>
                <a:rPr lang="es-PE" sz="970" dirty="0">
                  <a:solidFill>
                    <a:schemeClr val="tx1">
                      <a:lumMod val="75000"/>
                      <a:lumOff val="25000"/>
                    </a:schemeClr>
                  </a:solidFill>
                </a:rPr>
                <a:t>Estratégico</a:t>
              </a:r>
              <a:r>
                <a:rPr lang="en-US" sz="970" dirty="0">
                  <a:solidFill>
                    <a:schemeClr val="tx1">
                      <a:lumMod val="75000"/>
                      <a:lumOff val="25000"/>
                    </a:schemeClr>
                  </a:solidFill>
                </a:rPr>
                <a:t> 4.</a:t>
              </a:r>
            </a:p>
          </p:txBody>
        </p:sp>
      </p:grpSp>
      <p:sp>
        <p:nvSpPr>
          <p:cNvPr id="58" name="Shape 270"/>
          <p:cNvSpPr/>
          <p:nvPr/>
        </p:nvSpPr>
        <p:spPr>
          <a:xfrm>
            <a:off x="4526229" y="548375"/>
            <a:ext cx="401112" cy="312236"/>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759" dirty="0">
                <a:ln>
                  <a:solidFill>
                    <a:sysClr val="windowText" lastClr="000000"/>
                  </a:solidFill>
                </a:ln>
                <a:solidFill>
                  <a:schemeClr val="bg2">
                    <a:lumMod val="10000"/>
                  </a:schemeClr>
                </a:solidFill>
                <a:latin typeface="+mj-lt"/>
              </a:rPr>
              <a:t>7 %</a:t>
            </a:r>
            <a:endParaRPr sz="759" dirty="0">
              <a:ln>
                <a:solidFill>
                  <a:sysClr val="windowText" lastClr="000000"/>
                </a:solidFill>
              </a:ln>
              <a:solidFill>
                <a:schemeClr val="bg2">
                  <a:lumMod val="10000"/>
                </a:schemeClr>
              </a:solidFill>
              <a:latin typeface="+mj-lt"/>
            </a:endParaRPr>
          </a:p>
        </p:txBody>
      </p:sp>
      <p:sp>
        <p:nvSpPr>
          <p:cNvPr id="111" name="TextBox 6">
            <a:extLst>
              <a:ext uri="{FF2B5EF4-FFF2-40B4-BE49-F238E27FC236}">
                <a16:creationId xmlns:a16="http://schemas.microsoft.com/office/drawing/2014/main" xmlns="" id="{0F882BE3-DBE8-4CFF-8E96-0FC3F5F78A24}"/>
              </a:ext>
            </a:extLst>
          </p:cNvPr>
          <p:cNvSpPr txBox="1"/>
          <p:nvPr/>
        </p:nvSpPr>
        <p:spPr>
          <a:xfrm>
            <a:off x="5737653" y="1077728"/>
            <a:ext cx="1850802" cy="167084"/>
          </a:xfrm>
          <a:prstGeom prst="rect">
            <a:avLst/>
          </a:prstGeom>
          <a:noFill/>
        </p:spPr>
        <p:txBody>
          <a:bodyPr wrap="square" lIns="0" tIns="0" rIns="51424" bIns="0" rtlCol="0">
            <a:noAutofit/>
          </a:bodyPr>
          <a:lstStyle/>
          <a:p>
            <a:r>
              <a:rPr lang="es-ES" sz="1013" b="1" dirty="0">
                <a:solidFill>
                  <a:srgbClr val="297E96"/>
                </a:solidFill>
                <a:latin typeface="Calibri" panose="020F0502020204030204" pitchFamily="34" charset="0"/>
                <a:cs typeface="Helvetica Neue"/>
              </a:rPr>
              <a:t>RESULTADO NACIONAL</a:t>
            </a:r>
            <a:endParaRPr lang="es-MX" sz="443" cap="all" dirty="0">
              <a:solidFill>
                <a:srgbClr val="297E96"/>
              </a:solidFill>
              <a:latin typeface="Calibri" panose="020F0502020204030204" pitchFamily="34" charset="0"/>
              <a:cs typeface="Helvetica Neue"/>
            </a:endParaRPr>
          </a:p>
        </p:txBody>
      </p:sp>
      <p:sp>
        <p:nvSpPr>
          <p:cNvPr id="112" name="Cubo 111">
            <a:extLst>
              <a:ext uri="{FF2B5EF4-FFF2-40B4-BE49-F238E27FC236}">
                <a16:creationId xmlns:a16="http://schemas.microsoft.com/office/drawing/2014/main" xmlns="" id="{480E3970-41F1-4DF6-AAD7-068B8C383B7C}"/>
              </a:ext>
            </a:extLst>
          </p:cNvPr>
          <p:cNvSpPr/>
          <p:nvPr/>
        </p:nvSpPr>
        <p:spPr>
          <a:xfrm>
            <a:off x="6175779" y="755202"/>
            <a:ext cx="449968" cy="306011"/>
          </a:xfrm>
          <a:prstGeom prst="cub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smtClean="0">
                <a:solidFill>
                  <a:schemeClr val="tx1">
                    <a:lumMod val="95000"/>
                    <a:lumOff val="5000"/>
                  </a:schemeClr>
                </a:solidFill>
                <a:latin typeface="Arial Narrow" panose="020B0606020202030204" pitchFamily="34" charset="0"/>
              </a:rPr>
              <a:t>13%</a:t>
            </a:r>
            <a:endParaRPr lang="en-US" sz="844" b="1" dirty="0">
              <a:solidFill>
                <a:schemeClr val="tx1">
                  <a:lumMod val="95000"/>
                  <a:lumOff val="5000"/>
                </a:schemeClr>
              </a:solidFill>
              <a:latin typeface="Arial Narrow" panose="020B0606020202030204" pitchFamily="34" charset="0"/>
            </a:endParaRPr>
          </a:p>
        </p:txBody>
      </p:sp>
      <p:pic>
        <p:nvPicPr>
          <p:cNvPr id="47" name="Imagen 46">
            <a:extLst>
              <a:ext uri="{FF2B5EF4-FFF2-40B4-BE49-F238E27FC236}">
                <a16:creationId xmlns:a16="http://schemas.microsoft.com/office/drawing/2014/main" xmlns="" id="{6D05032C-602D-43FA-8E9F-D955A4C93E51}"/>
              </a:ext>
            </a:extLst>
          </p:cNvPr>
          <p:cNvPicPr>
            <a:picLocks noChangeAspect="1"/>
          </p:cNvPicPr>
          <p:nvPr/>
        </p:nvPicPr>
        <p:blipFill>
          <a:blip r:embed="rId4"/>
          <a:stretch>
            <a:fillRect/>
          </a:stretch>
        </p:blipFill>
        <p:spPr>
          <a:xfrm>
            <a:off x="4842685" y="5791546"/>
            <a:ext cx="2173317" cy="722724"/>
          </a:xfrm>
          <a:prstGeom prst="rect">
            <a:avLst/>
          </a:prstGeom>
        </p:spPr>
      </p:pic>
      <p:sp>
        <p:nvSpPr>
          <p:cNvPr id="50" name="TextBox 6"/>
          <p:cNvSpPr txBox="1"/>
          <p:nvPr/>
        </p:nvSpPr>
        <p:spPr>
          <a:xfrm>
            <a:off x="1722405" y="1064725"/>
            <a:ext cx="3317865" cy="167084"/>
          </a:xfrm>
          <a:prstGeom prst="rect">
            <a:avLst/>
          </a:prstGeom>
          <a:noFill/>
        </p:spPr>
        <p:txBody>
          <a:bodyPr wrap="square" lIns="0" tIns="0" rIns="51424" bIns="0" rtlCol="0">
            <a:noAutofit/>
          </a:bodyPr>
          <a:lstStyle/>
          <a:p>
            <a:r>
              <a:rPr lang="es-ES" sz="1350" b="1" dirty="0">
                <a:solidFill>
                  <a:srgbClr val="297E96"/>
                </a:solidFill>
                <a:latin typeface="Calibri" panose="020F0502020204030204" pitchFamily="34" charset="0"/>
                <a:cs typeface="Helvetica Neue"/>
              </a:rPr>
              <a:t>GOBIERNO REGIONAL DE CAJAMARCA</a:t>
            </a:r>
            <a:endParaRPr lang="es-MX" sz="506" cap="all" dirty="0">
              <a:solidFill>
                <a:srgbClr val="297E96"/>
              </a:solidFill>
              <a:latin typeface="Calibri" panose="020F0502020204030204" pitchFamily="34" charset="0"/>
              <a:cs typeface="Helvetica Neue"/>
            </a:endParaRPr>
          </a:p>
        </p:txBody>
      </p:sp>
      <p:sp>
        <p:nvSpPr>
          <p:cNvPr id="51" name="Heptágono 50"/>
          <p:cNvSpPr/>
          <p:nvPr/>
        </p:nvSpPr>
        <p:spPr>
          <a:xfrm>
            <a:off x="4489022" y="1015109"/>
            <a:ext cx="461923" cy="308172"/>
          </a:xfrm>
          <a:prstGeom prst="heptag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smtClean="0">
                <a:solidFill>
                  <a:schemeClr val="tx1">
                    <a:lumMod val="95000"/>
                    <a:lumOff val="5000"/>
                  </a:schemeClr>
                </a:solidFill>
                <a:latin typeface="Arial Narrow" panose="020B0606020202030204" pitchFamily="34" charset="0"/>
              </a:rPr>
              <a:t>22%</a:t>
            </a:r>
            <a:endParaRPr lang="en-US" sz="844" b="1" dirty="0">
              <a:solidFill>
                <a:schemeClr val="tx1">
                  <a:lumMod val="95000"/>
                  <a:lumOff val="5000"/>
                </a:schemeClr>
              </a:solidFill>
              <a:latin typeface="Arial Narrow" panose="020B0606020202030204" pitchFamily="34" charset="0"/>
            </a:endParaRPr>
          </a:p>
        </p:txBody>
      </p:sp>
    </p:spTree>
    <p:extLst>
      <p:ext uri="{BB962C8B-B14F-4D97-AF65-F5344CB8AC3E}">
        <p14:creationId xmlns:p14="http://schemas.microsoft.com/office/powerpoint/2010/main" val="433782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Imagen 46">
            <a:extLst>
              <a:ext uri="{FF2B5EF4-FFF2-40B4-BE49-F238E27FC236}">
                <a16:creationId xmlns:a16="http://schemas.microsoft.com/office/drawing/2014/main" xmlns="" id="{DFA093CE-2BF6-4A50-92D6-1EE9256BC7F1}"/>
              </a:ext>
            </a:extLst>
          </p:cNvPr>
          <p:cNvPicPr>
            <a:picLocks noChangeAspect="1"/>
          </p:cNvPicPr>
          <p:nvPr/>
        </p:nvPicPr>
        <p:blipFill>
          <a:blip r:embed="rId2">
            <a:extLst>
              <a:ext uri="{BEBA8EAE-BF5A-486C-A8C5-ECC9F3942E4B}">
                <a14:imgProps xmlns:a14="http://schemas.microsoft.com/office/drawing/2010/main">
                  <a14:imgLayer r:embed="rId3">
                    <a14:imgEffect>
                      <a14:artisticCrisscrossEtching trans="35000" pressure="10"/>
                    </a14:imgEffect>
                  </a14:imgLayer>
                </a14:imgProps>
              </a:ext>
              <a:ext uri="{28A0092B-C50C-407E-A947-70E740481C1C}">
                <a14:useLocalDpi xmlns:a14="http://schemas.microsoft.com/office/drawing/2010/main" val="0"/>
              </a:ext>
            </a:extLst>
          </a:blip>
          <a:stretch>
            <a:fillRect/>
          </a:stretch>
        </p:blipFill>
        <p:spPr>
          <a:xfrm>
            <a:off x="2528135" y="1296969"/>
            <a:ext cx="3959141" cy="4596676"/>
          </a:xfrm>
          <a:prstGeom prst="rect">
            <a:avLst/>
          </a:prstGeom>
        </p:spPr>
      </p:pic>
      <p:grpSp>
        <p:nvGrpSpPr>
          <p:cNvPr id="9" name="Group 719"/>
          <p:cNvGrpSpPr/>
          <p:nvPr/>
        </p:nvGrpSpPr>
        <p:grpSpPr>
          <a:xfrm>
            <a:off x="2000249" y="482868"/>
            <a:ext cx="2961662" cy="640065"/>
            <a:chOff x="-1" y="-1"/>
            <a:chExt cx="4996557" cy="1152962"/>
          </a:xfrm>
          <a:solidFill>
            <a:srgbClr val="1F7B91"/>
          </a:solidFill>
        </p:grpSpPr>
        <p:sp>
          <p:nvSpPr>
            <p:cNvPr id="10" name="Shape 712"/>
            <p:cNvSpPr/>
            <p:nvPr/>
          </p:nvSpPr>
          <p:spPr>
            <a:xfrm flipH="1">
              <a:off x="-1" y="166679"/>
              <a:ext cx="4191989" cy="818352"/>
            </a:xfrm>
            <a:prstGeom prst="rect">
              <a:avLst/>
            </a:prstGeom>
            <a:grpFill/>
            <a:ln w="12700" cap="flat">
              <a:noFill/>
              <a:miter lim="400000"/>
            </a:ln>
            <a:effectLst/>
          </p:spPr>
          <p:txBody>
            <a:bodyPr wrap="square" lIns="14466" tIns="14466" rIns="14466" bIns="14466" numCol="1" anchor="ctr">
              <a:noAutofit/>
            </a:bodyPr>
            <a:lstStyle/>
            <a:p>
              <a:pPr lvl="0" algn="ctr"/>
              <a:r>
                <a:rPr lang="en-US" sz="1519" b="1" dirty="0">
                  <a:solidFill>
                    <a:prstClr val="white"/>
                  </a:solidFill>
                </a:rPr>
                <a:t>REGIÓN CALLAO</a:t>
              </a:r>
              <a:endParaRPr lang="en-US" sz="1519" b="1" dirty="0">
                <a:solidFill>
                  <a:prstClr val="white"/>
                </a:solidFill>
              </a:endParaRPr>
            </a:p>
          </p:txBody>
        </p:sp>
        <p:grpSp>
          <p:nvGrpSpPr>
            <p:cNvPr id="11" name="Group 716"/>
            <p:cNvGrpSpPr/>
            <p:nvPr/>
          </p:nvGrpSpPr>
          <p:grpSpPr>
            <a:xfrm>
              <a:off x="4191985" y="-1"/>
              <a:ext cx="804571" cy="1152962"/>
              <a:chOff x="0" y="0"/>
              <a:chExt cx="804567" cy="1152959"/>
            </a:xfrm>
            <a:grpFill/>
          </p:grpSpPr>
          <p:sp>
            <p:nvSpPr>
              <p:cNvPr id="14" name="Shape 713"/>
              <p:cNvSpPr/>
              <p:nvPr/>
            </p:nvSpPr>
            <p:spPr>
              <a:xfrm flipH="1">
                <a:off x="0"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7922"/>
                    </a:lnTo>
                    <a:lnTo>
                      <a:pt x="21600" y="0"/>
                    </a:lnTo>
                    <a:lnTo>
                      <a:pt x="0" y="3733"/>
                    </a:lnTo>
                    <a:lnTo>
                      <a:pt x="0" y="21600"/>
                    </a:lnTo>
                    <a:close/>
                  </a:path>
                </a:pathLst>
              </a:custGeom>
              <a:grpFill/>
              <a:ln w="12700" cap="flat">
                <a:noFill/>
                <a:miter lim="400000"/>
              </a:ln>
              <a:effectLst/>
            </p:spPr>
            <p:txBody>
              <a:bodyPr wrap="square" lIns="14466" tIns="14466" rIns="14466" bIns="14466" numCol="1" anchor="t">
                <a:noAutofit/>
              </a:bodyPr>
              <a:lstStyle/>
              <a:p>
                <a:endParaRPr sz="570"/>
              </a:p>
            </p:txBody>
          </p:sp>
          <p:sp>
            <p:nvSpPr>
              <p:cNvPr id="18" name="Shape 714"/>
              <p:cNvSpPr/>
              <p:nvPr/>
            </p:nvSpPr>
            <p:spPr>
              <a:xfrm flipH="1">
                <a:off x="402283"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922"/>
                    </a:lnTo>
                    <a:lnTo>
                      <a:pt x="0" y="0"/>
                    </a:lnTo>
                    <a:lnTo>
                      <a:pt x="21600" y="3733"/>
                    </a:lnTo>
                    <a:lnTo>
                      <a:pt x="21600" y="21600"/>
                    </a:lnTo>
                    <a:close/>
                  </a:path>
                </a:pathLst>
              </a:custGeom>
              <a:grpFill/>
              <a:ln w="12700" cap="flat">
                <a:noFill/>
                <a:miter lim="400000"/>
              </a:ln>
              <a:effectLst/>
            </p:spPr>
            <p:txBody>
              <a:bodyPr wrap="square" lIns="14466" tIns="14466" rIns="14466" bIns="14466" numCol="1" anchor="ctr">
                <a:noAutofit/>
              </a:bodyPr>
              <a:lstStyle/>
              <a:p>
                <a:pPr algn="ctr"/>
                <a:endParaRPr lang="en-US" sz="1013" b="1" dirty="0">
                  <a:solidFill>
                    <a:srgbClr val="FFFFFF"/>
                  </a:solidFill>
                  <a:ea typeface="Helvetica"/>
                  <a:cs typeface="Helvetica"/>
                  <a:sym typeface="Helvetica"/>
                </a:endParaRPr>
              </a:p>
            </p:txBody>
          </p:sp>
          <p:sp>
            <p:nvSpPr>
              <p:cNvPr id="19" name="Shape 715"/>
              <p:cNvSpPr/>
              <p:nvPr/>
            </p:nvSpPr>
            <p:spPr>
              <a:xfrm flipH="1">
                <a:off x="1" y="0"/>
                <a:ext cx="804566" cy="33711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10680"/>
                    </a:lnTo>
                    <a:lnTo>
                      <a:pt x="10800" y="0"/>
                    </a:lnTo>
                    <a:lnTo>
                      <a:pt x="21600" y="10680"/>
                    </a:lnTo>
                    <a:lnTo>
                      <a:pt x="10800" y="21600"/>
                    </a:lnTo>
                    <a:close/>
                  </a:path>
                </a:pathLst>
              </a:custGeom>
              <a:grpFill/>
              <a:ln w="9525" cap="flat">
                <a:noFill/>
                <a:prstDash val="solid"/>
                <a:bevel/>
              </a:ln>
              <a:effectLst/>
            </p:spPr>
            <p:txBody>
              <a:bodyPr wrap="square" lIns="14466" tIns="14466" rIns="14466" bIns="14466" numCol="1" anchor="t">
                <a:noAutofit/>
              </a:bodyPr>
              <a:lstStyle/>
              <a:p>
                <a:endParaRPr sz="570"/>
              </a:p>
            </p:txBody>
          </p:sp>
        </p:grpSp>
      </p:grpSp>
      <p:sp>
        <p:nvSpPr>
          <p:cNvPr id="13" name="Shape 267"/>
          <p:cNvSpPr/>
          <p:nvPr/>
        </p:nvSpPr>
        <p:spPr>
          <a:xfrm>
            <a:off x="3627002" y="1906473"/>
            <a:ext cx="426498" cy="399892"/>
          </a:xfrm>
          <a:prstGeom prst="rect">
            <a:avLst/>
          </a:prstGeom>
          <a:solidFill>
            <a:srgbClr val="FF0000"/>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19%</a:t>
            </a:r>
            <a:endParaRPr sz="1013" b="1" dirty="0">
              <a:solidFill>
                <a:schemeClr val="bg2">
                  <a:lumMod val="10000"/>
                </a:schemeClr>
              </a:solidFill>
              <a:latin typeface="+mj-lt"/>
            </a:endParaRPr>
          </a:p>
        </p:txBody>
      </p:sp>
      <p:sp>
        <p:nvSpPr>
          <p:cNvPr id="15" name="Shape 270"/>
          <p:cNvSpPr/>
          <p:nvPr/>
        </p:nvSpPr>
        <p:spPr>
          <a:xfrm>
            <a:off x="5102486" y="4478844"/>
            <a:ext cx="400737" cy="399892"/>
          </a:xfrm>
          <a:prstGeom prst="rect">
            <a:avLst/>
          </a:prstGeom>
          <a:solidFill>
            <a:srgbClr val="00B050"/>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78%</a:t>
            </a:r>
            <a:endParaRPr sz="1013" b="1" dirty="0">
              <a:solidFill>
                <a:schemeClr val="bg2">
                  <a:lumMod val="10000"/>
                </a:schemeClr>
              </a:solidFill>
              <a:latin typeface="+mj-lt"/>
            </a:endParaRPr>
          </a:p>
        </p:txBody>
      </p:sp>
      <p:grpSp>
        <p:nvGrpSpPr>
          <p:cNvPr id="60" name="Group 62"/>
          <p:cNvGrpSpPr/>
          <p:nvPr/>
        </p:nvGrpSpPr>
        <p:grpSpPr>
          <a:xfrm>
            <a:off x="2174465" y="1892681"/>
            <a:ext cx="1359152" cy="427936"/>
            <a:chOff x="1066090" y="2419924"/>
            <a:chExt cx="2372437" cy="661050"/>
          </a:xfrm>
        </p:grpSpPr>
        <p:sp>
          <p:nvSpPr>
            <p:cNvPr id="67" name="Shape 208"/>
            <p:cNvSpPr/>
            <p:nvPr/>
          </p:nvSpPr>
          <p:spPr>
            <a:xfrm>
              <a:off x="1066090" y="2634499"/>
              <a:ext cx="2372437" cy="4464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pPr algn="r"/>
              <a:r>
                <a:rPr lang="es-MX" sz="844" dirty="0">
                  <a:solidFill>
                    <a:schemeClr val="bg2">
                      <a:lumMod val="25000"/>
                    </a:schemeClr>
                  </a:solidFill>
                  <a:latin typeface="+mj-lt"/>
                </a:rPr>
                <a:t>Desarrollar el conocimiento del riesgo</a:t>
              </a:r>
              <a:r>
                <a:rPr lang="es-PE" sz="844" dirty="0">
                  <a:solidFill>
                    <a:schemeClr val="bg2">
                      <a:lumMod val="25000"/>
                    </a:schemeClr>
                  </a:solidFill>
                  <a:latin typeface="+mj-lt"/>
                </a:rPr>
                <a:t>.</a:t>
              </a:r>
            </a:p>
          </p:txBody>
        </p:sp>
        <p:sp>
          <p:nvSpPr>
            <p:cNvPr id="68" name="TextBox 70"/>
            <p:cNvSpPr txBox="1"/>
            <p:nvPr/>
          </p:nvSpPr>
          <p:spPr>
            <a:xfrm>
              <a:off x="1445658" y="2419924"/>
              <a:ext cx="1992869" cy="275715"/>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1.</a:t>
              </a:r>
            </a:p>
          </p:txBody>
        </p:sp>
      </p:grpSp>
      <p:grpSp>
        <p:nvGrpSpPr>
          <p:cNvPr id="70" name="Group 72"/>
          <p:cNvGrpSpPr/>
          <p:nvPr/>
        </p:nvGrpSpPr>
        <p:grpSpPr>
          <a:xfrm>
            <a:off x="5622368" y="4482025"/>
            <a:ext cx="1407312" cy="688099"/>
            <a:chOff x="1066090" y="2417484"/>
            <a:chExt cx="2372437" cy="1072341"/>
          </a:xfrm>
        </p:grpSpPr>
        <p:sp>
          <p:nvSpPr>
            <p:cNvPr id="77"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de la población y sociedad organizada para el desarrollo de una cultura de prevención.</a:t>
              </a:r>
            </a:p>
          </p:txBody>
        </p:sp>
        <p:sp>
          <p:nvSpPr>
            <p:cNvPr id="78" name="TextBox 80"/>
            <p:cNvSpPr txBox="1"/>
            <p:nvPr/>
          </p:nvSpPr>
          <p:spPr>
            <a:xfrm>
              <a:off x="1066090" y="2417484"/>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6.</a:t>
              </a:r>
            </a:p>
          </p:txBody>
        </p:sp>
      </p:grpSp>
      <p:sp>
        <p:nvSpPr>
          <p:cNvPr id="79" name="Shape 267"/>
          <p:cNvSpPr/>
          <p:nvPr/>
        </p:nvSpPr>
        <p:spPr>
          <a:xfrm>
            <a:off x="3626140" y="3045223"/>
            <a:ext cx="426498"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10%</a:t>
            </a:r>
            <a:endParaRPr sz="1013" b="1" dirty="0">
              <a:solidFill>
                <a:schemeClr val="bg2">
                  <a:lumMod val="10000"/>
                </a:schemeClr>
              </a:solidFill>
              <a:latin typeface="+mj-lt"/>
            </a:endParaRPr>
          </a:p>
        </p:txBody>
      </p:sp>
      <p:grpSp>
        <p:nvGrpSpPr>
          <p:cNvPr id="81" name="Group 62"/>
          <p:cNvGrpSpPr/>
          <p:nvPr/>
        </p:nvGrpSpPr>
        <p:grpSpPr>
          <a:xfrm>
            <a:off x="2173603" y="2934987"/>
            <a:ext cx="1359152" cy="817660"/>
            <a:chOff x="1066090" y="2419921"/>
            <a:chExt cx="2372437" cy="1263071"/>
          </a:xfrm>
        </p:grpSpPr>
        <p:sp>
          <p:nvSpPr>
            <p:cNvPr id="82" name="Shape 208"/>
            <p:cNvSpPr/>
            <p:nvPr/>
          </p:nvSpPr>
          <p:spPr>
            <a:xfrm>
              <a:off x="1066090" y="2634499"/>
              <a:ext cx="2372437" cy="104849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pPr algn="r"/>
              <a:r>
                <a:rPr lang="es-ES" sz="844" dirty="0"/>
                <a:t>Evitar y reducir las condiciones de riesgo de los medios de vida de la población con un enfoque territorial</a:t>
              </a:r>
              <a:r>
                <a:rPr lang="es-PE" sz="844" dirty="0">
                  <a:solidFill>
                    <a:schemeClr val="bg2">
                      <a:lumMod val="25000"/>
                    </a:schemeClr>
                  </a:solidFill>
                </a:rPr>
                <a:t>.</a:t>
              </a:r>
            </a:p>
          </p:txBody>
        </p:sp>
        <p:sp>
          <p:nvSpPr>
            <p:cNvPr id="83" name="TextBox 70"/>
            <p:cNvSpPr txBox="1"/>
            <p:nvPr/>
          </p:nvSpPr>
          <p:spPr>
            <a:xfrm>
              <a:off x="1445658" y="2419921"/>
              <a:ext cx="1992869" cy="27571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2.</a:t>
              </a:r>
            </a:p>
          </p:txBody>
        </p:sp>
      </p:grpSp>
      <p:sp>
        <p:nvSpPr>
          <p:cNvPr id="87" name="Shape 267"/>
          <p:cNvSpPr/>
          <p:nvPr/>
        </p:nvSpPr>
        <p:spPr>
          <a:xfrm>
            <a:off x="3626140" y="4491894"/>
            <a:ext cx="426498" cy="399892"/>
          </a:xfrm>
          <a:prstGeom prst="rect">
            <a:avLst/>
          </a:prstGeom>
          <a:solidFill>
            <a:srgbClr val="FFFF00"/>
          </a:solidFill>
          <a:ln w="12700" cap="flat">
            <a:solidFill>
              <a:schemeClr val="accent4"/>
            </a:solid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52%</a:t>
            </a:r>
            <a:endParaRPr sz="1013" b="1" dirty="0">
              <a:solidFill>
                <a:schemeClr val="bg2">
                  <a:lumMod val="10000"/>
                </a:schemeClr>
              </a:solidFill>
              <a:latin typeface="+mj-lt"/>
            </a:endParaRPr>
          </a:p>
        </p:txBody>
      </p:sp>
      <p:sp>
        <p:nvSpPr>
          <p:cNvPr id="88" name="Shape 270"/>
          <p:cNvSpPr/>
          <p:nvPr/>
        </p:nvSpPr>
        <p:spPr>
          <a:xfrm>
            <a:off x="5102486" y="3089687"/>
            <a:ext cx="400737" cy="399892"/>
          </a:xfrm>
          <a:prstGeom prst="rect">
            <a:avLst/>
          </a:prstGeom>
          <a:solidFill>
            <a:srgbClr val="FF0000"/>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26%</a:t>
            </a:r>
            <a:endParaRPr sz="1013" b="1" dirty="0">
              <a:solidFill>
                <a:schemeClr val="bg2">
                  <a:lumMod val="10000"/>
                </a:schemeClr>
              </a:solidFill>
              <a:latin typeface="+mj-lt"/>
            </a:endParaRPr>
          </a:p>
        </p:txBody>
      </p:sp>
      <p:grpSp>
        <p:nvGrpSpPr>
          <p:cNvPr id="89" name="Group 62"/>
          <p:cNvGrpSpPr/>
          <p:nvPr/>
        </p:nvGrpSpPr>
        <p:grpSpPr>
          <a:xfrm>
            <a:off x="2173603" y="4478096"/>
            <a:ext cx="1359152" cy="557846"/>
            <a:chOff x="1066090" y="2419921"/>
            <a:chExt cx="2372437" cy="861732"/>
          </a:xfrm>
        </p:grpSpPr>
        <p:sp>
          <p:nvSpPr>
            <p:cNvPr id="90" name="Shape 208"/>
            <p:cNvSpPr/>
            <p:nvPr/>
          </p:nvSpPr>
          <p:spPr>
            <a:xfrm>
              <a:off x="1066090" y="2634500"/>
              <a:ext cx="2372437" cy="6471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pPr algn="r"/>
              <a:r>
                <a:rPr lang="es-PE" sz="844" dirty="0">
                  <a:solidFill>
                    <a:srgbClr val="808080"/>
                  </a:solidFill>
                </a:rPr>
                <a:t>Desarrollar capacidad de respuesta ante emergencias y desastres.</a:t>
              </a:r>
            </a:p>
          </p:txBody>
        </p:sp>
        <p:sp>
          <p:nvSpPr>
            <p:cNvPr id="91" name="TextBox 70"/>
            <p:cNvSpPr txBox="1"/>
            <p:nvPr/>
          </p:nvSpPr>
          <p:spPr>
            <a:xfrm>
              <a:off x="1445658" y="2419921"/>
              <a:ext cx="1992869" cy="275716"/>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3.</a:t>
              </a:r>
            </a:p>
          </p:txBody>
        </p:sp>
      </p:grpSp>
      <p:grpSp>
        <p:nvGrpSpPr>
          <p:cNvPr id="92" name="Group 72"/>
          <p:cNvGrpSpPr/>
          <p:nvPr/>
        </p:nvGrpSpPr>
        <p:grpSpPr>
          <a:xfrm>
            <a:off x="5622368" y="2980871"/>
            <a:ext cx="1407312" cy="688101"/>
            <a:chOff x="1066090" y="2417481"/>
            <a:chExt cx="2372437" cy="1072344"/>
          </a:xfrm>
        </p:grpSpPr>
        <p:sp>
          <p:nvSpPr>
            <p:cNvPr id="93"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r>
                <a:rPr lang="es-PE" sz="844" dirty="0">
                  <a:solidFill>
                    <a:schemeClr val="bg2">
                      <a:lumMod val="25000"/>
                    </a:schemeClr>
                  </a:solidFill>
                  <a:latin typeface="+mj-lt"/>
                </a:rPr>
                <a:t>Fortalecer las capacidades institucionales para el desarrollo de la gestión del riesgo de desastres.</a:t>
              </a:r>
            </a:p>
          </p:txBody>
        </p:sp>
        <p:sp>
          <p:nvSpPr>
            <p:cNvPr id="94" name="TextBox 80"/>
            <p:cNvSpPr txBox="1"/>
            <p:nvPr/>
          </p:nvSpPr>
          <p:spPr>
            <a:xfrm>
              <a:off x="1066090" y="2417481"/>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5.</a:t>
              </a:r>
            </a:p>
          </p:txBody>
        </p:sp>
      </p:grpSp>
      <p:sp>
        <p:nvSpPr>
          <p:cNvPr id="96" name="Shape 270"/>
          <p:cNvSpPr/>
          <p:nvPr/>
        </p:nvSpPr>
        <p:spPr>
          <a:xfrm>
            <a:off x="5102486" y="1976402"/>
            <a:ext cx="400737"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11%</a:t>
            </a:r>
            <a:endParaRPr sz="1013" b="1" dirty="0">
              <a:solidFill>
                <a:schemeClr val="bg2">
                  <a:lumMod val="10000"/>
                </a:schemeClr>
              </a:solidFill>
              <a:latin typeface="+mj-lt"/>
            </a:endParaRPr>
          </a:p>
        </p:txBody>
      </p:sp>
      <p:grpSp>
        <p:nvGrpSpPr>
          <p:cNvPr id="100" name="Group 72"/>
          <p:cNvGrpSpPr/>
          <p:nvPr/>
        </p:nvGrpSpPr>
        <p:grpSpPr>
          <a:xfrm>
            <a:off x="5622368" y="1892478"/>
            <a:ext cx="1407312" cy="558192"/>
            <a:chOff x="1066090" y="2417485"/>
            <a:chExt cx="2372437" cy="869888"/>
          </a:xfrm>
        </p:grpSpPr>
        <p:sp>
          <p:nvSpPr>
            <p:cNvPr id="101" name="Shape 208"/>
            <p:cNvSpPr/>
            <p:nvPr/>
          </p:nvSpPr>
          <p:spPr>
            <a:xfrm>
              <a:off x="1066090" y="2634500"/>
              <a:ext cx="2372437" cy="6528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para la recuperación física, económica y social.</a:t>
              </a:r>
            </a:p>
          </p:txBody>
        </p:sp>
        <p:sp>
          <p:nvSpPr>
            <p:cNvPr id="102" name="TextBox 80"/>
            <p:cNvSpPr txBox="1"/>
            <p:nvPr/>
          </p:nvSpPr>
          <p:spPr>
            <a:xfrm>
              <a:off x="1066090" y="2417485"/>
              <a:ext cx="1924668" cy="278153"/>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s-PE" sz="970" dirty="0">
                  <a:solidFill>
                    <a:schemeClr val="tx1">
                      <a:lumMod val="75000"/>
                      <a:lumOff val="25000"/>
                    </a:schemeClr>
                  </a:solidFill>
                </a:rPr>
                <a:t>Objetivo</a:t>
              </a:r>
              <a:r>
                <a:rPr lang="en-US" sz="970" dirty="0">
                  <a:solidFill>
                    <a:schemeClr val="tx1">
                      <a:lumMod val="75000"/>
                      <a:lumOff val="25000"/>
                    </a:schemeClr>
                  </a:solidFill>
                </a:rPr>
                <a:t> </a:t>
              </a:r>
              <a:r>
                <a:rPr lang="es-PE" sz="970" dirty="0">
                  <a:solidFill>
                    <a:schemeClr val="tx1">
                      <a:lumMod val="75000"/>
                      <a:lumOff val="25000"/>
                    </a:schemeClr>
                  </a:solidFill>
                </a:rPr>
                <a:t>Estratégico</a:t>
              </a:r>
              <a:r>
                <a:rPr lang="en-US" sz="970" dirty="0">
                  <a:solidFill>
                    <a:schemeClr val="tx1">
                      <a:lumMod val="75000"/>
                      <a:lumOff val="25000"/>
                    </a:schemeClr>
                  </a:solidFill>
                </a:rPr>
                <a:t> 4.</a:t>
              </a:r>
            </a:p>
          </p:txBody>
        </p:sp>
      </p:grpSp>
      <p:sp>
        <p:nvSpPr>
          <p:cNvPr id="58" name="Shape 270"/>
          <p:cNvSpPr/>
          <p:nvPr/>
        </p:nvSpPr>
        <p:spPr>
          <a:xfrm>
            <a:off x="4561722" y="638966"/>
            <a:ext cx="346854" cy="326602"/>
          </a:xfrm>
          <a:prstGeom prst="rect">
            <a:avLst/>
          </a:prstGeom>
          <a:solidFill>
            <a:srgbClr val="FF0000"/>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759" dirty="0">
                <a:ln>
                  <a:solidFill>
                    <a:sysClr val="windowText" lastClr="000000"/>
                  </a:solidFill>
                </a:ln>
                <a:solidFill>
                  <a:schemeClr val="bg2">
                    <a:lumMod val="10000"/>
                  </a:schemeClr>
                </a:solidFill>
                <a:latin typeface="+mj-lt"/>
              </a:rPr>
              <a:t>20 %</a:t>
            </a:r>
            <a:endParaRPr sz="759" dirty="0">
              <a:ln>
                <a:solidFill>
                  <a:sysClr val="windowText" lastClr="000000"/>
                </a:solidFill>
              </a:ln>
              <a:solidFill>
                <a:schemeClr val="bg2">
                  <a:lumMod val="10000"/>
                </a:schemeClr>
              </a:solidFill>
              <a:latin typeface="+mj-lt"/>
            </a:endParaRPr>
          </a:p>
        </p:txBody>
      </p:sp>
      <p:sp>
        <p:nvSpPr>
          <p:cNvPr id="111" name="TextBox 6">
            <a:extLst>
              <a:ext uri="{FF2B5EF4-FFF2-40B4-BE49-F238E27FC236}">
                <a16:creationId xmlns:a16="http://schemas.microsoft.com/office/drawing/2014/main" xmlns="" id="{0F882BE3-DBE8-4CFF-8E96-0FC3F5F78A24}"/>
              </a:ext>
            </a:extLst>
          </p:cNvPr>
          <p:cNvSpPr txBox="1"/>
          <p:nvPr/>
        </p:nvSpPr>
        <p:spPr>
          <a:xfrm>
            <a:off x="5693090" y="944842"/>
            <a:ext cx="1850802" cy="167084"/>
          </a:xfrm>
          <a:prstGeom prst="rect">
            <a:avLst/>
          </a:prstGeom>
          <a:noFill/>
        </p:spPr>
        <p:txBody>
          <a:bodyPr wrap="square" lIns="0" tIns="0" rIns="51424" bIns="0" rtlCol="0">
            <a:noAutofit/>
          </a:bodyPr>
          <a:lstStyle/>
          <a:p>
            <a:r>
              <a:rPr lang="es-ES" sz="1013" b="1" dirty="0">
                <a:solidFill>
                  <a:srgbClr val="297E96"/>
                </a:solidFill>
                <a:latin typeface="Calibri" panose="020F0502020204030204" pitchFamily="34" charset="0"/>
                <a:cs typeface="Helvetica Neue"/>
              </a:rPr>
              <a:t>RESULTADO NACIONAL</a:t>
            </a:r>
            <a:endParaRPr lang="es-MX" sz="443" cap="all" dirty="0">
              <a:solidFill>
                <a:srgbClr val="297E96"/>
              </a:solidFill>
              <a:latin typeface="Calibri" panose="020F0502020204030204" pitchFamily="34" charset="0"/>
              <a:cs typeface="Helvetica Neue"/>
            </a:endParaRPr>
          </a:p>
        </p:txBody>
      </p:sp>
      <p:sp>
        <p:nvSpPr>
          <p:cNvPr id="112" name="Cubo 111">
            <a:extLst>
              <a:ext uri="{FF2B5EF4-FFF2-40B4-BE49-F238E27FC236}">
                <a16:creationId xmlns:a16="http://schemas.microsoft.com/office/drawing/2014/main" xmlns="" id="{480E3970-41F1-4DF6-AAD7-068B8C383B7C}"/>
              </a:ext>
            </a:extLst>
          </p:cNvPr>
          <p:cNvSpPr/>
          <p:nvPr/>
        </p:nvSpPr>
        <p:spPr>
          <a:xfrm>
            <a:off x="6176731" y="579510"/>
            <a:ext cx="491698" cy="324673"/>
          </a:xfrm>
          <a:prstGeom prst="cub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smtClean="0">
                <a:solidFill>
                  <a:schemeClr val="tx1">
                    <a:lumMod val="95000"/>
                    <a:lumOff val="5000"/>
                  </a:schemeClr>
                </a:solidFill>
                <a:latin typeface="Arial Narrow" panose="020B0606020202030204" pitchFamily="34" charset="0"/>
              </a:rPr>
              <a:t>13%</a:t>
            </a:r>
            <a:endParaRPr lang="en-US" sz="844" b="1" dirty="0">
              <a:solidFill>
                <a:schemeClr val="tx1">
                  <a:lumMod val="95000"/>
                  <a:lumOff val="5000"/>
                </a:schemeClr>
              </a:solidFill>
              <a:latin typeface="Arial Narrow" panose="020B0606020202030204" pitchFamily="34" charset="0"/>
            </a:endParaRPr>
          </a:p>
        </p:txBody>
      </p:sp>
      <p:pic>
        <p:nvPicPr>
          <p:cNvPr id="50" name="Imagen 49">
            <a:extLst>
              <a:ext uri="{FF2B5EF4-FFF2-40B4-BE49-F238E27FC236}">
                <a16:creationId xmlns:a16="http://schemas.microsoft.com/office/drawing/2014/main" xmlns="" id="{6D05032C-602D-43FA-8E9F-D955A4C93E51}"/>
              </a:ext>
            </a:extLst>
          </p:cNvPr>
          <p:cNvPicPr>
            <a:picLocks noChangeAspect="1"/>
          </p:cNvPicPr>
          <p:nvPr/>
        </p:nvPicPr>
        <p:blipFill>
          <a:blip r:embed="rId4"/>
          <a:stretch>
            <a:fillRect/>
          </a:stretch>
        </p:blipFill>
        <p:spPr>
          <a:xfrm>
            <a:off x="4842685" y="5791546"/>
            <a:ext cx="2173317" cy="722724"/>
          </a:xfrm>
          <a:prstGeom prst="rect">
            <a:avLst/>
          </a:prstGeom>
        </p:spPr>
      </p:pic>
      <p:sp>
        <p:nvSpPr>
          <p:cNvPr id="51" name="TextBox 6"/>
          <p:cNvSpPr txBox="1"/>
          <p:nvPr/>
        </p:nvSpPr>
        <p:spPr>
          <a:xfrm>
            <a:off x="2000701" y="1223306"/>
            <a:ext cx="3317865" cy="167084"/>
          </a:xfrm>
          <a:prstGeom prst="rect">
            <a:avLst/>
          </a:prstGeom>
          <a:noFill/>
        </p:spPr>
        <p:txBody>
          <a:bodyPr wrap="square" lIns="0" tIns="0" rIns="51424" bIns="0" rtlCol="0">
            <a:noAutofit/>
          </a:bodyPr>
          <a:lstStyle/>
          <a:p>
            <a:r>
              <a:rPr lang="es-ES" sz="1350" b="1" dirty="0">
                <a:solidFill>
                  <a:srgbClr val="297E96"/>
                </a:solidFill>
                <a:latin typeface="Calibri" panose="020F0502020204030204" pitchFamily="34" charset="0"/>
                <a:cs typeface="Helvetica Neue"/>
              </a:rPr>
              <a:t>GOBIERNO REGIONAL DEL CALLAO</a:t>
            </a:r>
            <a:endParaRPr lang="es-MX" sz="506" cap="all" dirty="0">
              <a:solidFill>
                <a:srgbClr val="297E96"/>
              </a:solidFill>
              <a:latin typeface="Calibri" panose="020F0502020204030204" pitchFamily="34" charset="0"/>
              <a:cs typeface="Helvetica Neue"/>
            </a:endParaRPr>
          </a:p>
        </p:txBody>
      </p:sp>
      <p:sp>
        <p:nvSpPr>
          <p:cNvPr id="52" name="Heptágono 51"/>
          <p:cNvSpPr/>
          <p:nvPr/>
        </p:nvSpPr>
        <p:spPr>
          <a:xfrm>
            <a:off x="4480572" y="1167537"/>
            <a:ext cx="507350" cy="319293"/>
          </a:xfrm>
          <a:prstGeom prst="hept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smtClean="0">
                <a:solidFill>
                  <a:schemeClr val="tx1">
                    <a:lumMod val="95000"/>
                    <a:lumOff val="5000"/>
                  </a:schemeClr>
                </a:solidFill>
                <a:latin typeface="Arial Narrow" panose="020B0606020202030204" pitchFamily="34" charset="0"/>
              </a:rPr>
              <a:t>33%</a:t>
            </a:r>
            <a:endParaRPr lang="en-US" sz="844" b="1" dirty="0">
              <a:solidFill>
                <a:schemeClr val="tx1">
                  <a:lumMod val="95000"/>
                  <a:lumOff val="5000"/>
                </a:schemeClr>
              </a:solidFill>
              <a:latin typeface="Arial Narrow" panose="020B0606020202030204" pitchFamily="34" charset="0"/>
            </a:endParaRPr>
          </a:p>
        </p:txBody>
      </p:sp>
    </p:spTree>
    <p:extLst>
      <p:ext uri="{BB962C8B-B14F-4D97-AF65-F5344CB8AC3E}">
        <p14:creationId xmlns:p14="http://schemas.microsoft.com/office/powerpoint/2010/main" val="42414160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Imagen 47">
            <a:extLst>
              <a:ext uri="{FF2B5EF4-FFF2-40B4-BE49-F238E27FC236}">
                <a16:creationId xmlns="" xmlns:a16="http://schemas.microsoft.com/office/drawing/2014/main" id="{554913EB-C939-4FCC-BF38-1F43085B1E2C}"/>
              </a:ext>
            </a:extLst>
          </p:cNvPr>
          <p:cNvPicPr>
            <a:picLocks noChangeAspect="1"/>
          </p:cNvPicPr>
          <p:nvPr/>
        </p:nvPicPr>
        <p:blipFill>
          <a:blip r:embed="rId2">
            <a:extLst>
              <a:ext uri="{BEBA8EAE-BF5A-486C-A8C5-ECC9F3942E4B}">
                <a14:imgProps xmlns:a14="http://schemas.microsoft.com/office/drawing/2010/main">
                  <a14:imgLayer r:embed="rId3">
                    <a14:imgEffect>
                      <a14:artisticCrisscrossEtching trans="35000" pressure="10"/>
                    </a14:imgEffect>
                  </a14:imgLayer>
                </a14:imgProps>
              </a:ext>
            </a:extLst>
          </a:blip>
          <a:stretch>
            <a:fillRect/>
          </a:stretch>
        </p:blipFill>
        <p:spPr>
          <a:xfrm>
            <a:off x="2487529" y="1220179"/>
            <a:ext cx="4060658" cy="4715461"/>
          </a:xfrm>
          <a:prstGeom prst="rect">
            <a:avLst/>
          </a:prstGeom>
        </p:spPr>
      </p:pic>
      <p:sp>
        <p:nvSpPr>
          <p:cNvPr id="8" name="8 Rectángulo"/>
          <p:cNvSpPr/>
          <p:nvPr/>
        </p:nvSpPr>
        <p:spPr>
          <a:xfrm>
            <a:off x="2000250" y="6528146"/>
            <a:ext cx="5143500" cy="39906"/>
          </a:xfrm>
          <a:prstGeom prst="rect">
            <a:avLst/>
          </a:prstGeom>
          <a:solidFill>
            <a:srgbClr val="1F7B91"/>
          </a:solidFill>
          <a:ln>
            <a:solidFill>
              <a:srgbClr val="1F7B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759"/>
          </a:p>
        </p:txBody>
      </p:sp>
      <p:sp>
        <p:nvSpPr>
          <p:cNvPr id="12" name="9 Rectángulo"/>
          <p:cNvSpPr/>
          <p:nvPr/>
        </p:nvSpPr>
        <p:spPr>
          <a:xfrm>
            <a:off x="1998031" y="6595295"/>
            <a:ext cx="5143500" cy="255107"/>
          </a:xfrm>
          <a:prstGeom prst="rect">
            <a:avLst/>
          </a:prstGeom>
          <a:solidFill>
            <a:srgbClr val="1F7B91"/>
          </a:solidFill>
          <a:ln>
            <a:solidFill>
              <a:srgbClr val="1F7B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759"/>
          </a:p>
        </p:txBody>
      </p:sp>
      <p:grpSp>
        <p:nvGrpSpPr>
          <p:cNvPr id="9" name="Group 719"/>
          <p:cNvGrpSpPr/>
          <p:nvPr/>
        </p:nvGrpSpPr>
        <p:grpSpPr>
          <a:xfrm>
            <a:off x="2000249" y="662573"/>
            <a:ext cx="2961662" cy="450277"/>
            <a:chOff x="-1" y="-1"/>
            <a:chExt cx="4996557" cy="1152962"/>
          </a:xfrm>
          <a:solidFill>
            <a:srgbClr val="1F7B91"/>
          </a:solidFill>
        </p:grpSpPr>
        <p:sp>
          <p:nvSpPr>
            <p:cNvPr id="10" name="Shape 712"/>
            <p:cNvSpPr/>
            <p:nvPr/>
          </p:nvSpPr>
          <p:spPr>
            <a:xfrm flipH="1">
              <a:off x="-1" y="166679"/>
              <a:ext cx="4191989" cy="818352"/>
            </a:xfrm>
            <a:prstGeom prst="rect">
              <a:avLst/>
            </a:prstGeom>
            <a:grpFill/>
            <a:ln w="12700" cap="flat">
              <a:noFill/>
              <a:miter lim="400000"/>
            </a:ln>
            <a:effectLst/>
          </p:spPr>
          <p:txBody>
            <a:bodyPr wrap="square" lIns="14466" tIns="14466" rIns="14466" bIns="14466" numCol="1" anchor="ctr">
              <a:noAutofit/>
            </a:bodyPr>
            <a:lstStyle/>
            <a:p>
              <a:pPr lvl="0" algn="ctr"/>
              <a:r>
                <a:rPr lang="en-US" sz="1519" b="1" dirty="0">
                  <a:solidFill>
                    <a:prstClr val="white"/>
                  </a:solidFill>
                </a:rPr>
                <a:t>REGIÓN CUSCO</a:t>
              </a:r>
              <a:endParaRPr lang="en-US" sz="1519" b="1" dirty="0">
                <a:solidFill>
                  <a:prstClr val="white"/>
                </a:solidFill>
              </a:endParaRPr>
            </a:p>
          </p:txBody>
        </p:sp>
        <p:grpSp>
          <p:nvGrpSpPr>
            <p:cNvPr id="11" name="Group 716"/>
            <p:cNvGrpSpPr/>
            <p:nvPr/>
          </p:nvGrpSpPr>
          <p:grpSpPr>
            <a:xfrm>
              <a:off x="4191985" y="-1"/>
              <a:ext cx="804571" cy="1152962"/>
              <a:chOff x="0" y="0"/>
              <a:chExt cx="804567" cy="1152959"/>
            </a:xfrm>
            <a:grpFill/>
          </p:grpSpPr>
          <p:sp>
            <p:nvSpPr>
              <p:cNvPr id="14" name="Shape 713"/>
              <p:cNvSpPr/>
              <p:nvPr/>
            </p:nvSpPr>
            <p:spPr>
              <a:xfrm flipH="1">
                <a:off x="0"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7922"/>
                    </a:lnTo>
                    <a:lnTo>
                      <a:pt x="21600" y="0"/>
                    </a:lnTo>
                    <a:lnTo>
                      <a:pt x="0" y="3733"/>
                    </a:lnTo>
                    <a:lnTo>
                      <a:pt x="0" y="21600"/>
                    </a:lnTo>
                    <a:close/>
                  </a:path>
                </a:pathLst>
              </a:custGeom>
              <a:grpFill/>
              <a:ln w="12700" cap="flat">
                <a:noFill/>
                <a:miter lim="400000"/>
              </a:ln>
              <a:effectLst/>
            </p:spPr>
            <p:txBody>
              <a:bodyPr wrap="square" lIns="14466" tIns="14466" rIns="14466" bIns="14466" numCol="1" anchor="t">
                <a:noAutofit/>
              </a:bodyPr>
              <a:lstStyle/>
              <a:p>
                <a:endParaRPr sz="570"/>
              </a:p>
            </p:txBody>
          </p:sp>
          <p:sp>
            <p:nvSpPr>
              <p:cNvPr id="18" name="Shape 714"/>
              <p:cNvSpPr/>
              <p:nvPr/>
            </p:nvSpPr>
            <p:spPr>
              <a:xfrm flipH="1">
                <a:off x="402283"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922"/>
                    </a:lnTo>
                    <a:lnTo>
                      <a:pt x="0" y="0"/>
                    </a:lnTo>
                    <a:lnTo>
                      <a:pt x="21600" y="3733"/>
                    </a:lnTo>
                    <a:lnTo>
                      <a:pt x="21600" y="21600"/>
                    </a:lnTo>
                    <a:close/>
                  </a:path>
                </a:pathLst>
              </a:custGeom>
              <a:grpFill/>
              <a:ln w="12700" cap="flat">
                <a:noFill/>
                <a:miter lim="400000"/>
              </a:ln>
              <a:effectLst/>
            </p:spPr>
            <p:txBody>
              <a:bodyPr wrap="square" lIns="14466" tIns="14466" rIns="14466" bIns="14466" numCol="1" anchor="ctr">
                <a:noAutofit/>
              </a:bodyPr>
              <a:lstStyle/>
              <a:p>
                <a:pPr algn="ctr"/>
                <a:endParaRPr lang="en-US" sz="1013" b="1" dirty="0">
                  <a:solidFill>
                    <a:srgbClr val="FFFFFF"/>
                  </a:solidFill>
                  <a:ea typeface="Helvetica"/>
                  <a:cs typeface="Helvetica"/>
                  <a:sym typeface="Helvetica"/>
                </a:endParaRPr>
              </a:p>
            </p:txBody>
          </p:sp>
          <p:sp>
            <p:nvSpPr>
              <p:cNvPr id="19" name="Shape 715"/>
              <p:cNvSpPr/>
              <p:nvPr/>
            </p:nvSpPr>
            <p:spPr>
              <a:xfrm flipH="1">
                <a:off x="1" y="0"/>
                <a:ext cx="804566" cy="33711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10680"/>
                    </a:lnTo>
                    <a:lnTo>
                      <a:pt x="10800" y="0"/>
                    </a:lnTo>
                    <a:lnTo>
                      <a:pt x="21600" y="10680"/>
                    </a:lnTo>
                    <a:lnTo>
                      <a:pt x="10800" y="21600"/>
                    </a:lnTo>
                    <a:close/>
                  </a:path>
                </a:pathLst>
              </a:custGeom>
              <a:grpFill/>
              <a:ln w="9525" cap="flat">
                <a:noFill/>
                <a:prstDash val="solid"/>
                <a:bevel/>
              </a:ln>
              <a:effectLst/>
            </p:spPr>
            <p:txBody>
              <a:bodyPr wrap="square" lIns="14466" tIns="14466" rIns="14466" bIns="14466" numCol="1" anchor="t">
                <a:noAutofit/>
              </a:bodyPr>
              <a:lstStyle/>
              <a:p>
                <a:endParaRPr sz="570"/>
              </a:p>
            </p:txBody>
          </p:sp>
        </p:grpSp>
      </p:grpSp>
      <p:sp>
        <p:nvSpPr>
          <p:cNvPr id="13" name="Shape 267"/>
          <p:cNvSpPr/>
          <p:nvPr/>
        </p:nvSpPr>
        <p:spPr>
          <a:xfrm>
            <a:off x="3047139" y="1919398"/>
            <a:ext cx="426498" cy="399892"/>
          </a:xfrm>
          <a:prstGeom prst="rect">
            <a:avLst/>
          </a:prstGeom>
          <a:solidFill>
            <a:srgbClr val="00B050"/>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85%</a:t>
            </a:r>
            <a:endParaRPr sz="1013" b="1" dirty="0">
              <a:solidFill>
                <a:schemeClr val="bg2">
                  <a:lumMod val="10000"/>
                </a:schemeClr>
              </a:solidFill>
              <a:latin typeface="+mj-lt"/>
            </a:endParaRPr>
          </a:p>
        </p:txBody>
      </p:sp>
      <p:sp>
        <p:nvSpPr>
          <p:cNvPr id="15" name="Shape 270"/>
          <p:cNvSpPr/>
          <p:nvPr/>
        </p:nvSpPr>
        <p:spPr>
          <a:xfrm>
            <a:off x="5102486" y="4491769"/>
            <a:ext cx="400737"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25%</a:t>
            </a:r>
            <a:endParaRPr sz="1013" b="1" dirty="0">
              <a:solidFill>
                <a:schemeClr val="bg2">
                  <a:lumMod val="10000"/>
                </a:schemeClr>
              </a:solidFill>
              <a:latin typeface="+mj-lt"/>
            </a:endParaRPr>
          </a:p>
        </p:txBody>
      </p:sp>
      <p:grpSp>
        <p:nvGrpSpPr>
          <p:cNvPr id="60" name="Group 62"/>
          <p:cNvGrpSpPr/>
          <p:nvPr/>
        </p:nvGrpSpPr>
        <p:grpSpPr>
          <a:xfrm>
            <a:off x="1594602" y="1905605"/>
            <a:ext cx="1359152" cy="427936"/>
            <a:chOff x="1066090" y="2419924"/>
            <a:chExt cx="2372437" cy="661050"/>
          </a:xfrm>
        </p:grpSpPr>
        <p:sp>
          <p:nvSpPr>
            <p:cNvPr id="67" name="Shape 208"/>
            <p:cNvSpPr/>
            <p:nvPr/>
          </p:nvSpPr>
          <p:spPr>
            <a:xfrm>
              <a:off x="1066090" y="2634499"/>
              <a:ext cx="2372437" cy="44647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pPr algn="r"/>
              <a:r>
                <a:rPr lang="es-MX" sz="844" dirty="0">
                  <a:solidFill>
                    <a:schemeClr val="bg2">
                      <a:lumMod val="25000"/>
                    </a:schemeClr>
                  </a:solidFill>
                  <a:latin typeface="+mj-lt"/>
                </a:rPr>
                <a:t>Desarrollar el conocimiento del riesgo</a:t>
              </a:r>
              <a:r>
                <a:rPr lang="es-PE" sz="844" dirty="0">
                  <a:solidFill>
                    <a:schemeClr val="bg2">
                      <a:lumMod val="25000"/>
                    </a:schemeClr>
                  </a:solidFill>
                  <a:latin typeface="+mj-lt"/>
                </a:rPr>
                <a:t>.</a:t>
              </a:r>
            </a:p>
          </p:txBody>
        </p:sp>
        <p:sp>
          <p:nvSpPr>
            <p:cNvPr id="68" name="TextBox 70"/>
            <p:cNvSpPr txBox="1"/>
            <p:nvPr/>
          </p:nvSpPr>
          <p:spPr>
            <a:xfrm>
              <a:off x="1445658" y="2419924"/>
              <a:ext cx="1992869" cy="275715"/>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1.</a:t>
              </a:r>
            </a:p>
          </p:txBody>
        </p:sp>
      </p:grpSp>
      <p:grpSp>
        <p:nvGrpSpPr>
          <p:cNvPr id="70" name="Group 72"/>
          <p:cNvGrpSpPr/>
          <p:nvPr/>
        </p:nvGrpSpPr>
        <p:grpSpPr>
          <a:xfrm>
            <a:off x="5622368" y="4494949"/>
            <a:ext cx="1407312" cy="688099"/>
            <a:chOff x="1066090" y="2417484"/>
            <a:chExt cx="2372437" cy="1072341"/>
          </a:xfrm>
        </p:grpSpPr>
        <p:sp>
          <p:nvSpPr>
            <p:cNvPr id="77"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de la población y sociedad organizada para el desarrollo de una cultura de prevención.</a:t>
              </a:r>
            </a:p>
          </p:txBody>
        </p:sp>
        <p:sp>
          <p:nvSpPr>
            <p:cNvPr id="78" name="TextBox 80"/>
            <p:cNvSpPr txBox="1"/>
            <p:nvPr/>
          </p:nvSpPr>
          <p:spPr>
            <a:xfrm>
              <a:off x="1066090" y="2417484"/>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6.</a:t>
              </a:r>
            </a:p>
          </p:txBody>
        </p:sp>
      </p:grpSp>
      <p:sp>
        <p:nvSpPr>
          <p:cNvPr id="79" name="Shape 267"/>
          <p:cNvSpPr/>
          <p:nvPr/>
        </p:nvSpPr>
        <p:spPr>
          <a:xfrm>
            <a:off x="3046277" y="3058148"/>
            <a:ext cx="426498" cy="399892"/>
          </a:xfrm>
          <a:prstGeom prst="rect">
            <a:avLst/>
          </a:prstGeom>
          <a:solidFill>
            <a:srgbClr val="FFFF00"/>
          </a:solidFill>
          <a:ln w="12700" cap="flat">
            <a:solidFill>
              <a:schemeClr val="accent4"/>
            </a:solid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28%</a:t>
            </a:r>
            <a:endParaRPr sz="1013" b="1" dirty="0">
              <a:solidFill>
                <a:schemeClr val="bg2">
                  <a:lumMod val="10000"/>
                </a:schemeClr>
              </a:solidFill>
              <a:latin typeface="+mj-lt"/>
            </a:endParaRPr>
          </a:p>
        </p:txBody>
      </p:sp>
      <p:grpSp>
        <p:nvGrpSpPr>
          <p:cNvPr id="81" name="Group 62"/>
          <p:cNvGrpSpPr/>
          <p:nvPr/>
        </p:nvGrpSpPr>
        <p:grpSpPr>
          <a:xfrm>
            <a:off x="1593740" y="2947911"/>
            <a:ext cx="1359152" cy="817660"/>
            <a:chOff x="1066090" y="2419921"/>
            <a:chExt cx="2372437" cy="1263071"/>
          </a:xfrm>
        </p:grpSpPr>
        <p:sp>
          <p:nvSpPr>
            <p:cNvPr id="82" name="Shape 208"/>
            <p:cNvSpPr/>
            <p:nvPr/>
          </p:nvSpPr>
          <p:spPr>
            <a:xfrm>
              <a:off x="1066090" y="2634499"/>
              <a:ext cx="2372437" cy="104849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pPr algn="r"/>
              <a:r>
                <a:rPr lang="es-ES" sz="844" dirty="0"/>
                <a:t>Evitar y reducir las condiciones de riesgo de los medios de vida de la población con un enfoque territorial</a:t>
              </a:r>
              <a:r>
                <a:rPr lang="es-PE" sz="844" dirty="0">
                  <a:solidFill>
                    <a:schemeClr val="bg2">
                      <a:lumMod val="25000"/>
                    </a:schemeClr>
                  </a:solidFill>
                </a:rPr>
                <a:t>.</a:t>
              </a:r>
            </a:p>
          </p:txBody>
        </p:sp>
        <p:sp>
          <p:nvSpPr>
            <p:cNvPr id="83" name="TextBox 70"/>
            <p:cNvSpPr txBox="1"/>
            <p:nvPr/>
          </p:nvSpPr>
          <p:spPr>
            <a:xfrm>
              <a:off x="1445658" y="2419921"/>
              <a:ext cx="1992869" cy="27571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2.</a:t>
              </a:r>
            </a:p>
          </p:txBody>
        </p:sp>
      </p:grpSp>
      <p:sp>
        <p:nvSpPr>
          <p:cNvPr id="87" name="Shape 267"/>
          <p:cNvSpPr/>
          <p:nvPr/>
        </p:nvSpPr>
        <p:spPr>
          <a:xfrm>
            <a:off x="3046277" y="4504818"/>
            <a:ext cx="426498" cy="399892"/>
          </a:xfrm>
          <a:prstGeom prst="rect">
            <a:avLst/>
          </a:prstGeom>
          <a:solidFill>
            <a:srgbClr val="FFFF00"/>
          </a:solidFill>
          <a:ln w="12700" cap="flat">
            <a:solidFill>
              <a:schemeClr val="accent4"/>
            </a:solid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50</a:t>
            </a:r>
            <a:r>
              <a:rPr lang="en-US" sz="1013" b="1" dirty="0">
                <a:solidFill>
                  <a:schemeClr val="bg2">
                    <a:lumMod val="10000"/>
                  </a:schemeClr>
                </a:solidFill>
                <a:latin typeface="+mj-lt"/>
              </a:rPr>
              <a:t>%</a:t>
            </a:r>
            <a:endParaRPr sz="1013" b="1" dirty="0">
              <a:solidFill>
                <a:schemeClr val="bg2">
                  <a:lumMod val="10000"/>
                </a:schemeClr>
              </a:solidFill>
              <a:latin typeface="+mj-lt"/>
            </a:endParaRPr>
          </a:p>
        </p:txBody>
      </p:sp>
      <p:sp>
        <p:nvSpPr>
          <p:cNvPr id="88" name="Shape 270"/>
          <p:cNvSpPr/>
          <p:nvPr/>
        </p:nvSpPr>
        <p:spPr>
          <a:xfrm>
            <a:off x="5102486" y="3056726"/>
            <a:ext cx="400737" cy="399892"/>
          </a:xfrm>
          <a:prstGeom prst="rect">
            <a:avLst/>
          </a:prstGeom>
          <a:solidFill>
            <a:srgbClr val="FFFF00"/>
          </a:solidFill>
          <a:ln w="12700" cap="flat">
            <a:solidFill>
              <a:srgbClr val="FFC000"/>
            </a:solid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27%</a:t>
            </a:r>
            <a:endParaRPr sz="1013" b="1" dirty="0">
              <a:solidFill>
                <a:schemeClr val="bg2">
                  <a:lumMod val="10000"/>
                </a:schemeClr>
              </a:solidFill>
              <a:latin typeface="+mj-lt"/>
            </a:endParaRPr>
          </a:p>
        </p:txBody>
      </p:sp>
      <p:grpSp>
        <p:nvGrpSpPr>
          <p:cNvPr id="89" name="Group 62"/>
          <p:cNvGrpSpPr/>
          <p:nvPr/>
        </p:nvGrpSpPr>
        <p:grpSpPr>
          <a:xfrm>
            <a:off x="1593740" y="4491020"/>
            <a:ext cx="1359152" cy="557846"/>
            <a:chOff x="1066090" y="2419921"/>
            <a:chExt cx="2372437" cy="861732"/>
          </a:xfrm>
        </p:grpSpPr>
        <p:sp>
          <p:nvSpPr>
            <p:cNvPr id="90" name="Shape 208"/>
            <p:cNvSpPr/>
            <p:nvPr/>
          </p:nvSpPr>
          <p:spPr>
            <a:xfrm>
              <a:off x="1066090" y="2634500"/>
              <a:ext cx="2372437" cy="6471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pPr algn="r"/>
              <a:r>
                <a:rPr lang="es-PE" sz="844" dirty="0">
                  <a:solidFill>
                    <a:srgbClr val="808080"/>
                  </a:solidFill>
                </a:rPr>
                <a:t>Desarrollar capacidad de respuesta ante emergencias y desastres.</a:t>
              </a:r>
            </a:p>
          </p:txBody>
        </p:sp>
        <p:sp>
          <p:nvSpPr>
            <p:cNvPr id="91" name="TextBox 70"/>
            <p:cNvSpPr txBox="1"/>
            <p:nvPr/>
          </p:nvSpPr>
          <p:spPr>
            <a:xfrm>
              <a:off x="1445658" y="2419921"/>
              <a:ext cx="1992869" cy="275716"/>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3.</a:t>
              </a:r>
            </a:p>
          </p:txBody>
        </p:sp>
      </p:grpSp>
      <p:grpSp>
        <p:nvGrpSpPr>
          <p:cNvPr id="92" name="Group 72"/>
          <p:cNvGrpSpPr/>
          <p:nvPr/>
        </p:nvGrpSpPr>
        <p:grpSpPr>
          <a:xfrm>
            <a:off x="5622368" y="2947911"/>
            <a:ext cx="1407312" cy="688101"/>
            <a:chOff x="1066090" y="2417481"/>
            <a:chExt cx="2372437" cy="1072344"/>
          </a:xfrm>
        </p:grpSpPr>
        <p:sp>
          <p:nvSpPr>
            <p:cNvPr id="93"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r>
                <a:rPr lang="es-PE" sz="844" dirty="0">
                  <a:solidFill>
                    <a:schemeClr val="bg2">
                      <a:lumMod val="25000"/>
                    </a:schemeClr>
                  </a:solidFill>
                  <a:latin typeface="+mj-lt"/>
                </a:rPr>
                <a:t>Fortalecer las capacidades institucionales para el desarrollo de la gestión del riesgo de desastres.</a:t>
              </a:r>
            </a:p>
          </p:txBody>
        </p:sp>
        <p:sp>
          <p:nvSpPr>
            <p:cNvPr id="94" name="TextBox 80"/>
            <p:cNvSpPr txBox="1"/>
            <p:nvPr/>
          </p:nvSpPr>
          <p:spPr>
            <a:xfrm>
              <a:off x="1066090" y="2417481"/>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5.</a:t>
              </a:r>
            </a:p>
          </p:txBody>
        </p:sp>
      </p:grpSp>
      <p:sp>
        <p:nvSpPr>
          <p:cNvPr id="96" name="Shape 270"/>
          <p:cNvSpPr/>
          <p:nvPr/>
        </p:nvSpPr>
        <p:spPr>
          <a:xfrm>
            <a:off x="5102486" y="1943442"/>
            <a:ext cx="400737" cy="399892"/>
          </a:xfrm>
          <a:prstGeom prst="rect">
            <a:avLst/>
          </a:prstGeom>
          <a:solidFill>
            <a:srgbClr val="FF0000"/>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0%</a:t>
            </a:r>
            <a:endParaRPr sz="1013" b="1" dirty="0">
              <a:solidFill>
                <a:schemeClr val="bg2">
                  <a:lumMod val="10000"/>
                </a:schemeClr>
              </a:solidFill>
              <a:latin typeface="+mj-lt"/>
            </a:endParaRPr>
          </a:p>
        </p:txBody>
      </p:sp>
      <p:grpSp>
        <p:nvGrpSpPr>
          <p:cNvPr id="100" name="Group 72"/>
          <p:cNvGrpSpPr/>
          <p:nvPr/>
        </p:nvGrpSpPr>
        <p:grpSpPr>
          <a:xfrm>
            <a:off x="5622368" y="1859518"/>
            <a:ext cx="1407312" cy="558192"/>
            <a:chOff x="1066090" y="2417485"/>
            <a:chExt cx="2372437" cy="869888"/>
          </a:xfrm>
        </p:grpSpPr>
        <p:sp>
          <p:nvSpPr>
            <p:cNvPr id="101" name="Shape 208"/>
            <p:cNvSpPr/>
            <p:nvPr/>
          </p:nvSpPr>
          <p:spPr>
            <a:xfrm>
              <a:off x="1066090" y="2634500"/>
              <a:ext cx="2372437" cy="6528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para la recuperación física, económica y social.</a:t>
              </a:r>
            </a:p>
          </p:txBody>
        </p:sp>
        <p:sp>
          <p:nvSpPr>
            <p:cNvPr id="102" name="TextBox 80"/>
            <p:cNvSpPr txBox="1"/>
            <p:nvPr/>
          </p:nvSpPr>
          <p:spPr>
            <a:xfrm>
              <a:off x="1066090" y="2417485"/>
              <a:ext cx="1924668" cy="278153"/>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s-PE" sz="970" dirty="0">
                  <a:solidFill>
                    <a:schemeClr val="tx1">
                      <a:lumMod val="75000"/>
                      <a:lumOff val="25000"/>
                    </a:schemeClr>
                  </a:solidFill>
                </a:rPr>
                <a:t>Objetivo</a:t>
              </a:r>
              <a:r>
                <a:rPr lang="en-US" sz="970" dirty="0">
                  <a:solidFill>
                    <a:schemeClr val="tx1">
                      <a:lumMod val="75000"/>
                      <a:lumOff val="25000"/>
                    </a:schemeClr>
                  </a:solidFill>
                </a:rPr>
                <a:t> </a:t>
              </a:r>
              <a:r>
                <a:rPr lang="es-PE" sz="970" dirty="0">
                  <a:solidFill>
                    <a:schemeClr val="tx1">
                      <a:lumMod val="75000"/>
                      <a:lumOff val="25000"/>
                    </a:schemeClr>
                  </a:solidFill>
                </a:rPr>
                <a:t>Estratégico</a:t>
              </a:r>
              <a:r>
                <a:rPr lang="en-US" sz="970" dirty="0">
                  <a:solidFill>
                    <a:schemeClr val="tx1">
                      <a:lumMod val="75000"/>
                      <a:lumOff val="25000"/>
                    </a:schemeClr>
                  </a:solidFill>
                </a:rPr>
                <a:t> 4.</a:t>
              </a:r>
            </a:p>
          </p:txBody>
        </p:sp>
      </p:grpSp>
      <p:sp>
        <p:nvSpPr>
          <p:cNvPr id="58" name="Shape 270"/>
          <p:cNvSpPr/>
          <p:nvPr/>
        </p:nvSpPr>
        <p:spPr>
          <a:xfrm>
            <a:off x="4580487" y="724587"/>
            <a:ext cx="346854" cy="32660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759" dirty="0">
                <a:ln>
                  <a:solidFill>
                    <a:sysClr val="windowText" lastClr="000000"/>
                  </a:solidFill>
                </a:ln>
                <a:solidFill>
                  <a:schemeClr val="bg2">
                    <a:lumMod val="10000"/>
                  </a:schemeClr>
                </a:solidFill>
                <a:latin typeface="+mj-lt"/>
              </a:rPr>
              <a:t>12 %</a:t>
            </a:r>
            <a:endParaRPr sz="759" dirty="0">
              <a:ln>
                <a:solidFill>
                  <a:sysClr val="windowText" lastClr="000000"/>
                </a:solidFill>
              </a:ln>
              <a:solidFill>
                <a:schemeClr val="bg2">
                  <a:lumMod val="10000"/>
                </a:schemeClr>
              </a:solidFill>
              <a:latin typeface="+mj-lt"/>
            </a:endParaRPr>
          </a:p>
        </p:txBody>
      </p:sp>
      <p:sp>
        <p:nvSpPr>
          <p:cNvPr id="111" name="TextBox 6">
            <a:extLst>
              <a:ext uri="{FF2B5EF4-FFF2-40B4-BE49-F238E27FC236}">
                <a16:creationId xmlns="" xmlns:a16="http://schemas.microsoft.com/office/drawing/2014/main" id="{0F882BE3-DBE8-4CFF-8E96-0FC3F5F78A24}"/>
              </a:ext>
            </a:extLst>
          </p:cNvPr>
          <p:cNvSpPr txBox="1"/>
          <p:nvPr/>
        </p:nvSpPr>
        <p:spPr>
          <a:xfrm>
            <a:off x="5737653" y="993245"/>
            <a:ext cx="1850802" cy="167084"/>
          </a:xfrm>
          <a:prstGeom prst="rect">
            <a:avLst/>
          </a:prstGeom>
          <a:noFill/>
        </p:spPr>
        <p:txBody>
          <a:bodyPr wrap="square" lIns="0" tIns="0" rIns="51424" bIns="0" rtlCol="0">
            <a:noAutofit/>
          </a:bodyPr>
          <a:lstStyle/>
          <a:p>
            <a:r>
              <a:rPr lang="es-ES" sz="1013" b="1" dirty="0">
                <a:solidFill>
                  <a:srgbClr val="297E96"/>
                </a:solidFill>
                <a:latin typeface="Calibri" panose="020F0502020204030204" pitchFamily="34" charset="0"/>
                <a:cs typeface="Helvetica Neue"/>
              </a:rPr>
              <a:t>RESULTADO NACIONAL</a:t>
            </a:r>
            <a:endParaRPr lang="es-MX" sz="443" cap="all" dirty="0">
              <a:solidFill>
                <a:srgbClr val="297E96"/>
              </a:solidFill>
              <a:latin typeface="Calibri" panose="020F0502020204030204" pitchFamily="34" charset="0"/>
              <a:cs typeface="Helvetica Neue"/>
            </a:endParaRPr>
          </a:p>
        </p:txBody>
      </p:sp>
      <p:sp>
        <p:nvSpPr>
          <p:cNvPr id="112" name="Cubo 111">
            <a:extLst>
              <a:ext uri="{FF2B5EF4-FFF2-40B4-BE49-F238E27FC236}">
                <a16:creationId xmlns="" xmlns:a16="http://schemas.microsoft.com/office/drawing/2014/main" id="{480E3970-41F1-4DF6-AAD7-068B8C383B7C}"/>
              </a:ext>
            </a:extLst>
          </p:cNvPr>
          <p:cNvSpPr/>
          <p:nvPr/>
        </p:nvSpPr>
        <p:spPr>
          <a:xfrm>
            <a:off x="6176731" y="715725"/>
            <a:ext cx="439659" cy="271521"/>
          </a:xfrm>
          <a:prstGeom prst="cub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smtClean="0">
                <a:solidFill>
                  <a:schemeClr val="tx1">
                    <a:lumMod val="95000"/>
                    <a:lumOff val="5000"/>
                  </a:schemeClr>
                </a:solidFill>
                <a:latin typeface="Arial Narrow" panose="020B0606020202030204" pitchFamily="34" charset="0"/>
              </a:rPr>
              <a:t>13%</a:t>
            </a:r>
            <a:endParaRPr lang="en-US" sz="844" b="1" dirty="0">
              <a:solidFill>
                <a:schemeClr val="tx1">
                  <a:lumMod val="95000"/>
                  <a:lumOff val="5000"/>
                </a:schemeClr>
              </a:solidFill>
              <a:latin typeface="Arial Narrow" panose="020B0606020202030204" pitchFamily="34" charset="0"/>
            </a:endParaRPr>
          </a:p>
        </p:txBody>
      </p:sp>
      <p:sp>
        <p:nvSpPr>
          <p:cNvPr id="47" name="TextBox 6"/>
          <p:cNvSpPr txBox="1"/>
          <p:nvPr/>
        </p:nvSpPr>
        <p:spPr>
          <a:xfrm>
            <a:off x="1917849" y="1224540"/>
            <a:ext cx="3317865" cy="167084"/>
          </a:xfrm>
          <a:prstGeom prst="rect">
            <a:avLst/>
          </a:prstGeom>
          <a:noFill/>
        </p:spPr>
        <p:txBody>
          <a:bodyPr wrap="square" lIns="0" tIns="0" rIns="51424" bIns="0" rtlCol="0">
            <a:noAutofit/>
          </a:bodyPr>
          <a:lstStyle/>
          <a:p>
            <a:r>
              <a:rPr lang="es-ES" sz="1350" b="1" dirty="0">
                <a:solidFill>
                  <a:srgbClr val="297E96"/>
                </a:solidFill>
                <a:latin typeface="Calibri" panose="020F0502020204030204" pitchFamily="34" charset="0"/>
                <a:cs typeface="Helvetica Neue"/>
              </a:rPr>
              <a:t>GOBIERNO REGIONAL DEL CUSCO</a:t>
            </a:r>
            <a:endParaRPr lang="es-MX" sz="506" cap="all" dirty="0">
              <a:solidFill>
                <a:srgbClr val="297E96"/>
              </a:solidFill>
              <a:latin typeface="Calibri" panose="020F0502020204030204" pitchFamily="34" charset="0"/>
              <a:cs typeface="Helvetica Neue"/>
            </a:endParaRPr>
          </a:p>
        </p:txBody>
      </p:sp>
      <p:sp>
        <p:nvSpPr>
          <p:cNvPr id="49" name="Heptágono 48"/>
          <p:cNvSpPr/>
          <p:nvPr/>
        </p:nvSpPr>
        <p:spPr>
          <a:xfrm>
            <a:off x="4450672" y="1174925"/>
            <a:ext cx="503134" cy="271521"/>
          </a:xfrm>
          <a:prstGeom prst="hept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smtClean="0">
                <a:solidFill>
                  <a:schemeClr val="tx1">
                    <a:lumMod val="95000"/>
                    <a:lumOff val="5000"/>
                  </a:schemeClr>
                </a:solidFill>
                <a:latin typeface="Arial Narrow" panose="020B0606020202030204" pitchFamily="34" charset="0"/>
              </a:rPr>
              <a:t>36%</a:t>
            </a:r>
            <a:endParaRPr lang="en-US" sz="844" b="1" dirty="0">
              <a:solidFill>
                <a:schemeClr val="tx1">
                  <a:lumMod val="95000"/>
                  <a:lumOff val="5000"/>
                </a:schemeClr>
              </a:solidFill>
              <a:latin typeface="Arial Narrow" panose="020B0606020202030204" pitchFamily="34" charset="0"/>
            </a:endParaRPr>
          </a:p>
        </p:txBody>
      </p:sp>
      <p:pic>
        <p:nvPicPr>
          <p:cNvPr id="50" name="Imagen 49">
            <a:extLst>
              <a:ext uri="{FF2B5EF4-FFF2-40B4-BE49-F238E27FC236}">
                <a16:creationId xmlns="" xmlns:a16="http://schemas.microsoft.com/office/drawing/2014/main" id="{6D05032C-602D-43FA-8E9F-D955A4C93E51}"/>
              </a:ext>
            </a:extLst>
          </p:cNvPr>
          <p:cNvPicPr>
            <a:picLocks noChangeAspect="1"/>
          </p:cNvPicPr>
          <p:nvPr/>
        </p:nvPicPr>
        <p:blipFill>
          <a:blip r:embed="rId4"/>
          <a:stretch>
            <a:fillRect/>
          </a:stretch>
        </p:blipFill>
        <p:spPr>
          <a:xfrm>
            <a:off x="4842685" y="5791546"/>
            <a:ext cx="2173317" cy="722724"/>
          </a:xfrm>
          <a:prstGeom prst="rect">
            <a:avLst/>
          </a:prstGeom>
        </p:spPr>
      </p:pic>
    </p:spTree>
    <p:extLst>
      <p:ext uri="{BB962C8B-B14F-4D97-AF65-F5344CB8AC3E}">
        <p14:creationId xmlns:p14="http://schemas.microsoft.com/office/powerpoint/2010/main" val="5059132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Imagen 46">
            <a:extLst>
              <a:ext uri="{FF2B5EF4-FFF2-40B4-BE49-F238E27FC236}">
                <a16:creationId xmlns:a16="http://schemas.microsoft.com/office/drawing/2014/main" xmlns="" id="{B727A92D-2214-4EDF-9A57-50224644C5DB}"/>
              </a:ext>
            </a:extLst>
          </p:cNvPr>
          <p:cNvPicPr>
            <a:picLocks noChangeAspect="1"/>
          </p:cNvPicPr>
          <p:nvPr/>
        </p:nvPicPr>
        <p:blipFill>
          <a:blip r:embed="rId2">
            <a:extLst>
              <a:ext uri="{BEBA8EAE-BF5A-486C-A8C5-ECC9F3942E4B}">
                <a14:imgProps xmlns:a14="http://schemas.microsoft.com/office/drawing/2010/main">
                  <a14:imgLayer r:embed="rId3">
                    <a14:imgEffect>
                      <a14:artisticCrisscrossEtching trans="35000" pressure="10"/>
                    </a14:imgEffect>
                  </a14:imgLayer>
                </a14:imgProps>
              </a:ext>
            </a:extLst>
          </a:blip>
          <a:stretch>
            <a:fillRect/>
          </a:stretch>
        </p:blipFill>
        <p:spPr>
          <a:xfrm>
            <a:off x="2410050" y="1239271"/>
            <a:ext cx="4148287" cy="4817221"/>
          </a:xfrm>
          <a:prstGeom prst="rect">
            <a:avLst/>
          </a:prstGeom>
        </p:spPr>
      </p:pic>
      <p:grpSp>
        <p:nvGrpSpPr>
          <p:cNvPr id="9" name="Group 719"/>
          <p:cNvGrpSpPr/>
          <p:nvPr/>
        </p:nvGrpSpPr>
        <p:grpSpPr>
          <a:xfrm>
            <a:off x="2000249" y="632831"/>
            <a:ext cx="3288167" cy="450277"/>
            <a:chOff x="-1" y="-1"/>
            <a:chExt cx="4996557" cy="1152962"/>
          </a:xfrm>
          <a:solidFill>
            <a:srgbClr val="1F7B91"/>
          </a:solidFill>
        </p:grpSpPr>
        <p:sp>
          <p:nvSpPr>
            <p:cNvPr id="10" name="Shape 712"/>
            <p:cNvSpPr/>
            <p:nvPr/>
          </p:nvSpPr>
          <p:spPr>
            <a:xfrm flipH="1">
              <a:off x="-1" y="166679"/>
              <a:ext cx="4191989" cy="818352"/>
            </a:xfrm>
            <a:prstGeom prst="rect">
              <a:avLst/>
            </a:prstGeom>
            <a:grpFill/>
            <a:ln w="12700" cap="flat">
              <a:noFill/>
              <a:miter lim="400000"/>
            </a:ln>
            <a:effectLst/>
          </p:spPr>
          <p:txBody>
            <a:bodyPr wrap="square" lIns="14466" tIns="14466" rIns="14466" bIns="14466" numCol="1" anchor="ctr">
              <a:noAutofit/>
            </a:bodyPr>
            <a:lstStyle/>
            <a:p>
              <a:pPr lvl="0" algn="ctr"/>
              <a:r>
                <a:rPr lang="en-US" sz="1519" b="1" dirty="0">
                  <a:solidFill>
                    <a:prstClr val="white"/>
                  </a:solidFill>
                </a:rPr>
                <a:t>REGIÓN HUANCAVELICA</a:t>
              </a:r>
              <a:endParaRPr lang="en-US" sz="1519" b="1" dirty="0">
                <a:solidFill>
                  <a:prstClr val="white"/>
                </a:solidFill>
              </a:endParaRPr>
            </a:p>
          </p:txBody>
        </p:sp>
        <p:grpSp>
          <p:nvGrpSpPr>
            <p:cNvPr id="11" name="Group 716"/>
            <p:cNvGrpSpPr/>
            <p:nvPr/>
          </p:nvGrpSpPr>
          <p:grpSpPr>
            <a:xfrm>
              <a:off x="4191985" y="-1"/>
              <a:ext cx="804571" cy="1152962"/>
              <a:chOff x="0" y="0"/>
              <a:chExt cx="804567" cy="1152959"/>
            </a:xfrm>
            <a:grpFill/>
          </p:grpSpPr>
          <p:sp>
            <p:nvSpPr>
              <p:cNvPr id="14" name="Shape 713"/>
              <p:cNvSpPr/>
              <p:nvPr/>
            </p:nvSpPr>
            <p:spPr>
              <a:xfrm flipH="1">
                <a:off x="0"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7922"/>
                    </a:lnTo>
                    <a:lnTo>
                      <a:pt x="21600" y="0"/>
                    </a:lnTo>
                    <a:lnTo>
                      <a:pt x="0" y="3733"/>
                    </a:lnTo>
                    <a:lnTo>
                      <a:pt x="0" y="21600"/>
                    </a:lnTo>
                    <a:close/>
                  </a:path>
                </a:pathLst>
              </a:custGeom>
              <a:grpFill/>
              <a:ln w="12700" cap="flat">
                <a:noFill/>
                <a:miter lim="400000"/>
              </a:ln>
              <a:effectLst/>
            </p:spPr>
            <p:txBody>
              <a:bodyPr wrap="square" lIns="14466" tIns="14466" rIns="14466" bIns="14466" numCol="1" anchor="t">
                <a:noAutofit/>
              </a:bodyPr>
              <a:lstStyle/>
              <a:p>
                <a:endParaRPr sz="570"/>
              </a:p>
            </p:txBody>
          </p:sp>
          <p:sp>
            <p:nvSpPr>
              <p:cNvPr id="18" name="Shape 714"/>
              <p:cNvSpPr/>
              <p:nvPr/>
            </p:nvSpPr>
            <p:spPr>
              <a:xfrm flipH="1">
                <a:off x="402283"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922"/>
                    </a:lnTo>
                    <a:lnTo>
                      <a:pt x="0" y="0"/>
                    </a:lnTo>
                    <a:lnTo>
                      <a:pt x="21600" y="3733"/>
                    </a:lnTo>
                    <a:lnTo>
                      <a:pt x="21600" y="21600"/>
                    </a:lnTo>
                    <a:close/>
                  </a:path>
                </a:pathLst>
              </a:custGeom>
              <a:grpFill/>
              <a:ln w="12700" cap="flat">
                <a:noFill/>
                <a:miter lim="400000"/>
              </a:ln>
              <a:effectLst/>
            </p:spPr>
            <p:txBody>
              <a:bodyPr wrap="square" lIns="14466" tIns="14466" rIns="14466" bIns="14466" numCol="1" anchor="ctr">
                <a:noAutofit/>
              </a:bodyPr>
              <a:lstStyle/>
              <a:p>
                <a:pPr algn="ctr"/>
                <a:endParaRPr lang="en-US" sz="1013" b="1" dirty="0">
                  <a:solidFill>
                    <a:srgbClr val="FFFFFF"/>
                  </a:solidFill>
                  <a:ea typeface="Helvetica"/>
                  <a:cs typeface="Helvetica"/>
                  <a:sym typeface="Helvetica"/>
                </a:endParaRPr>
              </a:p>
            </p:txBody>
          </p:sp>
          <p:sp>
            <p:nvSpPr>
              <p:cNvPr id="19" name="Shape 715"/>
              <p:cNvSpPr/>
              <p:nvPr/>
            </p:nvSpPr>
            <p:spPr>
              <a:xfrm flipH="1">
                <a:off x="1" y="0"/>
                <a:ext cx="804566" cy="33711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10680"/>
                    </a:lnTo>
                    <a:lnTo>
                      <a:pt x="10800" y="0"/>
                    </a:lnTo>
                    <a:lnTo>
                      <a:pt x="21600" y="10680"/>
                    </a:lnTo>
                    <a:lnTo>
                      <a:pt x="10800" y="21600"/>
                    </a:lnTo>
                    <a:close/>
                  </a:path>
                </a:pathLst>
              </a:custGeom>
              <a:grpFill/>
              <a:ln w="9525" cap="flat">
                <a:noFill/>
                <a:prstDash val="solid"/>
                <a:bevel/>
              </a:ln>
              <a:effectLst/>
            </p:spPr>
            <p:txBody>
              <a:bodyPr wrap="square" lIns="14466" tIns="14466" rIns="14466" bIns="14466" numCol="1" anchor="t">
                <a:noAutofit/>
              </a:bodyPr>
              <a:lstStyle/>
              <a:p>
                <a:endParaRPr sz="570"/>
              </a:p>
            </p:txBody>
          </p:sp>
        </p:grpSp>
      </p:grpSp>
      <p:sp>
        <p:nvSpPr>
          <p:cNvPr id="13" name="Shape 267"/>
          <p:cNvSpPr/>
          <p:nvPr/>
        </p:nvSpPr>
        <p:spPr>
          <a:xfrm>
            <a:off x="3381678" y="2002283"/>
            <a:ext cx="426498"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4%</a:t>
            </a:r>
            <a:endParaRPr sz="1013" b="1" dirty="0">
              <a:solidFill>
                <a:schemeClr val="bg2">
                  <a:lumMod val="10000"/>
                </a:schemeClr>
              </a:solidFill>
              <a:latin typeface="+mj-lt"/>
            </a:endParaRPr>
          </a:p>
        </p:txBody>
      </p:sp>
      <p:sp>
        <p:nvSpPr>
          <p:cNvPr id="15" name="Shape 270"/>
          <p:cNvSpPr/>
          <p:nvPr/>
        </p:nvSpPr>
        <p:spPr>
          <a:xfrm>
            <a:off x="5102486" y="4574654"/>
            <a:ext cx="400737"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0%</a:t>
            </a:r>
            <a:endParaRPr sz="1013" b="1" dirty="0">
              <a:solidFill>
                <a:schemeClr val="bg2">
                  <a:lumMod val="10000"/>
                </a:schemeClr>
              </a:solidFill>
              <a:latin typeface="+mj-lt"/>
            </a:endParaRPr>
          </a:p>
        </p:txBody>
      </p:sp>
      <p:grpSp>
        <p:nvGrpSpPr>
          <p:cNvPr id="60" name="Group 62"/>
          <p:cNvGrpSpPr/>
          <p:nvPr/>
        </p:nvGrpSpPr>
        <p:grpSpPr>
          <a:xfrm>
            <a:off x="1929141" y="1988491"/>
            <a:ext cx="1359152" cy="427936"/>
            <a:chOff x="1066090" y="2419924"/>
            <a:chExt cx="2372437" cy="661050"/>
          </a:xfrm>
        </p:grpSpPr>
        <p:sp>
          <p:nvSpPr>
            <p:cNvPr id="67" name="Shape 208"/>
            <p:cNvSpPr/>
            <p:nvPr/>
          </p:nvSpPr>
          <p:spPr>
            <a:xfrm>
              <a:off x="1066090" y="2634499"/>
              <a:ext cx="2372437" cy="4464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pPr algn="r"/>
              <a:r>
                <a:rPr lang="es-MX" sz="844" dirty="0">
                  <a:solidFill>
                    <a:schemeClr val="bg2">
                      <a:lumMod val="25000"/>
                    </a:schemeClr>
                  </a:solidFill>
                  <a:latin typeface="+mj-lt"/>
                </a:rPr>
                <a:t>Desarrollar el conocimiento del riesgo</a:t>
              </a:r>
              <a:r>
                <a:rPr lang="es-PE" sz="844" dirty="0">
                  <a:solidFill>
                    <a:schemeClr val="bg2">
                      <a:lumMod val="25000"/>
                    </a:schemeClr>
                  </a:solidFill>
                  <a:latin typeface="+mj-lt"/>
                </a:rPr>
                <a:t>.</a:t>
              </a:r>
            </a:p>
          </p:txBody>
        </p:sp>
        <p:sp>
          <p:nvSpPr>
            <p:cNvPr id="68" name="TextBox 70"/>
            <p:cNvSpPr txBox="1"/>
            <p:nvPr/>
          </p:nvSpPr>
          <p:spPr>
            <a:xfrm>
              <a:off x="1445658" y="2419924"/>
              <a:ext cx="1992869" cy="275715"/>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1.</a:t>
              </a:r>
            </a:p>
          </p:txBody>
        </p:sp>
      </p:grpSp>
      <p:grpSp>
        <p:nvGrpSpPr>
          <p:cNvPr id="70" name="Group 72"/>
          <p:cNvGrpSpPr/>
          <p:nvPr/>
        </p:nvGrpSpPr>
        <p:grpSpPr>
          <a:xfrm>
            <a:off x="5622368" y="4577835"/>
            <a:ext cx="1407312" cy="688099"/>
            <a:chOff x="1066090" y="2417484"/>
            <a:chExt cx="2372437" cy="1072341"/>
          </a:xfrm>
        </p:grpSpPr>
        <p:sp>
          <p:nvSpPr>
            <p:cNvPr id="77"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de la población y sociedad organizada para el desarrollo de una cultura de prevención.</a:t>
              </a:r>
            </a:p>
          </p:txBody>
        </p:sp>
        <p:sp>
          <p:nvSpPr>
            <p:cNvPr id="78" name="TextBox 80"/>
            <p:cNvSpPr txBox="1"/>
            <p:nvPr/>
          </p:nvSpPr>
          <p:spPr>
            <a:xfrm>
              <a:off x="1066090" y="2417484"/>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6.</a:t>
              </a:r>
            </a:p>
          </p:txBody>
        </p:sp>
      </p:grpSp>
      <p:sp>
        <p:nvSpPr>
          <p:cNvPr id="79" name="Shape 267"/>
          <p:cNvSpPr/>
          <p:nvPr/>
        </p:nvSpPr>
        <p:spPr>
          <a:xfrm>
            <a:off x="3380816" y="3141033"/>
            <a:ext cx="426498"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0%</a:t>
            </a:r>
            <a:endParaRPr sz="1013" b="1" dirty="0">
              <a:solidFill>
                <a:schemeClr val="bg2">
                  <a:lumMod val="10000"/>
                </a:schemeClr>
              </a:solidFill>
              <a:latin typeface="+mj-lt"/>
            </a:endParaRPr>
          </a:p>
        </p:txBody>
      </p:sp>
      <p:grpSp>
        <p:nvGrpSpPr>
          <p:cNvPr id="81" name="Group 62"/>
          <p:cNvGrpSpPr/>
          <p:nvPr/>
        </p:nvGrpSpPr>
        <p:grpSpPr>
          <a:xfrm>
            <a:off x="1928279" y="3030797"/>
            <a:ext cx="1359152" cy="817660"/>
            <a:chOff x="1066090" y="2419921"/>
            <a:chExt cx="2372437" cy="1263071"/>
          </a:xfrm>
        </p:grpSpPr>
        <p:sp>
          <p:nvSpPr>
            <p:cNvPr id="82" name="Shape 208"/>
            <p:cNvSpPr/>
            <p:nvPr/>
          </p:nvSpPr>
          <p:spPr>
            <a:xfrm>
              <a:off x="1066090" y="2634499"/>
              <a:ext cx="2372437" cy="104849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pPr algn="r"/>
              <a:r>
                <a:rPr lang="es-ES" sz="844" dirty="0"/>
                <a:t>Evitar y reducir las condiciones de riesgo de los medios de vida de la población con un enfoque territorial</a:t>
              </a:r>
              <a:r>
                <a:rPr lang="es-PE" sz="844" dirty="0">
                  <a:solidFill>
                    <a:schemeClr val="bg2">
                      <a:lumMod val="25000"/>
                    </a:schemeClr>
                  </a:solidFill>
                </a:rPr>
                <a:t>.</a:t>
              </a:r>
            </a:p>
          </p:txBody>
        </p:sp>
        <p:sp>
          <p:nvSpPr>
            <p:cNvPr id="83" name="TextBox 70"/>
            <p:cNvSpPr txBox="1"/>
            <p:nvPr/>
          </p:nvSpPr>
          <p:spPr>
            <a:xfrm>
              <a:off x="1445658" y="2419921"/>
              <a:ext cx="1992869" cy="27571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2.</a:t>
              </a:r>
            </a:p>
          </p:txBody>
        </p:sp>
      </p:grpSp>
      <p:sp>
        <p:nvSpPr>
          <p:cNvPr id="87" name="Shape 267"/>
          <p:cNvSpPr/>
          <p:nvPr/>
        </p:nvSpPr>
        <p:spPr>
          <a:xfrm>
            <a:off x="3380816" y="4587704"/>
            <a:ext cx="426498"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9%</a:t>
            </a:r>
            <a:endParaRPr sz="1013" b="1" dirty="0">
              <a:solidFill>
                <a:schemeClr val="bg2">
                  <a:lumMod val="10000"/>
                </a:schemeClr>
              </a:solidFill>
              <a:latin typeface="+mj-lt"/>
            </a:endParaRPr>
          </a:p>
        </p:txBody>
      </p:sp>
      <p:sp>
        <p:nvSpPr>
          <p:cNvPr id="88" name="Shape 270"/>
          <p:cNvSpPr/>
          <p:nvPr/>
        </p:nvSpPr>
        <p:spPr>
          <a:xfrm>
            <a:off x="5102486" y="3139612"/>
            <a:ext cx="400737"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7%</a:t>
            </a:r>
            <a:endParaRPr sz="1013" b="1" dirty="0">
              <a:solidFill>
                <a:schemeClr val="bg2">
                  <a:lumMod val="10000"/>
                </a:schemeClr>
              </a:solidFill>
              <a:latin typeface="+mj-lt"/>
            </a:endParaRPr>
          </a:p>
        </p:txBody>
      </p:sp>
      <p:grpSp>
        <p:nvGrpSpPr>
          <p:cNvPr id="89" name="Group 62"/>
          <p:cNvGrpSpPr/>
          <p:nvPr/>
        </p:nvGrpSpPr>
        <p:grpSpPr>
          <a:xfrm>
            <a:off x="1928279" y="4573906"/>
            <a:ext cx="1359152" cy="557846"/>
            <a:chOff x="1066090" y="2419921"/>
            <a:chExt cx="2372437" cy="861732"/>
          </a:xfrm>
        </p:grpSpPr>
        <p:sp>
          <p:nvSpPr>
            <p:cNvPr id="90" name="Shape 208"/>
            <p:cNvSpPr/>
            <p:nvPr/>
          </p:nvSpPr>
          <p:spPr>
            <a:xfrm>
              <a:off x="1066090" y="2634500"/>
              <a:ext cx="2372437" cy="6471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pPr algn="r"/>
              <a:r>
                <a:rPr lang="es-PE" sz="844" dirty="0">
                  <a:solidFill>
                    <a:srgbClr val="808080"/>
                  </a:solidFill>
                </a:rPr>
                <a:t>Desarrollar capacidad de respuesta ante emergencias y desastres.</a:t>
              </a:r>
            </a:p>
          </p:txBody>
        </p:sp>
        <p:sp>
          <p:nvSpPr>
            <p:cNvPr id="91" name="TextBox 70"/>
            <p:cNvSpPr txBox="1"/>
            <p:nvPr/>
          </p:nvSpPr>
          <p:spPr>
            <a:xfrm>
              <a:off x="1445658" y="2419921"/>
              <a:ext cx="1992869" cy="275716"/>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3.</a:t>
              </a:r>
            </a:p>
          </p:txBody>
        </p:sp>
      </p:grpSp>
      <p:grpSp>
        <p:nvGrpSpPr>
          <p:cNvPr id="92" name="Group 72"/>
          <p:cNvGrpSpPr/>
          <p:nvPr/>
        </p:nvGrpSpPr>
        <p:grpSpPr>
          <a:xfrm>
            <a:off x="5622368" y="3030796"/>
            <a:ext cx="1407312" cy="688101"/>
            <a:chOff x="1066090" y="2417481"/>
            <a:chExt cx="2372437" cy="1072344"/>
          </a:xfrm>
        </p:grpSpPr>
        <p:sp>
          <p:nvSpPr>
            <p:cNvPr id="93"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r>
                <a:rPr lang="es-PE" sz="844" dirty="0">
                  <a:solidFill>
                    <a:schemeClr val="bg2">
                      <a:lumMod val="25000"/>
                    </a:schemeClr>
                  </a:solidFill>
                  <a:latin typeface="+mj-lt"/>
                </a:rPr>
                <a:t>Fortalecer las capacidades institucionales para el desarrollo de la gestión del riesgo de desastres.</a:t>
              </a:r>
            </a:p>
          </p:txBody>
        </p:sp>
        <p:sp>
          <p:nvSpPr>
            <p:cNvPr id="94" name="TextBox 80"/>
            <p:cNvSpPr txBox="1"/>
            <p:nvPr/>
          </p:nvSpPr>
          <p:spPr>
            <a:xfrm>
              <a:off x="1066090" y="2417481"/>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5.</a:t>
              </a:r>
            </a:p>
          </p:txBody>
        </p:sp>
      </p:grpSp>
      <p:sp>
        <p:nvSpPr>
          <p:cNvPr id="96" name="Shape 270"/>
          <p:cNvSpPr/>
          <p:nvPr/>
        </p:nvSpPr>
        <p:spPr>
          <a:xfrm>
            <a:off x="5102486" y="2026327"/>
            <a:ext cx="400737"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0%</a:t>
            </a:r>
            <a:endParaRPr sz="1013" b="1" dirty="0">
              <a:solidFill>
                <a:schemeClr val="bg2">
                  <a:lumMod val="10000"/>
                </a:schemeClr>
              </a:solidFill>
              <a:latin typeface="+mj-lt"/>
            </a:endParaRPr>
          </a:p>
        </p:txBody>
      </p:sp>
      <p:grpSp>
        <p:nvGrpSpPr>
          <p:cNvPr id="100" name="Group 72"/>
          <p:cNvGrpSpPr/>
          <p:nvPr/>
        </p:nvGrpSpPr>
        <p:grpSpPr>
          <a:xfrm>
            <a:off x="5622368" y="1942404"/>
            <a:ext cx="1407312" cy="558192"/>
            <a:chOff x="1066090" y="2417485"/>
            <a:chExt cx="2372437" cy="869888"/>
          </a:xfrm>
        </p:grpSpPr>
        <p:sp>
          <p:nvSpPr>
            <p:cNvPr id="101" name="Shape 208"/>
            <p:cNvSpPr/>
            <p:nvPr/>
          </p:nvSpPr>
          <p:spPr>
            <a:xfrm>
              <a:off x="1066090" y="2634500"/>
              <a:ext cx="2372437" cy="6528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para la recuperación física, económica y social.</a:t>
              </a:r>
            </a:p>
          </p:txBody>
        </p:sp>
        <p:sp>
          <p:nvSpPr>
            <p:cNvPr id="102" name="TextBox 80"/>
            <p:cNvSpPr txBox="1"/>
            <p:nvPr/>
          </p:nvSpPr>
          <p:spPr>
            <a:xfrm>
              <a:off x="1066090" y="2417485"/>
              <a:ext cx="1924668" cy="278153"/>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s-PE" sz="970" dirty="0">
                  <a:solidFill>
                    <a:schemeClr val="tx1">
                      <a:lumMod val="75000"/>
                      <a:lumOff val="25000"/>
                    </a:schemeClr>
                  </a:solidFill>
                </a:rPr>
                <a:t>Objetivo</a:t>
              </a:r>
              <a:r>
                <a:rPr lang="en-US" sz="970" dirty="0">
                  <a:solidFill>
                    <a:schemeClr val="tx1">
                      <a:lumMod val="75000"/>
                      <a:lumOff val="25000"/>
                    </a:schemeClr>
                  </a:solidFill>
                </a:rPr>
                <a:t> </a:t>
              </a:r>
              <a:r>
                <a:rPr lang="es-PE" sz="970" dirty="0">
                  <a:solidFill>
                    <a:schemeClr val="tx1">
                      <a:lumMod val="75000"/>
                      <a:lumOff val="25000"/>
                    </a:schemeClr>
                  </a:solidFill>
                </a:rPr>
                <a:t>Estratégico</a:t>
              </a:r>
              <a:r>
                <a:rPr lang="en-US" sz="970" dirty="0">
                  <a:solidFill>
                    <a:schemeClr val="tx1">
                      <a:lumMod val="75000"/>
                      <a:lumOff val="25000"/>
                    </a:schemeClr>
                  </a:solidFill>
                </a:rPr>
                <a:t> 4.</a:t>
              </a:r>
            </a:p>
          </p:txBody>
        </p:sp>
      </p:grpSp>
      <p:sp>
        <p:nvSpPr>
          <p:cNvPr id="58" name="Shape 270"/>
          <p:cNvSpPr/>
          <p:nvPr/>
        </p:nvSpPr>
        <p:spPr>
          <a:xfrm>
            <a:off x="4874400" y="694845"/>
            <a:ext cx="346854" cy="32660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759" dirty="0">
                <a:ln>
                  <a:solidFill>
                    <a:sysClr val="windowText" lastClr="000000"/>
                  </a:solidFill>
                </a:ln>
                <a:solidFill>
                  <a:schemeClr val="bg2">
                    <a:lumMod val="10000"/>
                  </a:schemeClr>
                </a:solidFill>
                <a:latin typeface="+mj-lt"/>
              </a:rPr>
              <a:t>11 %</a:t>
            </a:r>
            <a:endParaRPr sz="759" dirty="0">
              <a:ln>
                <a:solidFill>
                  <a:sysClr val="windowText" lastClr="000000"/>
                </a:solidFill>
              </a:ln>
              <a:solidFill>
                <a:schemeClr val="bg2">
                  <a:lumMod val="10000"/>
                </a:schemeClr>
              </a:solidFill>
              <a:latin typeface="+mj-lt"/>
            </a:endParaRPr>
          </a:p>
        </p:txBody>
      </p:sp>
      <p:sp>
        <p:nvSpPr>
          <p:cNvPr id="111" name="TextBox 6">
            <a:extLst>
              <a:ext uri="{FF2B5EF4-FFF2-40B4-BE49-F238E27FC236}">
                <a16:creationId xmlns:a16="http://schemas.microsoft.com/office/drawing/2014/main" xmlns="" id="{0F882BE3-DBE8-4CFF-8E96-0FC3F5F78A24}"/>
              </a:ext>
            </a:extLst>
          </p:cNvPr>
          <p:cNvSpPr txBox="1"/>
          <p:nvPr/>
        </p:nvSpPr>
        <p:spPr>
          <a:xfrm>
            <a:off x="5737653" y="963503"/>
            <a:ext cx="1850802" cy="167084"/>
          </a:xfrm>
          <a:prstGeom prst="rect">
            <a:avLst/>
          </a:prstGeom>
          <a:noFill/>
        </p:spPr>
        <p:txBody>
          <a:bodyPr wrap="square" lIns="0" tIns="0" rIns="51424" bIns="0" rtlCol="0">
            <a:noAutofit/>
          </a:bodyPr>
          <a:lstStyle/>
          <a:p>
            <a:r>
              <a:rPr lang="es-ES" sz="1013" b="1" dirty="0">
                <a:solidFill>
                  <a:srgbClr val="297E96"/>
                </a:solidFill>
                <a:latin typeface="Calibri" panose="020F0502020204030204" pitchFamily="34" charset="0"/>
                <a:cs typeface="Helvetica Neue"/>
              </a:rPr>
              <a:t>RESULTADO NACIONAL</a:t>
            </a:r>
            <a:endParaRPr lang="es-MX" sz="443" cap="all" dirty="0">
              <a:solidFill>
                <a:srgbClr val="297E96"/>
              </a:solidFill>
              <a:latin typeface="Calibri" panose="020F0502020204030204" pitchFamily="34" charset="0"/>
              <a:cs typeface="Helvetica Neue"/>
            </a:endParaRPr>
          </a:p>
        </p:txBody>
      </p:sp>
      <p:sp>
        <p:nvSpPr>
          <p:cNvPr id="112" name="Cubo 111">
            <a:extLst>
              <a:ext uri="{FF2B5EF4-FFF2-40B4-BE49-F238E27FC236}">
                <a16:creationId xmlns:a16="http://schemas.microsoft.com/office/drawing/2014/main" xmlns="" id="{480E3970-41F1-4DF6-AAD7-068B8C383B7C}"/>
              </a:ext>
            </a:extLst>
          </p:cNvPr>
          <p:cNvSpPr/>
          <p:nvPr/>
        </p:nvSpPr>
        <p:spPr>
          <a:xfrm>
            <a:off x="6176732" y="685983"/>
            <a:ext cx="351046" cy="271521"/>
          </a:xfrm>
          <a:prstGeom prst="cub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a:solidFill>
                  <a:schemeClr val="tx1">
                    <a:lumMod val="95000"/>
                    <a:lumOff val="5000"/>
                  </a:schemeClr>
                </a:solidFill>
                <a:latin typeface="Arial Narrow" panose="020B0606020202030204" pitchFamily="34" charset="0"/>
              </a:rPr>
              <a:t>13 %</a:t>
            </a:r>
            <a:endParaRPr lang="en-US" sz="844" b="1" dirty="0">
              <a:solidFill>
                <a:schemeClr val="tx1">
                  <a:lumMod val="95000"/>
                  <a:lumOff val="5000"/>
                </a:schemeClr>
              </a:solidFill>
              <a:latin typeface="Arial Narrow" panose="020B0606020202030204" pitchFamily="34" charset="0"/>
            </a:endParaRPr>
          </a:p>
        </p:txBody>
      </p:sp>
      <p:pic>
        <p:nvPicPr>
          <p:cNvPr id="48" name="Imagen 47">
            <a:extLst>
              <a:ext uri="{FF2B5EF4-FFF2-40B4-BE49-F238E27FC236}">
                <a16:creationId xmlns:a16="http://schemas.microsoft.com/office/drawing/2014/main" xmlns="" id="{6D05032C-602D-43FA-8E9F-D955A4C93E51}"/>
              </a:ext>
            </a:extLst>
          </p:cNvPr>
          <p:cNvPicPr>
            <a:picLocks noChangeAspect="1"/>
          </p:cNvPicPr>
          <p:nvPr/>
        </p:nvPicPr>
        <p:blipFill>
          <a:blip r:embed="rId4"/>
          <a:stretch>
            <a:fillRect/>
          </a:stretch>
        </p:blipFill>
        <p:spPr>
          <a:xfrm>
            <a:off x="4842685" y="5791546"/>
            <a:ext cx="2173317" cy="722724"/>
          </a:xfrm>
          <a:prstGeom prst="rect">
            <a:avLst/>
          </a:prstGeom>
        </p:spPr>
      </p:pic>
      <p:sp>
        <p:nvSpPr>
          <p:cNvPr id="49" name="TextBox 6"/>
          <p:cNvSpPr txBox="1"/>
          <p:nvPr/>
        </p:nvSpPr>
        <p:spPr>
          <a:xfrm>
            <a:off x="2000250" y="1063206"/>
            <a:ext cx="3317865" cy="547493"/>
          </a:xfrm>
          <a:prstGeom prst="rect">
            <a:avLst/>
          </a:prstGeom>
          <a:noFill/>
        </p:spPr>
        <p:txBody>
          <a:bodyPr wrap="square" lIns="0" tIns="0" rIns="51424" bIns="0" rtlCol="0">
            <a:noAutofit/>
          </a:bodyPr>
          <a:lstStyle/>
          <a:p>
            <a:pPr algn="ctr"/>
            <a:r>
              <a:rPr lang="es-ES" sz="1350" b="1" dirty="0">
                <a:solidFill>
                  <a:srgbClr val="297E96"/>
                </a:solidFill>
                <a:latin typeface="Calibri" panose="020F0502020204030204" pitchFamily="34" charset="0"/>
                <a:cs typeface="Helvetica Neue"/>
              </a:rPr>
              <a:t>GOBIERNO REGIONAL </a:t>
            </a:r>
          </a:p>
          <a:p>
            <a:pPr algn="ctr"/>
            <a:r>
              <a:rPr lang="es-ES" sz="1350" b="1" dirty="0">
                <a:solidFill>
                  <a:srgbClr val="297E96"/>
                </a:solidFill>
                <a:latin typeface="Calibri" panose="020F0502020204030204" pitchFamily="34" charset="0"/>
                <a:cs typeface="Helvetica Neue"/>
              </a:rPr>
              <a:t>DE HUANCAVELICA</a:t>
            </a:r>
            <a:endParaRPr lang="es-MX" sz="506" cap="all" dirty="0">
              <a:solidFill>
                <a:srgbClr val="297E96"/>
              </a:solidFill>
              <a:latin typeface="Calibri" panose="020F0502020204030204" pitchFamily="34" charset="0"/>
              <a:cs typeface="Helvetica Neue"/>
            </a:endParaRPr>
          </a:p>
        </p:txBody>
      </p:sp>
      <p:sp>
        <p:nvSpPr>
          <p:cNvPr id="50" name="Heptágono 49"/>
          <p:cNvSpPr/>
          <p:nvPr/>
        </p:nvSpPr>
        <p:spPr>
          <a:xfrm>
            <a:off x="4848154" y="1137038"/>
            <a:ext cx="440262" cy="271521"/>
          </a:xfrm>
          <a:prstGeom prst="heptagon">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smtClean="0">
                <a:solidFill>
                  <a:schemeClr val="tx1">
                    <a:lumMod val="95000"/>
                    <a:lumOff val="5000"/>
                  </a:schemeClr>
                </a:solidFill>
                <a:latin typeface="Arial Narrow" panose="020B0606020202030204" pitchFamily="34" charset="0"/>
              </a:rPr>
              <a:t>3%</a:t>
            </a:r>
            <a:endParaRPr lang="en-US" sz="844" b="1" dirty="0">
              <a:solidFill>
                <a:schemeClr val="tx1">
                  <a:lumMod val="95000"/>
                  <a:lumOff val="5000"/>
                </a:schemeClr>
              </a:solidFill>
              <a:latin typeface="Arial Narrow" panose="020B0606020202030204" pitchFamily="34" charset="0"/>
            </a:endParaRPr>
          </a:p>
        </p:txBody>
      </p:sp>
    </p:spTree>
    <p:extLst>
      <p:ext uri="{BB962C8B-B14F-4D97-AF65-F5344CB8AC3E}">
        <p14:creationId xmlns:p14="http://schemas.microsoft.com/office/powerpoint/2010/main" val="7320728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Imagen 47">
            <a:extLst>
              <a:ext uri="{FF2B5EF4-FFF2-40B4-BE49-F238E27FC236}">
                <a16:creationId xmlns="" xmlns:a16="http://schemas.microsoft.com/office/drawing/2014/main" id="{61838B1F-C985-46C5-B411-F1B7E4CB7430}"/>
              </a:ext>
            </a:extLst>
          </p:cNvPr>
          <p:cNvPicPr>
            <a:picLocks noChangeAspect="1"/>
          </p:cNvPicPr>
          <p:nvPr/>
        </p:nvPicPr>
        <p:blipFill>
          <a:blip r:embed="rId2">
            <a:extLst>
              <a:ext uri="{BEBA8EAE-BF5A-486C-A8C5-ECC9F3942E4B}">
                <a14:imgProps xmlns:a14="http://schemas.microsoft.com/office/drawing/2010/main">
                  <a14:imgLayer r:embed="rId3">
                    <a14:imgEffect>
                      <a14:artisticCrisscrossEtching trans="35000" pressure="10"/>
                    </a14:imgEffect>
                  </a14:imgLayer>
                </a14:imgProps>
              </a:ext>
            </a:extLst>
          </a:blip>
          <a:stretch>
            <a:fillRect/>
          </a:stretch>
        </p:blipFill>
        <p:spPr>
          <a:xfrm>
            <a:off x="2549544" y="874504"/>
            <a:ext cx="4559279" cy="5294488"/>
          </a:xfrm>
          <a:prstGeom prst="rect">
            <a:avLst/>
          </a:prstGeom>
        </p:spPr>
      </p:pic>
      <p:grpSp>
        <p:nvGrpSpPr>
          <p:cNvPr id="9" name="Group 719"/>
          <p:cNvGrpSpPr/>
          <p:nvPr/>
        </p:nvGrpSpPr>
        <p:grpSpPr>
          <a:xfrm>
            <a:off x="2000249" y="617969"/>
            <a:ext cx="3102237" cy="450277"/>
            <a:chOff x="-1" y="-1"/>
            <a:chExt cx="4996557" cy="1152962"/>
          </a:xfrm>
          <a:solidFill>
            <a:srgbClr val="1F7B91"/>
          </a:solidFill>
        </p:grpSpPr>
        <p:sp>
          <p:nvSpPr>
            <p:cNvPr id="10" name="Shape 712"/>
            <p:cNvSpPr/>
            <p:nvPr/>
          </p:nvSpPr>
          <p:spPr>
            <a:xfrm flipH="1">
              <a:off x="-1" y="166679"/>
              <a:ext cx="4191989" cy="818352"/>
            </a:xfrm>
            <a:prstGeom prst="rect">
              <a:avLst/>
            </a:prstGeom>
            <a:grpFill/>
            <a:ln w="12700" cap="flat">
              <a:noFill/>
              <a:miter lim="400000"/>
            </a:ln>
            <a:effectLst/>
          </p:spPr>
          <p:txBody>
            <a:bodyPr wrap="square" lIns="14466" tIns="14466" rIns="14466" bIns="14466" numCol="1" anchor="ctr">
              <a:noAutofit/>
            </a:bodyPr>
            <a:lstStyle/>
            <a:p>
              <a:pPr lvl="0" algn="ctr"/>
              <a:r>
                <a:rPr lang="en-US" sz="1519" b="1" dirty="0">
                  <a:solidFill>
                    <a:prstClr val="white"/>
                  </a:solidFill>
                </a:rPr>
                <a:t>HUANUCO</a:t>
              </a:r>
              <a:endParaRPr lang="en-US" sz="1519" b="1" dirty="0">
                <a:solidFill>
                  <a:prstClr val="white"/>
                </a:solidFill>
              </a:endParaRPr>
            </a:p>
          </p:txBody>
        </p:sp>
        <p:grpSp>
          <p:nvGrpSpPr>
            <p:cNvPr id="11" name="Group 716"/>
            <p:cNvGrpSpPr/>
            <p:nvPr/>
          </p:nvGrpSpPr>
          <p:grpSpPr>
            <a:xfrm>
              <a:off x="4191985" y="-1"/>
              <a:ext cx="804571" cy="1152962"/>
              <a:chOff x="0" y="0"/>
              <a:chExt cx="804567" cy="1152959"/>
            </a:xfrm>
            <a:grpFill/>
          </p:grpSpPr>
          <p:sp>
            <p:nvSpPr>
              <p:cNvPr id="14" name="Shape 713"/>
              <p:cNvSpPr/>
              <p:nvPr/>
            </p:nvSpPr>
            <p:spPr>
              <a:xfrm flipH="1">
                <a:off x="0"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7922"/>
                    </a:lnTo>
                    <a:lnTo>
                      <a:pt x="21600" y="0"/>
                    </a:lnTo>
                    <a:lnTo>
                      <a:pt x="0" y="3733"/>
                    </a:lnTo>
                    <a:lnTo>
                      <a:pt x="0" y="21600"/>
                    </a:lnTo>
                    <a:close/>
                  </a:path>
                </a:pathLst>
              </a:custGeom>
              <a:grpFill/>
              <a:ln w="12700" cap="flat">
                <a:noFill/>
                <a:miter lim="400000"/>
              </a:ln>
              <a:effectLst/>
            </p:spPr>
            <p:txBody>
              <a:bodyPr wrap="square" lIns="14466" tIns="14466" rIns="14466" bIns="14466" numCol="1" anchor="t">
                <a:noAutofit/>
              </a:bodyPr>
              <a:lstStyle/>
              <a:p>
                <a:endParaRPr sz="570"/>
              </a:p>
            </p:txBody>
          </p:sp>
          <p:sp>
            <p:nvSpPr>
              <p:cNvPr id="18" name="Shape 714"/>
              <p:cNvSpPr/>
              <p:nvPr/>
            </p:nvSpPr>
            <p:spPr>
              <a:xfrm flipH="1">
                <a:off x="402283"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922"/>
                    </a:lnTo>
                    <a:lnTo>
                      <a:pt x="0" y="0"/>
                    </a:lnTo>
                    <a:lnTo>
                      <a:pt x="21600" y="3733"/>
                    </a:lnTo>
                    <a:lnTo>
                      <a:pt x="21600" y="21600"/>
                    </a:lnTo>
                    <a:close/>
                  </a:path>
                </a:pathLst>
              </a:custGeom>
              <a:grpFill/>
              <a:ln w="12700" cap="flat">
                <a:noFill/>
                <a:miter lim="400000"/>
              </a:ln>
              <a:effectLst/>
            </p:spPr>
            <p:txBody>
              <a:bodyPr wrap="square" lIns="14466" tIns="14466" rIns="14466" bIns="14466" numCol="1" anchor="ctr">
                <a:noAutofit/>
              </a:bodyPr>
              <a:lstStyle/>
              <a:p>
                <a:pPr algn="ctr"/>
                <a:endParaRPr lang="en-US" sz="1013" b="1" dirty="0">
                  <a:solidFill>
                    <a:srgbClr val="FFFFFF"/>
                  </a:solidFill>
                  <a:ea typeface="Helvetica"/>
                  <a:cs typeface="Helvetica"/>
                  <a:sym typeface="Helvetica"/>
                </a:endParaRPr>
              </a:p>
            </p:txBody>
          </p:sp>
          <p:sp>
            <p:nvSpPr>
              <p:cNvPr id="19" name="Shape 715"/>
              <p:cNvSpPr/>
              <p:nvPr/>
            </p:nvSpPr>
            <p:spPr>
              <a:xfrm flipH="1">
                <a:off x="1" y="0"/>
                <a:ext cx="804566" cy="33711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10680"/>
                    </a:lnTo>
                    <a:lnTo>
                      <a:pt x="10800" y="0"/>
                    </a:lnTo>
                    <a:lnTo>
                      <a:pt x="21600" y="10680"/>
                    </a:lnTo>
                    <a:lnTo>
                      <a:pt x="10800" y="21600"/>
                    </a:lnTo>
                    <a:close/>
                  </a:path>
                </a:pathLst>
              </a:custGeom>
              <a:grpFill/>
              <a:ln w="9525" cap="flat">
                <a:noFill/>
                <a:prstDash val="solid"/>
                <a:bevel/>
              </a:ln>
              <a:effectLst/>
            </p:spPr>
            <p:txBody>
              <a:bodyPr wrap="square" lIns="14466" tIns="14466" rIns="14466" bIns="14466" numCol="1" anchor="t">
                <a:noAutofit/>
              </a:bodyPr>
              <a:lstStyle/>
              <a:p>
                <a:endParaRPr sz="570"/>
              </a:p>
            </p:txBody>
          </p:sp>
        </p:grpSp>
      </p:grpSp>
      <p:sp>
        <p:nvSpPr>
          <p:cNvPr id="13" name="Shape 267"/>
          <p:cNvSpPr/>
          <p:nvPr/>
        </p:nvSpPr>
        <p:spPr>
          <a:xfrm>
            <a:off x="2809246" y="1978468"/>
            <a:ext cx="426498"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9%</a:t>
            </a:r>
            <a:endParaRPr sz="1013" b="1" dirty="0">
              <a:solidFill>
                <a:schemeClr val="bg2">
                  <a:lumMod val="10000"/>
                </a:schemeClr>
              </a:solidFill>
              <a:latin typeface="+mj-lt"/>
            </a:endParaRPr>
          </a:p>
        </p:txBody>
      </p:sp>
      <p:sp>
        <p:nvSpPr>
          <p:cNvPr id="15" name="Shape 270"/>
          <p:cNvSpPr/>
          <p:nvPr/>
        </p:nvSpPr>
        <p:spPr>
          <a:xfrm>
            <a:off x="5102486" y="4455933"/>
            <a:ext cx="400737"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0%</a:t>
            </a:r>
            <a:endParaRPr sz="1013" b="1" dirty="0">
              <a:solidFill>
                <a:schemeClr val="bg2">
                  <a:lumMod val="10000"/>
                </a:schemeClr>
              </a:solidFill>
              <a:latin typeface="+mj-lt"/>
            </a:endParaRPr>
          </a:p>
        </p:txBody>
      </p:sp>
      <p:grpSp>
        <p:nvGrpSpPr>
          <p:cNvPr id="60" name="Group 62"/>
          <p:cNvGrpSpPr/>
          <p:nvPr/>
        </p:nvGrpSpPr>
        <p:grpSpPr>
          <a:xfrm>
            <a:off x="1356709" y="1964675"/>
            <a:ext cx="1359152" cy="427936"/>
            <a:chOff x="1066090" y="2419924"/>
            <a:chExt cx="2372437" cy="661050"/>
          </a:xfrm>
        </p:grpSpPr>
        <p:sp>
          <p:nvSpPr>
            <p:cNvPr id="67" name="Shape 208"/>
            <p:cNvSpPr/>
            <p:nvPr/>
          </p:nvSpPr>
          <p:spPr>
            <a:xfrm>
              <a:off x="1066090" y="2634499"/>
              <a:ext cx="2372437" cy="4464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pPr algn="r"/>
              <a:r>
                <a:rPr lang="es-MX" sz="844" dirty="0">
                  <a:solidFill>
                    <a:schemeClr val="bg2">
                      <a:lumMod val="25000"/>
                    </a:schemeClr>
                  </a:solidFill>
                  <a:latin typeface="+mj-lt"/>
                </a:rPr>
                <a:t>Desarrollar el conocimiento del riesgo</a:t>
              </a:r>
              <a:r>
                <a:rPr lang="es-PE" sz="844" dirty="0">
                  <a:solidFill>
                    <a:schemeClr val="bg2">
                      <a:lumMod val="25000"/>
                    </a:schemeClr>
                  </a:solidFill>
                  <a:latin typeface="+mj-lt"/>
                </a:rPr>
                <a:t>.</a:t>
              </a:r>
            </a:p>
          </p:txBody>
        </p:sp>
        <p:sp>
          <p:nvSpPr>
            <p:cNvPr id="68" name="TextBox 70"/>
            <p:cNvSpPr txBox="1"/>
            <p:nvPr/>
          </p:nvSpPr>
          <p:spPr>
            <a:xfrm>
              <a:off x="1445658" y="2419924"/>
              <a:ext cx="1992869" cy="275715"/>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1.</a:t>
              </a:r>
            </a:p>
          </p:txBody>
        </p:sp>
      </p:grpSp>
      <p:grpSp>
        <p:nvGrpSpPr>
          <p:cNvPr id="70" name="Group 72"/>
          <p:cNvGrpSpPr/>
          <p:nvPr/>
        </p:nvGrpSpPr>
        <p:grpSpPr>
          <a:xfrm>
            <a:off x="5622368" y="4459114"/>
            <a:ext cx="1407312" cy="688099"/>
            <a:chOff x="1066090" y="2417484"/>
            <a:chExt cx="2372437" cy="1072341"/>
          </a:xfrm>
        </p:grpSpPr>
        <p:sp>
          <p:nvSpPr>
            <p:cNvPr id="77"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de la población y sociedad organizada para el desarrollo de una cultura de prevención.</a:t>
              </a:r>
            </a:p>
          </p:txBody>
        </p:sp>
        <p:sp>
          <p:nvSpPr>
            <p:cNvPr id="78" name="TextBox 80"/>
            <p:cNvSpPr txBox="1"/>
            <p:nvPr/>
          </p:nvSpPr>
          <p:spPr>
            <a:xfrm>
              <a:off x="1066090" y="2417484"/>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6.</a:t>
              </a:r>
            </a:p>
          </p:txBody>
        </p:sp>
      </p:grpSp>
      <p:sp>
        <p:nvSpPr>
          <p:cNvPr id="79" name="Shape 267"/>
          <p:cNvSpPr/>
          <p:nvPr/>
        </p:nvSpPr>
        <p:spPr>
          <a:xfrm>
            <a:off x="2808384" y="3117218"/>
            <a:ext cx="426498"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0%</a:t>
            </a:r>
            <a:endParaRPr sz="1013" b="1" dirty="0">
              <a:solidFill>
                <a:schemeClr val="bg2">
                  <a:lumMod val="10000"/>
                </a:schemeClr>
              </a:solidFill>
              <a:latin typeface="+mj-lt"/>
            </a:endParaRPr>
          </a:p>
        </p:txBody>
      </p:sp>
      <p:grpSp>
        <p:nvGrpSpPr>
          <p:cNvPr id="81" name="Group 62"/>
          <p:cNvGrpSpPr/>
          <p:nvPr/>
        </p:nvGrpSpPr>
        <p:grpSpPr>
          <a:xfrm>
            <a:off x="1355847" y="3006982"/>
            <a:ext cx="1359152" cy="817660"/>
            <a:chOff x="1066090" y="2419921"/>
            <a:chExt cx="2372437" cy="1263071"/>
          </a:xfrm>
        </p:grpSpPr>
        <p:sp>
          <p:nvSpPr>
            <p:cNvPr id="82" name="Shape 208"/>
            <p:cNvSpPr/>
            <p:nvPr/>
          </p:nvSpPr>
          <p:spPr>
            <a:xfrm>
              <a:off x="1066090" y="2634499"/>
              <a:ext cx="2372437" cy="104849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pPr algn="r"/>
              <a:r>
                <a:rPr lang="es-ES" sz="844" dirty="0"/>
                <a:t>Evitar y reducir las condiciones de riesgo de los medios de vida de la población con un enfoque territorial</a:t>
              </a:r>
              <a:r>
                <a:rPr lang="es-PE" sz="844" dirty="0">
                  <a:solidFill>
                    <a:schemeClr val="bg2">
                      <a:lumMod val="25000"/>
                    </a:schemeClr>
                  </a:solidFill>
                </a:rPr>
                <a:t>.</a:t>
              </a:r>
            </a:p>
          </p:txBody>
        </p:sp>
        <p:sp>
          <p:nvSpPr>
            <p:cNvPr id="83" name="TextBox 70"/>
            <p:cNvSpPr txBox="1"/>
            <p:nvPr/>
          </p:nvSpPr>
          <p:spPr>
            <a:xfrm>
              <a:off x="1445658" y="2419921"/>
              <a:ext cx="1992869" cy="27571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2.</a:t>
              </a:r>
            </a:p>
          </p:txBody>
        </p:sp>
      </p:grpSp>
      <p:sp>
        <p:nvSpPr>
          <p:cNvPr id="87" name="Shape 267"/>
          <p:cNvSpPr/>
          <p:nvPr/>
        </p:nvSpPr>
        <p:spPr>
          <a:xfrm>
            <a:off x="2808384" y="4468983"/>
            <a:ext cx="426498"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0%</a:t>
            </a:r>
            <a:endParaRPr sz="1013" b="1" dirty="0">
              <a:solidFill>
                <a:schemeClr val="bg2">
                  <a:lumMod val="10000"/>
                </a:schemeClr>
              </a:solidFill>
              <a:latin typeface="+mj-lt"/>
            </a:endParaRPr>
          </a:p>
        </p:txBody>
      </p:sp>
      <p:sp>
        <p:nvSpPr>
          <p:cNvPr id="88" name="Shape 270"/>
          <p:cNvSpPr/>
          <p:nvPr/>
        </p:nvSpPr>
        <p:spPr>
          <a:xfrm>
            <a:off x="5102486" y="3020891"/>
            <a:ext cx="400737"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0%</a:t>
            </a:r>
            <a:endParaRPr sz="1013" b="1" dirty="0">
              <a:solidFill>
                <a:schemeClr val="bg2">
                  <a:lumMod val="10000"/>
                </a:schemeClr>
              </a:solidFill>
              <a:latin typeface="+mj-lt"/>
            </a:endParaRPr>
          </a:p>
        </p:txBody>
      </p:sp>
      <p:grpSp>
        <p:nvGrpSpPr>
          <p:cNvPr id="89" name="Group 62"/>
          <p:cNvGrpSpPr/>
          <p:nvPr/>
        </p:nvGrpSpPr>
        <p:grpSpPr>
          <a:xfrm>
            <a:off x="1355847" y="4455184"/>
            <a:ext cx="1359152" cy="557846"/>
            <a:chOff x="1066090" y="2419921"/>
            <a:chExt cx="2372437" cy="861732"/>
          </a:xfrm>
        </p:grpSpPr>
        <p:sp>
          <p:nvSpPr>
            <p:cNvPr id="90" name="Shape 208"/>
            <p:cNvSpPr/>
            <p:nvPr/>
          </p:nvSpPr>
          <p:spPr>
            <a:xfrm>
              <a:off x="1066090" y="2634500"/>
              <a:ext cx="2372437" cy="6471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pPr algn="r"/>
              <a:r>
                <a:rPr lang="es-PE" sz="844" dirty="0">
                  <a:solidFill>
                    <a:srgbClr val="808080"/>
                  </a:solidFill>
                </a:rPr>
                <a:t>Desarrollar capacidad de respuesta ante emergencias y desastres.</a:t>
              </a:r>
            </a:p>
          </p:txBody>
        </p:sp>
        <p:sp>
          <p:nvSpPr>
            <p:cNvPr id="91" name="TextBox 70"/>
            <p:cNvSpPr txBox="1"/>
            <p:nvPr/>
          </p:nvSpPr>
          <p:spPr>
            <a:xfrm>
              <a:off x="1445658" y="2419921"/>
              <a:ext cx="1992869" cy="275716"/>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3.</a:t>
              </a:r>
            </a:p>
          </p:txBody>
        </p:sp>
      </p:grpSp>
      <p:grpSp>
        <p:nvGrpSpPr>
          <p:cNvPr id="92" name="Group 72"/>
          <p:cNvGrpSpPr/>
          <p:nvPr/>
        </p:nvGrpSpPr>
        <p:grpSpPr>
          <a:xfrm>
            <a:off x="5622368" y="2912075"/>
            <a:ext cx="1407312" cy="688101"/>
            <a:chOff x="1066090" y="2417481"/>
            <a:chExt cx="2372437" cy="1072344"/>
          </a:xfrm>
        </p:grpSpPr>
        <p:sp>
          <p:nvSpPr>
            <p:cNvPr id="93"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r>
                <a:rPr lang="es-PE" sz="844" dirty="0">
                  <a:solidFill>
                    <a:schemeClr val="bg2">
                      <a:lumMod val="25000"/>
                    </a:schemeClr>
                  </a:solidFill>
                  <a:latin typeface="+mj-lt"/>
                </a:rPr>
                <a:t>Fortalecer las capacidades institucionales para el desarrollo de la gestión del riesgo de desastres.</a:t>
              </a:r>
            </a:p>
          </p:txBody>
        </p:sp>
        <p:sp>
          <p:nvSpPr>
            <p:cNvPr id="94" name="TextBox 80"/>
            <p:cNvSpPr txBox="1"/>
            <p:nvPr/>
          </p:nvSpPr>
          <p:spPr>
            <a:xfrm>
              <a:off x="1066090" y="2417481"/>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5.</a:t>
              </a:r>
            </a:p>
          </p:txBody>
        </p:sp>
      </p:grpSp>
      <p:sp>
        <p:nvSpPr>
          <p:cNvPr id="96" name="Shape 270"/>
          <p:cNvSpPr/>
          <p:nvPr/>
        </p:nvSpPr>
        <p:spPr>
          <a:xfrm>
            <a:off x="5102486" y="1907606"/>
            <a:ext cx="400737"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0%</a:t>
            </a:r>
            <a:endParaRPr sz="1013" b="1" dirty="0">
              <a:solidFill>
                <a:schemeClr val="bg2">
                  <a:lumMod val="10000"/>
                </a:schemeClr>
              </a:solidFill>
              <a:latin typeface="+mj-lt"/>
            </a:endParaRPr>
          </a:p>
        </p:txBody>
      </p:sp>
      <p:grpSp>
        <p:nvGrpSpPr>
          <p:cNvPr id="100" name="Group 72"/>
          <p:cNvGrpSpPr/>
          <p:nvPr/>
        </p:nvGrpSpPr>
        <p:grpSpPr>
          <a:xfrm>
            <a:off x="5622368" y="1823682"/>
            <a:ext cx="1407312" cy="558192"/>
            <a:chOff x="1066090" y="2417485"/>
            <a:chExt cx="2372437" cy="869888"/>
          </a:xfrm>
        </p:grpSpPr>
        <p:sp>
          <p:nvSpPr>
            <p:cNvPr id="101" name="Shape 208"/>
            <p:cNvSpPr/>
            <p:nvPr/>
          </p:nvSpPr>
          <p:spPr>
            <a:xfrm>
              <a:off x="1066090" y="2634500"/>
              <a:ext cx="2372437" cy="6528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para la recuperación física, económica y social.</a:t>
              </a:r>
            </a:p>
          </p:txBody>
        </p:sp>
        <p:sp>
          <p:nvSpPr>
            <p:cNvPr id="102" name="TextBox 80"/>
            <p:cNvSpPr txBox="1"/>
            <p:nvPr/>
          </p:nvSpPr>
          <p:spPr>
            <a:xfrm>
              <a:off x="1066090" y="2417485"/>
              <a:ext cx="1924668" cy="278153"/>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s-PE" sz="970" dirty="0">
                  <a:solidFill>
                    <a:schemeClr val="tx1">
                      <a:lumMod val="75000"/>
                      <a:lumOff val="25000"/>
                    </a:schemeClr>
                  </a:solidFill>
                </a:rPr>
                <a:t>Objetivo</a:t>
              </a:r>
              <a:r>
                <a:rPr lang="en-US" sz="970" dirty="0">
                  <a:solidFill>
                    <a:schemeClr val="tx1">
                      <a:lumMod val="75000"/>
                      <a:lumOff val="25000"/>
                    </a:schemeClr>
                  </a:solidFill>
                </a:rPr>
                <a:t> </a:t>
              </a:r>
              <a:r>
                <a:rPr lang="es-PE" sz="970" dirty="0">
                  <a:solidFill>
                    <a:schemeClr val="tx1">
                      <a:lumMod val="75000"/>
                      <a:lumOff val="25000"/>
                    </a:schemeClr>
                  </a:solidFill>
                </a:rPr>
                <a:t>Estratégico</a:t>
              </a:r>
              <a:r>
                <a:rPr lang="en-US" sz="970" dirty="0">
                  <a:solidFill>
                    <a:schemeClr val="tx1">
                      <a:lumMod val="75000"/>
                      <a:lumOff val="25000"/>
                    </a:schemeClr>
                  </a:solidFill>
                </a:rPr>
                <a:t> 4.</a:t>
              </a:r>
            </a:p>
          </p:txBody>
        </p:sp>
      </p:grpSp>
      <p:sp>
        <p:nvSpPr>
          <p:cNvPr id="58" name="Shape 270"/>
          <p:cNvSpPr/>
          <p:nvPr/>
        </p:nvSpPr>
        <p:spPr>
          <a:xfrm>
            <a:off x="4690704" y="679983"/>
            <a:ext cx="327241" cy="32660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759" dirty="0">
                <a:ln>
                  <a:solidFill>
                    <a:sysClr val="windowText" lastClr="000000"/>
                  </a:solidFill>
                </a:ln>
                <a:solidFill>
                  <a:schemeClr val="bg2">
                    <a:lumMod val="10000"/>
                  </a:schemeClr>
                </a:solidFill>
                <a:latin typeface="+mj-lt"/>
              </a:rPr>
              <a:t>8 %</a:t>
            </a:r>
            <a:endParaRPr sz="759" dirty="0">
              <a:ln>
                <a:solidFill>
                  <a:sysClr val="windowText" lastClr="000000"/>
                </a:solidFill>
              </a:ln>
              <a:solidFill>
                <a:schemeClr val="bg2">
                  <a:lumMod val="10000"/>
                </a:schemeClr>
              </a:solidFill>
              <a:latin typeface="+mj-lt"/>
            </a:endParaRPr>
          </a:p>
        </p:txBody>
      </p:sp>
      <p:sp>
        <p:nvSpPr>
          <p:cNvPr id="111" name="TextBox 6">
            <a:extLst>
              <a:ext uri="{FF2B5EF4-FFF2-40B4-BE49-F238E27FC236}">
                <a16:creationId xmlns="" xmlns:a16="http://schemas.microsoft.com/office/drawing/2014/main" id="{0F882BE3-DBE8-4CFF-8E96-0FC3F5F78A24}"/>
              </a:ext>
            </a:extLst>
          </p:cNvPr>
          <p:cNvSpPr txBox="1"/>
          <p:nvPr/>
        </p:nvSpPr>
        <p:spPr>
          <a:xfrm>
            <a:off x="5737653" y="948641"/>
            <a:ext cx="1850802" cy="167084"/>
          </a:xfrm>
          <a:prstGeom prst="rect">
            <a:avLst/>
          </a:prstGeom>
          <a:noFill/>
        </p:spPr>
        <p:txBody>
          <a:bodyPr wrap="square" lIns="0" tIns="0" rIns="51424" bIns="0" rtlCol="0">
            <a:noAutofit/>
          </a:bodyPr>
          <a:lstStyle/>
          <a:p>
            <a:r>
              <a:rPr lang="es-ES" sz="1013" b="1" dirty="0">
                <a:solidFill>
                  <a:srgbClr val="297E96"/>
                </a:solidFill>
                <a:latin typeface="Calibri" panose="020F0502020204030204" pitchFamily="34" charset="0"/>
                <a:cs typeface="Helvetica Neue"/>
              </a:rPr>
              <a:t>RESULTADO NACIONAL</a:t>
            </a:r>
            <a:endParaRPr lang="es-MX" sz="443" cap="all" dirty="0">
              <a:solidFill>
                <a:srgbClr val="297E96"/>
              </a:solidFill>
              <a:latin typeface="Calibri" panose="020F0502020204030204" pitchFamily="34" charset="0"/>
              <a:cs typeface="Helvetica Neue"/>
            </a:endParaRPr>
          </a:p>
        </p:txBody>
      </p:sp>
      <p:sp>
        <p:nvSpPr>
          <p:cNvPr id="112" name="Cubo 111">
            <a:extLst>
              <a:ext uri="{FF2B5EF4-FFF2-40B4-BE49-F238E27FC236}">
                <a16:creationId xmlns="" xmlns:a16="http://schemas.microsoft.com/office/drawing/2014/main" id="{480E3970-41F1-4DF6-AAD7-068B8C383B7C}"/>
              </a:ext>
            </a:extLst>
          </p:cNvPr>
          <p:cNvSpPr/>
          <p:nvPr/>
        </p:nvSpPr>
        <p:spPr>
          <a:xfrm>
            <a:off x="6176732" y="617969"/>
            <a:ext cx="479622" cy="324673"/>
          </a:xfrm>
          <a:prstGeom prst="cub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smtClean="0">
                <a:solidFill>
                  <a:schemeClr val="tx1">
                    <a:lumMod val="95000"/>
                    <a:lumOff val="5000"/>
                  </a:schemeClr>
                </a:solidFill>
                <a:latin typeface="Arial Narrow" panose="020B0606020202030204" pitchFamily="34" charset="0"/>
              </a:rPr>
              <a:t>13%</a:t>
            </a:r>
            <a:endParaRPr lang="en-US" sz="844" b="1" dirty="0">
              <a:solidFill>
                <a:schemeClr val="tx1">
                  <a:lumMod val="95000"/>
                  <a:lumOff val="5000"/>
                </a:schemeClr>
              </a:solidFill>
              <a:latin typeface="Arial Narrow" panose="020B0606020202030204" pitchFamily="34" charset="0"/>
            </a:endParaRPr>
          </a:p>
        </p:txBody>
      </p:sp>
      <p:sp>
        <p:nvSpPr>
          <p:cNvPr id="47" name="TextBox 6"/>
          <p:cNvSpPr txBox="1"/>
          <p:nvPr/>
        </p:nvSpPr>
        <p:spPr>
          <a:xfrm>
            <a:off x="1969170" y="1180836"/>
            <a:ext cx="3317865" cy="167084"/>
          </a:xfrm>
          <a:prstGeom prst="rect">
            <a:avLst/>
          </a:prstGeom>
          <a:noFill/>
        </p:spPr>
        <p:txBody>
          <a:bodyPr wrap="square" lIns="0" tIns="0" rIns="51424" bIns="0" rtlCol="0">
            <a:noAutofit/>
          </a:bodyPr>
          <a:lstStyle/>
          <a:p>
            <a:r>
              <a:rPr lang="es-ES" sz="1350" b="1" dirty="0">
                <a:solidFill>
                  <a:srgbClr val="297E96"/>
                </a:solidFill>
                <a:latin typeface="Calibri" panose="020F0502020204030204" pitchFamily="34" charset="0"/>
                <a:cs typeface="Helvetica Neue"/>
              </a:rPr>
              <a:t>GOBIERNO REGIONAL DE HUANUCO</a:t>
            </a:r>
            <a:endParaRPr lang="es-MX" sz="506" cap="all" dirty="0">
              <a:solidFill>
                <a:srgbClr val="297E96"/>
              </a:solidFill>
              <a:latin typeface="Calibri" panose="020F0502020204030204" pitchFamily="34" charset="0"/>
              <a:cs typeface="Helvetica Neue"/>
            </a:endParaRPr>
          </a:p>
        </p:txBody>
      </p:sp>
      <p:sp>
        <p:nvSpPr>
          <p:cNvPr id="49" name="Heptágono 48"/>
          <p:cNvSpPr/>
          <p:nvPr/>
        </p:nvSpPr>
        <p:spPr>
          <a:xfrm>
            <a:off x="4674877" y="1131220"/>
            <a:ext cx="395213" cy="271521"/>
          </a:xfrm>
          <a:prstGeom prst="heptagon">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smtClean="0">
                <a:solidFill>
                  <a:schemeClr val="tx1">
                    <a:lumMod val="95000"/>
                    <a:lumOff val="5000"/>
                  </a:schemeClr>
                </a:solidFill>
                <a:latin typeface="Arial Narrow" panose="020B0606020202030204" pitchFamily="34" charset="0"/>
              </a:rPr>
              <a:t>1%</a:t>
            </a:r>
            <a:endParaRPr lang="en-US" sz="844" b="1" dirty="0">
              <a:solidFill>
                <a:schemeClr val="tx1">
                  <a:lumMod val="95000"/>
                  <a:lumOff val="5000"/>
                </a:schemeClr>
              </a:solidFill>
              <a:latin typeface="Arial Narrow" panose="020B0606020202030204" pitchFamily="34" charset="0"/>
            </a:endParaRPr>
          </a:p>
        </p:txBody>
      </p:sp>
      <p:pic>
        <p:nvPicPr>
          <p:cNvPr id="50" name="Imagen 49">
            <a:extLst>
              <a:ext uri="{FF2B5EF4-FFF2-40B4-BE49-F238E27FC236}">
                <a16:creationId xmlns="" xmlns:a16="http://schemas.microsoft.com/office/drawing/2014/main" id="{6D05032C-602D-43FA-8E9F-D955A4C93E51}"/>
              </a:ext>
            </a:extLst>
          </p:cNvPr>
          <p:cNvPicPr>
            <a:picLocks noChangeAspect="1"/>
          </p:cNvPicPr>
          <p:nvPr/>
        </p:nvPicPr>
        <p:blipFill>
          <a:blip r:embed="rId4"/>
          <a:stretch>
            <a:fillRect/>
          </a:stretch>
        </p:blipFill>
        <p:spPr>
          <a:xfrm>
            <a:off x="4786388" y="5812549"/>
            <a:ext cx="2173317" cy="722724"/>
          </a:xfrm>
          <a:prstGeom prst="rect">
            <a:avLst/>
          </a:prstGeom>
        </p:spPr>
      </p:pic>
    </p:spTree>
    <p:extLst>
      <p:ext uri="{BB962C8B-B14F-4D97-AF65-F5344CB8AC3E}">
        <p14:creationId xmlns:p14="http://schemas.microsoft.com/office/powerpoint/2010/main" val="24263562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Imagen 46"/>
          <p:cNvPicPr>
            <a:picLocks noChangeAspect="1"/>
          </p:cNvPicPr>
          <p:nvPr/>
        </p:nvPicPr>
        <p:blipFill>
          <a:blip r:embed="rId2">
            <a:extLst>
              <a:ext uri="{BEBA8EAE-BF5A-486C-A8C5-ECC9F3942E4B}">
                <a14:imgProps xmlns:a14="http://schemas.microsoft.com/office/drawing/2010/main">
                  <a14:imgLayer r:embed="rId3">
                    <a14:imgEffect>
                      <a14:artisticCrisscrossEtching trans="35000" pressure="10"/>
                    </a14:imgEffect>
                  </a14:imgLayer>
                </a14:imgProps>
              </a:ext>
            </a:extLst>
          </a:blip>
          <a:stretch>
            <a:fillRect/>
          </a:stretch>
        </p:blipFill>
        <p:spPr>
          <a:xfrm>
            <a:off x="2503789" y="1081602"/>
            <a:ext cx="4168092" cy="4840219"/>
          </a:xfrm>
          <a:prstGeom prst="rect">
            <a:avLst/>
          </a:prstGeom>
        </p:spPr>
      </p:pic>
      <p:grpSp>
        <p:nvGrpSpPr>
          <p:cNvPr id="9" name="Group 719"/>
          <p:cNvGrpSpPr/>
          <p:nvPr/>
        </p:nvGrpSpPr>
        <p:grpSpPr>
          <a:xfrm>
            <a:off x="2000249" y="573357"/>
            <a:ext cx="3102237" cy="450277"/>
            <a:chOff x="-1" y="-1"/>
            <a:chExt cx="4996557" cy="1152962"/>
          </a:xfrm>
          <a:solidFill>
            <a:srgbClr val="1F7B91"/>
          </a:solidFill>
        </p:grpSpPr>
        <p:sp>
          <p:nvSpPr>
            <p:cNvPr id="10" name="Shape 712"/>
            <p:cNvSpPr/>
            <p:nvPr/>
          </p:nvSpPr>
          <p:spPr>
            <a:xfrm flipH="1">
              <a:off x="-1" y="166679"/>
              <a:ext cx="4191989" cy="818352"/>
            </a:xfrm>
            <a:prstGeom prst="rect">
              <a:avLst/>
            </a:prstGeom>
            <a:grpFill/>
            <a:ln w="12700" cap="flat">
              <a:noFill/>
              <a:miter lim="400000"/>
            </a:ln>
            <a:effectLst/>
          </p:spPr>
          <p:txBody>
            <a:bodyPr wrap="square" lIns="14466" tIns="14466" rIns="14466" bIns="14466" numCol="1" anchor="ctr">
              <a:noAutofit/>
            </a:bodyPr>
            <a:lstStyle/>
            <a:p>
              <a:pPr lvl="0" algn="ctr"/>
              <a:r>
                <a:rPr lang="en-US" sz="1519" b="1" dirty="0">
                  <a:solidFill>
                    <a:prstClr val="white"/>
                  </a:solidFill>
                </a:rPr>
                <a:t>REGIÓN ICA</a:t>
              </a:r>
              <a:endParaRPr lang="en-US" sz="1519" b="1" dirty="0">
                <a:solidFill>
                  <a:prstClr val="white"/>
                </a:solidFill>
              </a:endParaRPr>
            </a:p>
          </p:txBody>
        </p:sp>
        <p:grpSp>
          <p:nvGrpSpPr>
            <p:cNvPr id="11" name="Group 716"/>
            <p:cNvGrpSpPr/>
            <p:nvPr/>
          </p:nvGrpSpPr>
          <p:grpSpPr>
            <a:xfrm>
              <a:off x="4191985" y="-1"/>
              <a:ext cx="804571" cy="1152962"/>
              <a:chOff x="0" y="0"/>
              <a:chExt cx="804567" cy="1152959"/>
            </a:xfrm>
            <a:grpFill/>
          </p:grpSpPr>
          <p:sp>
            <p:nvSpPr>
              <p:cNvPr id="14" name="Shape 713"/>
              <p:cNvSpPr/>
              <p:nvPr/>
            </p:nvSpPr>
            <p:spPr>
              <a:xfrm flipH="1">
                <a:off x="0"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7922"/>
                    </a:lnTo>
                    <a:lnTo>
                      <a:pt x="21600" y="0"/>
                    </a:lnTo>
                    <a:lnTo>
                      <a:pt x="0" y="3733"/>
                    </a:lnTo>
                    <a:lnTo>
                      <a:pt x="0" y="21600"/>
                    </a:lnTo>
                    <a:close/>
                  </a:path>
                </a:pathLst>
              </a:custGeom>
              <a:grpFill/>
              <a:ln w="12700" cap="flat">
                <a:noFill/>
                <a:miter lim="400000"/>
              </a:ln>
              <a:effectLst/>
            </p:spPr>
            <p:txBody>
              <a:bodyPr wrap="square" lIns="14466" tIns="14466" rIns="14466" bIns="14466" numCol="1" anchor="t">
                <a:noAutofit/>
              </a:bodyPr>
              <a:lstStyle/>
              <a:p>
                <a:endParaRPr sz="570"/>
              </a:p>
            </p:txBody>
          </p:sp>
          <p:sp>
            <p:nvSpPr>
              <p:cNvPr id="18" name="Shape 714"/>
              <p:cNvSpPr/>
              <p:nvPr/>
            </p:nvSpPr>
            <p:spPr>
              <a:xfrm flipH="1">
                <a:off x="402283"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922"/>
                    </a:lnTo>
                    <a:lnTo>
                      <a:pt x="0" y="0"/>
                    </a:lnTo>
                    <a:lnTo>
                      <a:pt x="21600" y="3733"/>
                    </a:lnTo>
                    <a:lnTo>
                      <a:pt x="21600" y="21600"/>
                    </a:lnTo>
                    <a:close/>
                  </a:path>
                </a:pathLst>
              </a:custGeom>
              <a:grpFill/>
              <a:ln w="12700" cap="flat">
                <a:noFill/>
                <a:miter lim="400000"/>
              </a:ln>
              <a:effectLst/>
            </p:spPr>
            <p:txBody>
              <a:bodyPr wrap="square" lIns="14466" tIns="14466" rIns="14466" bIns="14466" numCol="1" anchor="ctr">
                <a:noAutofit/>
              </a:bodyPr>
              <a:lstStyle/>
              <a:p>
                <a:pPr algn="ctr"/>
                <a:endParaRPr lang="en-US" sz="1013" b="1" dirty="0">
                  <a:solidFill>
                    <a:srgbClr val="FFFFFF"/>
                  </a:solidFill>
                  <a:ea typeface="Helvetica"/>
                  <a:cs typeface="Helvetica"/>
                  <a:sym typeface="Helvetica"/>
                </a:endParaRPr>
              </a:p>
            </p:txBody>
          </p:sp>
          <p:sp>
            <p:nvSpPr>
              <p:cNvPr id="19" name="Shape 715"/>
              <p:cNvSpPr/>
              <p:nvPr/>
            </p:nvSpPr>
            <p:spPr>
              <a:xfrm flipH="1">
                <a:off x="1" y="0"/>
                <a:ext cx="804566" cy="33711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10680"/>
                    </a:lnTo>
                    <a:lnTo>
                      <a:pt x="10800" y="0"/>
                    </a:lnTo>
                    <a:lnTo>
                      <a:pt x="21600" y="10680"/>
                    </a:lnTo>
                    <a:lnTo>
                      <a:pt x="10800" y="21600"/>
                    </a:lnTo>
                    <a:close/>
                  </a:path>
                </a:pathLst>
              </a:custGeom>
              <a:grpFill/>
              <a:ln w="9525" cap="flat">
                <a:noFill/>
                <a:prstDash val="solid"/>
                <a:bevel/>
              </a:ln>
              <a:effectLst/>
            </p:spPr>
            <p:txBody>
              <a:bodyPr wrap="square" lIns="14466" tIns="14466" rIns="14466" bIns="14466" numCol="1" anchor="t">
                <a:noAutofit/>
              </a:bodyPr>
              <a:lstStyle/>
              <a:p>
                <a:endParaRPr sz="570"/>
              </a:p>
            </p:txBody>
          </p:sp>
        </p:grpSp>
      </p:grpSp>
      <p:sp>
        <p:nvSpPr>
          <p:cNvPr id="13" name="Shape 267"/>
          <p:cNvSpPr/>
          <p:nvPr/>
        </p:nvSpPr>
        <p:spPr>
          <a:xfrm>
            <a:off x="3218126" y="1860381"/>
            <a:ext cx="426498" cy="399892"/>
          </a:xfrm>
          <a:prstGeom prst="rect">
            <a:avLst/>
          </a:prstGeom>
          <a:solidFill>
            <a:schemeClr val="accent4"/>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21%</a:t>
            </a:r>
            <a:endParaRPr sz="1013" b="1" dirty="0">
              <a:solidFill>
                <a:schemeClr val="bg2">
                  <a:lumMod val="10000"/>
                </a:schemeClr>
              </a:solidFill>
              <a:latin typeface="+mj-lt"/>
            </a:endParaRPr>
          </a:p>
        </p:txBody>
      </p:sp>
      <p:sp>
        <p:nvSpPr>
          <p:cNvPr id="15" name="Shape 270"/>
          <p:cNvSpPr/>
          <p:nvPr/>
        </p:nvSpPr>
        <p:spPr>
          <a:xfrm>
            <a:off x="5102486" y="4432752"/>
            <a:ext cx="400737"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0</a:t>
            </a:r>
            <a:r>
              <a:rPr lang="en-US" sz="1013" b="1" dirty="0">
                <a:solidFill>
                  <a:schemeClr val="bg2">
                    <a:lumMod val="10000"/>
                  </a:schemeClr>
                </a:solidFill>
                <a:latin typeface="+mj-lt"/>
              </a:rPr>
              <a:t>%</a:t>
            </a:r>
            <a:endParaRPr sz="1013" b="1" dirty="0">
              <a:solidFill>
                <a:schemeClr val="bg2">
                  <a:lumMod val="10000"/>
                </a:schemeClr>
              </a:solidFill>
              <a:latin typeface="+mj-lt"/>
            </a:endParaRPr>
          </a:p>
        </p:txBody>
      </p:sp>
      <p:grpSp>
        <p:nvGrpSpPr>
          <p:cNvPr id="60" name="Group 62"/>
          <p:cNvGrpSpPr/>
          <p:nvPr/>
        </p:nvGrpSpPr>
        <p:grpSpPr>
          <a:xfrm>
            <a:off x="1765589" y="1846589"/>
            <a:ext cx="1359152" cy="427936"/>
            <a:chOff x="1066090" y="2419924"/>
            <a:chExt cx="2372437" cy="661050"/>
          </a:xfrm>
        </p:grpSpPr>
        <p:sp>
          <p:nvSpPr>
            <p:cNvPr id="67" name="Shape 208"/>
            <p:cNvSpPr/>
            <p:nvPr/>
          </p:nvSpPr>
          <p:spPr>
            <a:xfrm>
              <a:off x="1066090" y="2634499"/>
              <a:ext cx="2372437" cy="44647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pPr algn="r"/>
              <a:r>
                <a:rPr lang="es-MX" sz="844" dirty="0">
                  <a:solidFill>
                    <a:schemeClr val="bg2">
                      <a:lumMod val="25000"/>
                    </a:schemeClr>
                  </a:solidFill>
                  <a:latin typeface="+mj-lt"/>
                </a:rPr>
                <a:t>Desarrollar el conocimiento del riesgo</a:t>
              </a:r>
              <a:r>
                <a:rPr lang="es-PE" sz="844" dirty="0">
                  <a:solidFill>
                    <a:schemeClr val="bg2">
                      <a:lumMod val="25000"/>
                    </a:schemeClr>
                  </a:solidFill>
                  <a:latin typeface="+mj-lt"/>
                </a:rPr>
                <a:t>.</a:t>
              </a:r>
            </a:p>
          </p:txBody>
        </p:sp>
        <p:sp>
          <p:nvSpPr>
            <p:cNvPr id="68" name="TextBox 70"/>
            <p:cNvSpPr txBox="1"/>
            <p:nvPr/>
          </p:nvSpPr>
          <p:spPr>
            <a:xfrm>
              <a:off x="1445658" y="2419924"/>
              <a:ext cx="1992869" cy="275715"/>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1.</a:t>
              </a:r>
            </a:p>
          </p:txBody>
        </p:sp>
      </p:grpSp>
      <p:grpSp>
        <p:nvGrpSpPr>
          <p:cNvPr id="70" name="Group 72"/>
          <p:cNvGrpSpPr/>
          <p:nvPr/>
        </p:nvGrpSpPr>
        <p:grpSpPr>
          <a:xfrm>
            <a:off x="5622368" y="4435933"/>
            <a:ext cx="1407312" cy="688099"/>
            <a:chOff x="1066090" y="2417484"/>
            <a:chExt cx="2372437" cy="1072341"/>
          </a:xfrm>
        </p:grpSpPr>
        <p:sp>
          <p:nvSpPr>
            <p:cNvPr id="77"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de la población y sociedad organizada para el desarrollo de una cultura de prevención.</a:t>
              </a:r>
            </a:p>
          </p:txBody>
        </p:sp>
        <p:sp>
          <p:nvSpPr>
            <p:cNvPr id="78" name="TextBox 80"/>
            <p:cNvSpPr txBox="1"/>
            <p:nvPr/>
          </p:nvSpPr>
          <p:spPr>
            <a:xfrm>
              <a:off x="1066090" y="2417484"/>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6.</a:t>
              </a:r>
            </a:p>
          </p:txBody>
        </p:sp>
      </p:grpSp>
      <p:sp>
        <p:nvSpPr>
          <p:cNvPr id="79" name="Shape 267"/>
          <p:cNvSpPr/>
          <p:nvPr/>
        </p:nvSpPr>
        <p:spPr>
          <a:xfrm>
            <a:off x="3217264" y="2999131"/>
            <a:ext cx="426498"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10%</a:t>
            </a:r>
            <a:endParaRPr sz="1013" b="1" dirty="0">
              <a:solidFill>
                <a:schemeClr val="bg2">
                  <a:lumMod val="10000"/>
                </a:schemeClr>
              </a:solidFill>
              <a:latin typeface="+mj-lt"/>
            </a:endParaRPr>
          </a:p>
        </p:txBody>
      </p:sp>
      <p:grpSp>
        <p:nvGrpSpPr>
          <p:cNvPr id="81" name="Group 62"/>
          <p:cNvGrpSpPr/>
          <p:nvPr/>
        </p:nvGrpSpPr>
        <p:grpSpPr>
          <a:xfrm>
            <a:off x="1764727" y="2888895"/>
            <a:ext cx="1359152" cy="817660"/>
            <a:chOff x="1066090" y="2419921"/>
            <a:chExt cx="2372437" cy="1263071"/>
          </a:xfrm>
        </p:grpSpPr>
        <p:sp>
          <p:nvSpPr>
            <p:cNvPr id="82" name="Shape 208"/>
            <p:cNvSpPr/>
            <p:nvPr/>
          </p:nvSpPr>
          <p:spPr>
            <a:xfrm>
              <a:off x="1066090" y="2634499"/>
              <a:ext cx="2372437" cy="104849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pPr algn="r"/>
              <a:r>
                <a:rPr lang="es-ES" sz="844" dirty="0"/>
                <a:t>Evitar y reducir las condiciones de riesgo de los medios de vida de la población con un enfoque territorial</a:t>
              </a:r>
              <a:r>
                <a:rPr lang="es-PE" sz="844" dirty="0">
                  <a:solidFill>
                    <a:schemeClr val="bg2">
                      <a:lumMod val="25000"/>
                    </a:schemeClr>
                  </a:solidFill>
                </a:rPr>
                <a:t>.</a:t>
              </a:r>
            </a:p>
          </p:txBody>
        </p:sp>
        <p:sp>
          <p:nvSpPr>
            <p:cNvPr id="83" name="TextBox 70"/>
            <p:cNvSpPr txBox="1"/>
            <p:nvPr/>
          </p:nvSpPr>
          <p:spPr>
            <a:xfrm>
              <a:off x="1445658" y="2419921"/>
              <a:ext cx="1992869" cy="27571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2.</a:t>
              </a:r>
            </a:p>
          </p:txBody>
        </p:sp>
      </p:grpSp>
      <p:sp>
        <p:nvSpPr>
          <p:cNvPr id="87" name="Shape 267"/>
          <p:cNvSpPr/>
          <p:nvPr/>
        </p:nvSpPr>
        <p:spPr>
          <a:xfrm>
            <a:off x="3217264" y="4445802"/>
            <a:ext cx="426498" cy="399892"/>
          </a:xfrm>
          <a:prstGeom prst="rect">
            <a:avLst/>
          </a:prstGeom>
          <a:solidFill>
            <a:schemeClr val="accent4"/>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28%</a:t>
            </a:r>
            <a:endParaRPr sz="1013" b="1" dirty="0">
              <a:solidFill>
                <a:schemeClr val="bg2">
                  <a:lumMod val="10000"/>
                </a:schemeClr>
              </a:solidFill>
              <a:latin typeface="+mj-lt"/>
            </a:endParaRPr>
          </a:p>
        </p:txBody>
      </p:sp>
      <p:sp>
        <p:nvSpPr>
          <p:cNvPr id="88" name="Shape 270"/>
          <p:cNvSpPr/>
          <p:nvPr/>
        </p:nvSpPr>
        <p:spPr>
          <a:xfrm>
            <a:off x="5102486" y="2997710"/>
            <a:ext cx="400737" cy="399892"/>
          </a:xfrm>
          <a:prstGeom prst="rect">
            <a:avLst/>
          </a:prstGeom>
          <a:solidFill>
            <a:schemeClr val="accent4"/>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18%</a:t>
            </a:r>
            <a:endParaRPr sz="1013" b="1" dirty="0">
              <a:solidFill>
                <a:schemeClr val="bg2">
                  <a:lumMod val="10000"/>
                </a:schemeClr>
              </a:solidFill>
              <a:latin typeface="+mj-lt"/>
            </a:endParaRPr>
          </a:p>
        </p:txBody>
      </p:sp>
      <p:grpSp>
        <p:nvGrpSpPr>
          <p:cNvPr id="89" name="Group 62"/>
          <p:cNvGrpSpPr/>
          <p:nvPr/>
        </p:nvGrpSpPr>
        <p:grpSpPr>
          <a:xfrm>
            <a:off x="1764727" y="4432004"/>
            <a:ext cx="1359152" cy="557846"/>
            <a:chOff x="1066090" y="2419921"/>
            <a:chExt cx="2372437" cy="861732"/>
          </a:xfrm>
        </p:grpSpPr>
        <p:sp>
          <p:nvSpPr>
            <p:cNvPr id="90" name="Shape 208"/>
            <p:cNvSpPr/>
            <p:nvPr/>
          </p:nvSpPr>
          <p:spPr>
            <a:xfrm>
              <a:off x="1066090" y="2634500"/>
              <a:ext cx="2372437" cy="6471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pPr algn="r"/>
              <a:r>
                <a:rPr lang="es-PE" sz="844" dirty="0">
                  <a:solidFill>
                    <a:srgbClr val="808080"/>
                  </a:solidFill>
                </a:rPr>
                <a:t>Desarrollar capacidad de respuesta ante emergencias y desastres.</a:t>
              </a:r>
            </a:p>
          </p:txBody>
        </p:sp>
        <p:sp>
          <p:nvSpPr>
            <p:cNvPr id="91" name="TextBox 70"/>
            <p:cNvSpPr txBox="1"/>
            <p:nvPr/>
          </p:nvSpPr>
          <p:spPr>
            <a:xfrm>
              <a:off x="1445658" y="2419921"/>
              <a:ext cx="1992869" cy="275716"/>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3.</a:t>
              </a:r>
            </a:p>
          </p:txBody>
        </p:sp>
      </p:grpSp>
      <p:grpSp>
        <p:nvGrpSpPr>
          <p:cNvPr id="92" name="Group 72"/>
          <p:cNvGrpSpPr/>
          <p:nvPr/>
        </p:nvGrpSpPr>
        <p:grpSpPr>
          <a:xfrm>
            <a:off x="5622368" y="2888894"/>
            <a:ext cx="1407312" cy="688101"/>
            <a:chOff x="1066090" y="2417481"/>
            <a:chExt cx="2372437" cy="1072344"/>
          </a:xfrm>
        </p:grpSpPr>
        <p:sp>
          <p:nvSpPr>
            <p:cNvPr id="93"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r>
                <a:rPr lang="es-PE" sz="844" dirty="0">
                  <a:solidFill>
                    <a:schemeClr val="bg2">
                      <a:lumMod val="25000"/>
                    </a:schemeClr>
                  </a:solidFill>
                  <a:latin typeface="+mj-lt"/>
                </a:rPr>
                <a:t>Fortalecer las capacidades institucionales para el desarrollo de la gestión del riesgo de desastres.</a:t>
              </a:r>
            </a:p>
          </p:txBody>
        </p:sp>
        <p:sp>
          <p:nvSpPr>
            <p:cNvPr id="94" name="TextBox 80"/>
            <p:cNvSpPr txBox="1"/>
            <p:nvPr/>
          </p:nvSpPr>
          <p:spPr>
            <a:xfrm>
              <a:off x="1066090" y="2417481"/>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5.</a:t>
              </a:r>
            </a:p>
          </p:txBody>
        </p:sp>
      </p:grpSp>
      <p:sp>
        <p:nvSpPr>
          <p:cNvPr id="96" name="Shape 270"/>
          <p:cNvSpPr/>
          <p:nvPr/>
        </p:nvSpPr>
        <p:spPr>
          <a:xfrm>
            <a:off x="5102486" y="1884425"/>
            <a:ext cx="400737"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10%</a:t>
            </a:r>
            <a:endParaRPr sz="1013" b="1" dirty="0">
              <a:solidFill>
                <a:schemeClr val="bg2">
                  <a:lumMod val="10000"/>
                </a:schemeClr>
              </a:solidFill>
              <a:latin typeface="+mj-lt"/>
            </a:endParaRPr>
          </a:p>
        </p:txBody>
      </p:sp>
      <p:grpSp>
        <p:nvGrpSpPr>
          <p:cNvPr id="100" name="Group 72"/>
          <p:cNvGrpSpPr/>
          <p:nvPr/>
        </p:nvGrpSpPr>
        <p:grpSpPr>
          <a:xfrm>
            <a:off x="5622368" y="1800502"/>
            <a:ext cx="1407312" cy="558192"/>
            <a:chOff x="1066090" y="2417485"/>
            <a:chExt cx="2372437" cy="869888"/>
          </a:xfrm>
        </p:grpSpPr>
        <p:sp>
          <p:nvSpPr>
            <p:cNvPr id="101" name="Shape 208"/>
            <p:cNvSpPr/>
            <p:nvPr/>
          </p:nvSpPr>
          <p:spPr>
            <a:xfrm>
              <a:off x="1066090" y="2634500"/>
              <a:ext cx="2372437" cy="6528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para la recuperación física, económica y social.</a:t>
              </a:r>
            </a:p>
          </p:txBody>
        </p:sp>
        <p:sp>
          <p:nvSpPr>
            <p:cNvPr id="102" name="TextBox 80"/>
            <p:cNvSpPr txBox="1"/>
            <p:nvPr/>
          </p:nvSpPr>
          <p:spPr>
            <a:xfrm>
              <a:off x="1066090" y="2417485"/>
              <a:ext cx="1924668" cy="278153"/>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s-PE" sz="970" dirty="0">
                  <a:solidFill>
                    <a:schemeClr val="tx1">
                      <a:lumMod val="75000"/>
                      <a:lumOff val="25000"/>
                    </a:schemeClr>
                  </a:solidFill>
                </a:rPr>
                <a:t>Objetivo</a:t>
              </a:r>
              <a:r>
                <a:rPr lang="en-US" sz="970" dirty="0">
                  <a:solidFill>
                    <a:schemeClr val="tx1">
                      <a:lumMod val="75000"/>
                      <a:lumOff val="25000"/>
                    </a:schemeClr>
                  </a:solidFill>
                </a:rPr>
                <a:t> </a:t>
              </a:r>
              <a:r>
                <a:rPr lang="es-PE" sz="970" dirty="0">
                  <a:solidFill>
                    <a:schemeClr val="tx1">
                      <a:lumMod val="75000"/>
                      <a:lumOff val="25000"/>
                    </a:schemeClr>
                  </a:solidFill>
                </a:rPr>
                <a:t>Estratégico</a:t>
              </a:r>
              <a:r>
                <a:rPr lang="en-US" sz="970" dirty="0">
                  <a:solidFill>
                    <a:schemeClr val="tx1">
                      <a:lumMod val="75000"/>
                      <a:lumOff val="25000"/>
                    </a:schemeClr>
                  </a:solidFill>
                </a:rPr>
                <a:t> 4.</a:t>
              </a:r>
            </a:p>
          </p:txBody>
        </p:sp>
      </p:grpSp>
      <p:sp>
        <p:nvSpPr>
          <p:cNvPr id="58" name="Shape 270"/>
          <p:cNvSpPr/>
          <p:nvPr/>
        </p:nvSpPr>
        <p:spPr>
          <a:xfrm>
            <a:off x="4690704" y="635371"/>
            <a:ext cx="327241" cy="32660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759" dirty="0">
                <a:ln>
                  <a:solidFill>
                    <a:sysClr val="windowText" lastClr="000000"/>
                  </a:solidFill>
                </a:ln>
                <a:solidFill>
                  <a:schemeClr val="bg2">
                    <a:lumMod val="10000"/>
                  </a:schemeClr>
                </a:solidFill>
                <a:latin typeface="+mj-lt"/>
              </a:rPr>
              <a:t>10 %</a:t>
            </a:r>
            <a:endParaRPr sz="759" dirty="0">
              <a:ln>
                <a:solidFill>
                  <a:sysClr val="windowText" lastClr="000000"/>
                </a:solidFill>
              </a:ln>
              <a:solidFill>
                <a:schemeClr val="bg2">
                  <a:lumMod val="10000"/>
                </a:schemeClr>
              </a:solidFill>
              <a:latin typeface="+mj-lt"/>
            </a:endParaRPr>
          </a:p>
        </p:txBody>
      </p:sp>
      <p:sp>
        <p:nvSpPr>
          <p:cNvPr id="111" name="TextBox 6">
            <a:extLst>
              <a:ext uri="{FF2B5EF4-FFF2-40B4-BE49-F238E27FC236}">
                <a16:creationId xmlns:a16="http://schemas.microsoft.com/office/drawing/2014/main" xmlns="" id="{0F882BE3-DBE8-4CFF-8E96-0FC3F5F78A24}"/>
              </a:ext>
            </a:extLst>
          </p:cNvPr>
          <p:cNvSpPr txBox="1"/>
          <p:nvPr/>
        </p:nvSpPr>
        <p:spPr>
          <a:xfrm>
            <a:off x="5737653" y="904029"/>
            <a:ext cx="1850802" cy="167084"/>
          </a:xfrm>
          <a:prstGeom prst="rect">
            <a:avLst/>
          </a:prstGeom>
          <a:noFill/>
        </p:spPr>
        <p:txBody>
          <a:bodyPr wrap="square" lIns="0" tIns="0" rIns="51424" bIns="0" rtlCol="0">
            <a:noAutofit/>
          </a:bodyPr>
          <a:lstStyle/>
          <a:p>
            <a:r>
              <a:rPr lang="es-ES" sz="1013" b="1" dirty="0">
                <a:solidFill>
                  <a:srgbClr val="297E96"/>
                </a:solidFill>
                <a:latin typeface="Calibri" panose="020F0502020204030204" pitchFamily="34" charset="0"/>
                <a:cs typeface="Helvetica Neue"/>
              </a:rPr>
              <a:t>RESULTADO NACIONAL</a:t>
            </a:r>
            <a:endParaRPr lang="es-MX" sz="443" cap="all" dirty="0">
              <a:solidFill>
                <a:srgbClr val="297E96"/>
              </a:solidFill>
              <a:latin typeface="Calibri" panose="020F0502020204030204" pitchFamily="34" charset="0"/>
              <a:cs typeface="Helvetica Neue"/>
            </a:endParaRPr>
          </a:p>
        </p:txBody>
      </p:sp>
      <p:sp>
        <p:nvSpPr>
          <p:cNvPr id="112" name="Cubo 111">
            <a:extLst>
              <a:ext uri="{FF2B5EF4-FFF2-40B4-BE49-F238E27FC236}">
                <a16:creationId xmlns:a16="http://schemas.microsoft.com/office/drawing/2014/main" xmlns="" id="{480E3970-41F1-4DF6-AAD7-068B8C383B7C}"/>
              </a:ext>
            </a:extLst>
          </p:cNvPr>
          <p:cNvSpPr/>
          <p:nvPr/>
        </p:nvSpPr>
        <p:spPr>
          <a:xfrm>
            <a:off x="6176731" y="626509"/>
            <a:ext cx="439659" cy="271521"/>
          </a:xfrm>
          <a:prstGeom prst="cub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smtClean="0">
                <a:solidFill>
                  <a:schemeClr val="tx1">
                    <a:lumMod val="95000"/>
                    <a:lumOff val="5000"/>
                  </a:schemeClr>
                </a:solidFill>
                <a:latin typeface="Arial Narrow" panose="020B0606020202030204" pitchFamily="34" charset="0"/>
              </a:rPr>
              <a:t>13%</a:t>
            </a:r>
            <a:endParaRPr lang="en-US" sz="844" b="1" dirty="0">
              <a:solidFill>
                <a:schemeClr val="tx1">
                  <a:lumMod val="95000"/>
                  <a:lumOff val="5000"/>
                </a:schemeClr>
              </a:solidFill>
              <a:latin typeface="Arial Narrow" panose="020B0606020202030204" pitchFamily="34" charset="0"/>
            </a:endParaRPr>
          </a:p>
        </p:txBody>
      </p:sp>
      <p:sp>
        <p:nvSpPr>
          <p:cNvPr id="48" name="TextBox 6"/>
          <p:cNvSpPr txBox="1"/>
          <p:nvPr/>
        </p:nvSpPr>
        <p:spPr>
          <a:xfrm>
            <a:off x="1762616" y="1120968"/>
            <a:ext cx="2868786" cy="217796"/>
          </a:xfrm>
          <a:prstGeom prst="rect">
            <a:avLst/>
          </a:prstGeom>
          <a:noFill/>
        </p:spPr>
        <p:txBody>
          <a:bodyPr wrap="square" lIns="0" tIns="0" rIns="51424" bIns="0" rtlCol="0">
            <a:noAutofit/>
          </a:bodyPr>
          <a:lstStyle/>
          <a:p>
            <a:pPr algn="ctr"/>
            <a:r>
              <a:rPr lang="es-ES" sz="1350" b="1" dirty="0">
                <a:solidFill>
                  <a:srgbClr val="297E96"/>
                </a:solidFill>
                <a:latin typeface="Calibri" panose="020F0502020204030204" pitchFamily="34" charset="0"/>
                <a:cs typeface="Helvetica Neue"/>
              </a:rPr>
              <a:t>GOBIERNO REGIONAL DE ICA</a:t>
            </a:r>
            <a:endParaRPr lang="es-MX" sz="506" cap="all" dirty="0">
              <a:solidFill>
                <a:srgbClr val="297E96"/>
              </a:solidFill>
              <a:latin typeface="Calibri" panose="020F0502020204030204" pitchFamily="34" charset="0"/>
              <a:cs typeface="Helvetica Neue"/>
            </a:endParaRPr>
          </a:p>
        </p:txBody>
      </p:sp>
      <p:sp>
        <p:nvSpPr>
          <p:cNvPr id="49" name="Heptágono 48"/>
          <p:cNvSpPr/>
          <p:nvPr/>
        </p:nvSpPr>
        <p:spPr>
          <a:xfrm>
            <a:off x="4607690" y="1074182"/>
            <a:ext cx="492136" cy="271521"/>
          </a:xfrm>
          <a:prstGeom prst="heptagon">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smtClean="0">
                <a:solidFill>
                  <a:schemeClr val="tx1">
                    <a:lumMod val="95000"/>
                    <a:lumOff val="5000"/>
                  </a:schemeClr>
                </a:solidFill>
                <a:latin typeface="Arial Narrow" panose="020B0606020202030204" pitchFamily="34" charset="0"/>
              </a:rPr>
              <a:t>14%</a:t>
            </a:r>
            <a:endParaRPr lang="en-US" sz="844" b="1" dirty="0">
              <a:solidFill>
                <a:schemeClr val="tx1">
                  <a:lumMod val="95000"/>
                  <a:lumOff val="5000"/>
                </a:schemeClr>
              </a:solidFill>
              <a:latin typeface="Arial Narrow" panose="020B0606020202030204" pitchFamily="34" charset="0"/>
            </a:endParaRPr>
          </a:p>
        </p:txBody>
      </p:sp>
      <p:pic>
        <p:nvPicPr>
          <p:cNvPr id="50" name="Imagen 49">
            <a:extLst>
              <a:ext uri="{FF2B5EF4-FFF2-40B4-BE49-F238E27FC236}">
                <a16:creationId xmlns:a16="http://schemas.microsoft.com/office/drawing/2014/main" xmlns="" id="{6D05032C-602D-43FA-8E9F-D955A4C93E51}"/>
              </a:ext>
            </a:extLst>
          </p:cNvPr>
          <p:cNvPicPr>
            <a:picLocks noChangeAspect="1"/>
          </p:cNvPicPr>
          <p:nvPr/>
        </p:nvPicPr>
        <p:blipFill>
          <a:blip r:embed="rId4"/>
          <a:stretch>
            <a:fillRect/>
          </a:stretch>
        </p:blipFill>
        <p:spPr>
          <a:xfrm>
            <a:off x="4842685" y="5791546"/>
            <a:ext cx="2173317" cy="722724"/>
          </a:xfrm>
          <a:prstGeom prst="rect">
            <a:avLst/>
          </a:prstGeom>
        </p:spPr>
      </p:pic>
    </p:spTree>
    <p:extLst>
      <p:ext uri="{BB962C8B-B14F-4D97-AF65-F5344CB8AC3E}">
        <p14:creationId xmlns:p14="http://schemas.microsoft.com/office/powerpoint/2010/main" val="41689473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Imagen 47"/>
          <p:cNvPicPr>
            <a:picLocks noChangeAspect="1"/>
          </p:cNvPicPr>
          <p:nvPr/>
        </p:nvPicPr>
        <p:blipFill>
          <a:blip r:embed="rId2">
            <a:extLst>
              <a:ext uri="{BEBA8EAE-BF5A-486C-A8C5-ECC9F3942E4B}">
                <a14:imgProps xmlns:a14="http://schemas.microsoft.com/office/drawing/2010/main">
                  <a14:imgLayer r:embed="rId3">
                    <a14:imgEffect>
                      <a14:artisticCrisscrossEtching trans="35000" pressure="10"/>
                    </a14:imgEffect>
                  </a14:imgLayer>
                </a14:imgProps>
              </a:ext>
            </a:extLst>
          </a:blip>
          <a:stretch>
            <a:fillRect/>
          </a:stretch>
        </p:blipFill>
        <p:spPr>
          <a:xfrm>
            <a:off x="2056104" y="409036"/>
            <a:ext cx="4887529" cy="5675670"/>
          </a:xfrm>
          <a:prstGeom prst="rect">
            <a:avLst/>
          </a:prstGeom>
        </p:spPr>
      </p:pic>
      <p:grpSp>
        <p:nvGrpSpPr>
          <p:cNvPr id="9" name="Group 719"/>
          <p:cNvGrpSpPr/>
          <p:nvPr/>
        </p:nvGrpSpPr>
        <p:grpSpPr>
          <a:xfrm>
            <a:off x="2000249" y="684874"/>
            <a:ext cx="3102237" cy="450277"/>
            <a:chOff x="-1" y="-1"/>
            <a:chExt cx="4996557" cy="1152962"/>
          </a:xfrm>
          <a:solidFill>
            <a:srgbClr val="1F7B91"/>
          </a:solidFill>
        </p:grpSpPr>
        <p:sp>
          <p:nvSpPr>
            <p:cNvPr id="10" name="Shape 712"/>
            <p:cNvSpPr/>
            <p:nvPr/>
          </p:nvSpPr>
          <p:spPr>
            <a:xfrm flipH="1">
              <a:off x="-1" y="166679"/>
              <a:ext cx="4191989" cy="818352"/>
            </a:xfrm>
            <a:prstGeom prst="rect">
              <a:avLst/>
            </a:prstGeom>
            <a:grpFill/>
            <a:ln w="12700" cap="flat">
              <a:noFill/>
              <a:miter lim="400000"/>
            </a:ln>
            <a:effectLst/>
          </p:spPr>
          <p:txBody>
            <a:bodyPr wrap="square" lIns="14466" tIns="14466" rIns="14466" bIns="14466" numCol="1" anchor="ctr">
              <a:noAutofit/>
            </a:bodyPr>
            <a:lstStyle/>
            <a:p>
              <a:pPr lvl="0" algn="ctr"/>
              <a:r>
                <a:rPr lang="en-US" sz="1519" b="1" dirty="0">
                  <a:solidFill>
                    <a:prstClr val="white"/>
                  </a:solidFill>
                </a:rPr>
                <a:t>JUNIN</a:t>
              </a:r>
              <a:endParaRPr lang="en-US" sz="1519" b="1" dirty="0">
                <a:solidFill>
                  <a:prstClr val="white"/>
                </a:solidFill>
              </a:endParaRPr>
            </a:p>
          </p:txBody>
        </p:sp>
        <p:grpSp>
          <p:nvGrpSpPr>
            <p:cNvPr id="11" name="Group 716"/>
            <p:cNvGrpSpPr/>
            <p:nvPr/>
          </p:nvGrpSpPr>
          <p:grpSpPr>
            <a:xfrm>
              <a:off x="4191985" y="-1"/>
              <a:ext cx="804571" cy="1152962"/>
              <a:chOff x="0" y="0"/>
              <a:chExt cx="804567" cy="1152959"/>
            </a:xfrm>
            <a:grpFill/>
          </p:grpSpPr>
          <p:sp>
            <p:nvSpPr>
              <p:cNvPr id="14" name="Shape 713"/>
              <p:cNvSpPr/>
              <p:nvPr/>
            </p:nvSpPr>
            <p:spPr>
              <a:xfrm flipH="1">
                <a:off x="0"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7922"/>
                    </a:lnTo>
                    <a:lnTo>
                      <a:pt x="21600" y="0"/>
                    </a:lnTo>
                    <a:lnTo>
                      <a:pt x="0" y="3733"/>
                    </a:lnTo>
                    <a:lnTo>
                      <a:pt x="0" y="21600"/>
                    </a:lnTo>
                    <a:close/>
                  </a:path>
                </a:pathLst>
              </a:custGeom>
              <a:grpFill/>
              <a:ln w="12700" cap="flat">
                <a:noFill/>
                <a:miter lim="400000"/>
              </a:ln>
              <a:effectLst/>
            </p:spPr>
            <p:txBody>
              <a:bodyPr wrap="square" lIns="14466" tIns="14466" rIns="14466" bIns="14466" numCol="1" anchor="t">
                <a:noAutofit/>
              </a:bodyPr>
              <a:lstStyle/>
              <a:p>
                <a:endParaRPr sz="570"/>
              </a:p>
            </p:txBody>
          </p:sp>
          <p:sp>
            <p:nvSpPr>
              <p:cNvPr id="18" name="Shape 714"/>
              <p:cNvSpPr/>
              <p:nvPr/>
            </p:nvSpPr>
            <p:spPr>
              <a:xfrm flipH="1">
                <a:off x="402283"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922"/>
                    </a:lnTo>
                    <a:lnTo>
                      <a:pt x="0" y="0"/>
                    </a:lnTo>
                    <a:lnTo>
                      <a:pt x="21600" y="3733"/>
                    </a:lnTo>
                    <a:lnTo>
                      <a:pt x="21600" y="21600"/>
                    </a:lnTo>
                    <a:close/>
                  </a:path>
                </a:pathLst>
              </a:custGeom>
              <a:grpFill/>
              <a:ln w="12700" cap="flat">
                <a:noFill/>
                <a:miter lim="400000"/>
              </a:ln>
              <a:effectLst/>
            </p:spPr>
            <p:txBody>
              <a:bodyPr wrap="square" lIns="14466" tIns="14466" rIns="14466" bIns="14466" numCol="1" anchor="ctr">
                <a:noAutofit/>
              </a:bodyPr>
              <a:lstStyle/>
              <a:p>
                <a:pPr algn="ctr"/>
                <a:endParaRPr lang="en-US" sz="1013" b="1" dirty="0">
                  <a:solidFill>
                    <a:srgbClr val="FFFFFF"/>
                  </a:solidFill>
                  <a:ea typeface="Helvetica"/>
                  <a:cs typeface="Helvetica"/>
                  <a:sym typeface="Helvetica"/>
                </a:endParaRPr>
              </a:p>
            </p:txBody>
          </p:sp>
          <p:sp>
            <p:nvSpPr>
              <p:cNvPr id="19" name="Shape 715"/>
              <p:cNvSpPr/>
              <p:nvPr/>
            </p:nvSpPr>
            <p:spPr>
              <a:xfrm flipH="1">
                <a:off x="1" y="0"/>
                <a:ext cx="804566" cy="33711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10680"/>
                    </a:lnTo>
                    <a:lnTo>
                      <a:pt x="10800" y="0"/>
                    </a:lnTo>
                    <a:lnTo>
                      <a:pt x="21600" y="10680"/>
                    </a:lnTo>
                    <a:lnTo>
                      <a:pt x="10800" y="21600"/>
                    </a:lnTo>
                    <a:close/>
                  </a:path>
                </a:pathLst>
              </a:custGeom>
              <a:grpFill/>
              <a:ln w="9525" cap="flat">
                <a:noFill/>
                <a:prstDash val="solid"/>
                <a:bevel/>
              </a:ln>
              <a:effectLst/>
            </p:spPr>
            <p:txBody>
              <a:bodyPr wrap="square" lIns="14466" tIns="14466" rIns="14466" bIns="14466" numCol="1" anchor="t">
                <a:noAutofit/>
              </a:bodyPr>
              <a:lstStyle/>
              <a:p>
                <a:endParaRPr sz="570"/>
              </a:p>
            </p:txBody>
          </p:sp>
        </p:grpSp>
      </p:grpSp>
      <p:sp>
        <p:nvSpPr>
          <p:cNvPr id="13" name="Shape 267"/>
          <p:cNvSpPr/>
          <p:nvPr/>
        </p:nvSpPr>
        <p:spPr>
          <a:xfrm>
            <a:off x="3195822" y="2242402"/>
            <a:ext cx="426498" cy="399892"/>
          </a:xfrm>
          <a:prstGeom prst="rect">
            <a:avLst/>
          </a:prstGeom>
          <a:solidFill>
            <a:schemeClr val="accent4"/>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41%</a:t>
            </a:r>
            <a:endParaRPr sz="1013" b="1" dirty="0">
              <a:solidFill>
                <a:schemeClr val="bg2">
                  <a:lumMod val="10000"/>
                </a:schemeClr>
              </a:solidFill>
              <a:latin typeface="+mj-lt"/>
            </a:endParaRPr>
          </a:p>
        </p:txBody>
      </p:sp>
      <p:sp>
        <p:nvSpPr>
          <p:cNvPr id="15" name="Shape 270"/>
          <p:cNvSpPr/>
          <p:nvPr/>
        </p:nvSpPr>
        <p:spPr>
          <a:xfrm>
            <a:off x="5102486" y="4790729"/>
            <a:ext cx="400737" cy="399892"/>
          </a:xfrm>
          <a:prstGeom prst="rect">
            <a:avLst/>
          </a:prstGeom>
          <a:solidFill>
            <a:srgbClr val="FF0000"/>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25%</a:t>
            </a:r>
            <a:endParaRPr sz="1013" b="1" dirty="0">
              <a:solidFill>
                <a:schemeClr val="bg2">
                  <a:lumMod val="10000"/>
                </a:schemeClr>
              </a:solidFill>
              <a:latin typeface="+mj-lt"/>
            </a:endParaRPr>
          </a:p>
        </p:txBody>
      </p:sp>
      <p:grpSp>
        <p:nvGrpSpPr>
          <p:cNvPr id="60" name="Group 62"/>
          <p:cNvGrpSpPr/>
          <p:nvPr/>
        </p:nvGrpSpPr>
        <p:grpSpPr>
          <a:xfrm>
            <a:off x="1743285" y="2228609"/>
            <a:ext cx="1359152" cy="427936"/>
            <a:chOff x="1066090" y="2419924"/>
            <a:chExt cx="2372437" cy="661050"/>
          </a:xfrm>
        </p:grpSpPr>
        <p:sp>
          <p:nvSpPr>
            <p:cNvPr id="67" name="Shape 208"/>
            <p:cNvSpPr/>
            <p:nvPr/>
          </p:nvSpPr>
          <p:spPr>
            <a:xfrm>
              <a:off x="1066090" y="2634499"/>
              <a:ext cx="2372437" cy="4464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pPr algn="r"/>
              <a:r>
                <a:rPr lang="es-MX" sz="844" dirty="0">
                  <a:solidFill>
                    <a:schemeClr val="bg2">
                      <a:lumMod val="25000"/>
                    </a:schemeClr>
                  </a:solidFill>
                  <a:latin typeface="+mj-lt"/>
                </a:rPr>
                <a:t>Desarrollar el conocimiento del riesgo</a:t>
              </a:r>
              <a:r>
                <a:rPr lang="es-PE" sz="844" dirty="0">
                  <a:solidFill>
                    <a:schemeClr val="bg2">
                      <a:lumMod val="25000"/>
                    </a:schemeClr>
                  </a:solidFill>
                  <a:latin typeface="+mj-lt"/>
                </a:rPr>
                <a:t>.</a:t>
              </a:r>
            </a:p>
          </p:txBody>
        </p:sp>
        <p:sp>
          <p:nvSpPr>
            <p:cNvPr id="68" name="TextBox 70"/>
            <p:cNvSpPr txBox="1"/>
            <p:nvPr/>
          </p:nvSpPr>
          <p:spPr>
            <a:xfrm>
              <a:off x="1445658" y="2419924"/>
              <a:ext cx="1992869" cy="275715"/>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1.</a:t>
              </a:r>
            </a:p>
          </p:txBody>
        </p:sp>
      </p:grpSp>
      <p:grpSp>
        <p:nvGrpSpPr>
          <p:cNvPr id="70" name="Group 72"/>
          <p:cNvGrpSpPr/>
          <p:nvPr/>
        </p:nvGrpSpPr>
        <p:grpSpPr>
          <a:xfrm>
            <a:off x="5622368" y="4793909"/>
            <a:ext cx="1407312" cy="688099"/>
            <a:chOff x="1066090" y="2417484"/>
            <a:chExt cx="2372437" cy="1072341"/>
          </a:xfrm>
        </p:grpSpPr>
        <p:sp>
          <p:nvSpPr>
            <p:cNvPr id="77"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de la población y sociedad organizada para el desarrollo de una cultura de prevención.</a:t>
              </a:r>
            </a:p>
          </p:txBody>
        </p:sp>
        <p:sp>
          <p:nvSpPr>
            <p:cNvPr id="78" name="TextBox 80"/>
            <p:cNvSpPr txBox="1"/>
            <p:nvPr/>
          </p:nvSpPr>
          <p:spPr>
            <a:xfrm>
              <a:off x="1066090" y="2417484"/>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6.</a:t>
              </a:r>
            </a:p>
          </p:txBody>
        </p:sp>
      </p:grpSp>
      <p:sp>
        <p:nvSpPr>
          <p:cNvPr id="79" name="Shape 267"/>
          <p:cNvSpPr/>
          <p:nvPr/>
        </p:nvSpPr>
        <p:spPr>
          <a:xfrm>
            <a:off x="3194960" y="3381152"/>
            <a:ext cx="426498"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10%</a:t>
            </a:r>
            <a:endParaRPr sz="1013" b="1" dirty="0">
              <a:solidFill>
                <a:schemeClr val="bg2">
                  <a:lumMod val="10000"/>
                </a:schemeClr>
              </a:solidFill>
              <a:latin typeface="+mj-lt"/>
            </a:endParaRPr>
          </a:p>
        </p:txBody>
      </p:sp>
      <p:grpSp>
        <p:nvGrpSpPr>
          <p:cNvPr id="81" name="Group 62"/>
          <p:cNvGrpSpPr/>
          <p:nvPr/>
        </p:nvGrpSpPr>
        <p:grpSpPr>
          <a:xfrm>
            <a:off x="1742423" y="3270915"/>
            <a:ext cx="1359152" cy="817660"/>
            <a:chOff x="1066090" y="2419921"/>
            <a:chExt cx="2372437" cy="1263071"/>
          </a:xfrm>
        </p:grpSpPr>
        <p:sp>
          <p:nvSpPr>
            <p:cNvPr id="82" name="Shape 208"/>
            <p:cNvSpPr/>
            <p:nvPr/>
          </p:nvSpPr>
          <p:spPr>
            <a:xfrm>
              <a:off x="1066090" y="2634499"/>
              <a:ext cx="2372437" cy="104849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pPr algn="r"/>
              <a:r>
                <a:rPr lang="es-ES" sz="844" dirty="0"/>
                <a:t>Evitar y reducir las condiciones de riesgo de los medios de vida de la población con un enfoque territorial</a:t>
              </a:r>
              <a:r>
                <a:rPr lang="es-PE" sz="844" dirty="0">
                  <a:solidFill>
                    <a:schemeClr val="bg2">
                      <a:lumMod val="25000"/>
                    </a:schemeClr>
                  </a:solidFill>
                </a:rPr>
                <a:t>.</a:t>
              </a:r>
            </a:p>
          </p:txBody>
        </p:sp>
        <p:sp>
          <p:nvSpPr>
            <p:cNvPr id="83" name="TextBox 70"/>
            <p:cNvSpPr txBox="1"/>
            <p:nvPr/>
          </p:nvSpPr>
          <p:spPr>
            <a:xfrm>
              <a:off x="1445658" y="2419921"/>
              <a:ext cx="1992869" cy="27571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2.</a:t>
              </a:r>
            </a:p>
          </p:txBody>
        </p:sp>
      </p:grpSp>
      <p:sp>
        <p:nvSpPr>
          <p:cNvPr id="87" name="Shape 267"/>
          <p:cNvSpPr/>
          <p:nvPr/>
        </p:nvSpPr>
        <p:spPr>
          <a:xfrm>
            <a:off x="3194960" y="4803778"/>
            <a:ext cx="426498" cy="399892"/>
          </a:xfrm>
          <a:prstGeom prst="rect">
            <a:avLst/>
          </a:prstGeom>
          <a:solidFill>
            <a:schemeClr val="accent4"/>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30%</a:t>
            </a:r>
            <a:endParaRPr sz="1013" b="1" dirty="0">
              <a:solidFill>
                <a:schemeClr val="bg2">
                  <a:lumMod val="10000"/>
                </a:schemeClr>
              </a:solidFill>
              <a:latin typeface="+mj-lt"/>
            </a:endParaRPr>
          </a:p>
        </p:txBody>
      </p:sp>
      <p:sp>
        <p:nvSpPr>
          <p:cNvPr id="88" name="Shape 270"/>
          <p:cNvSpPr/>
          <p:nvPr/>
        </p:nvSpPr>
        <p:spPr>
          <a:xfrm>
            <a:off x="5102486" y="3355686"/>
            <a:ext cx="400737"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14%</a:t>
            </a:r>
            <a:endParaRPr sz="1013" b="1" dirty="0">
              <a:solidFill>
                <a:schemeClr val="bg2">
                  <a:lumMod val="10000"/>
                </a:schemeClr>
              </a:solidFill>
              <a:latin typeface="+mj-lt"/>
            </a:endParaRPr>
          </a:p>
        </p:txBody>
      </p:sp>
      <p:grpSp>
        <p:nvGrpSpPr>
          <p:cNvPr id="89" name="Group 62"/>
          <p:cNvGrpSpPr/>
          <p:nvPr/>
        </p:nvGrpSpPr>
        <p:grpSpPr>
          <a:xfrm>
            <a:off x="1742423" y="4814024"/>
            <a:ext cx="1359152" cy="557846"/>
            <a:chOff x="1066090" y="2419921"/>
            <a:chExt cx="2372437" cy="861732"/>
          </a:xfrm>
        </p:grpSpPr>
        <p:sp>
          <p:nvSpPr>
            <p:cNvPr id="90" name="Shape 208"/>
            <p:cNvSpPr/>
            <p:nvPr/>
          </p:nvSpPr>
          <p:spPr>
            <a:xfrm>
              <a:off x="1066090" y="2634500"/>
              <a:ext cx="2372437" cy="6471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pPr algn="r"/>
              <a:r>
                <a:rPr lang="es-PE" sz="844" dirty="0">
                  <a:solidFill>
                    <a:srgbClr val="808080"/>
                  </a:solidFill>
                </a:rPr>
                <a:t>Desarrollar capacidad de respuesta ante emergencias y desastres.</a:t>
              </a:r>
            </a:p>
          </p:txBody>
        </p:sp>
        <p:sp>
          <p:nvSpPr>
            <p:cNvPr id="91" name="TextBox 70"/>
            <p:cNvSpPr txBox="1"/>
            <p:nvPr/>
          </p:nvSpPr>
          <p:spPr>
            <a:xfrm>
              <a:off x="1445658" y="2419921"/>
              <a:ext cx="1992869" cy="275716"/>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3.</a:t>
              </a:r>
            </a:p>
          </p:txBody>
        </p:sp>
      </p:grpSp>
      <p:grpSp>
        <p:nvGrpSpPr>
          <p:cNvPr id="92" name="Group 72"/>
          <p:cNvGrpSpPr/>
          <p:nvPr/>
        </p:nvGrpSpPr>
        <p:grpSpPr>
          <a:xfrm>
            <a:off x="5622368" y="3246871"/>
            <a:ext cx="1407312" cy="688101"/>
            <a:chOff x="1066090" y="2417481"/>
            <a:chExt cx="2372437" cy="1072344"/>
          </a:xfrm>
        </p:grpSpPr>
        <p:sp>
          <p:nvSpPr>
            <p:cNvPr id="93"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r>
                <a:rPr lang="es-PE" sz="844" dirty="0">
                  <a:solidFill>
                    <a:schemeClr val="bg2">
                      <a:lumMod val="25000"/>
                    </a:schemeClr>
                  </a:solidFill>
                  <a:latin typeface="+mj-lt"/>
                </a:rPr>
                <a:t>Fortalecer las capacidades institucionales para el desarrollo de la gestión del riesgo de desastres.</a:t>
              </a:r>
            </a:p>
          </p:txBody>
        </p:sp>
        <p:sp>
          <p:nvSpPr>
            <p:cNvPr id="94" name="TextBox 80"/>
            <p:cNvSpPr txBox="1"/>
            <p:nvPr/>
          </p:nvSpPr>
          <p:spPr>
            <a:xfrm>
              <a:off x="1066090" y="2417481"/>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5.</a:t>
              </a:r>
            </a:p>
          </p:txBody>
        </p:sp>
      </p:grpSp>
      <p:sp>
        <p:nvSpPr>
          <p:cNvPr id="96" name="Shape 270"/>
          <p:cNvSpPr/>
          <p:nvPr/>
        </p:nvSpPr>
        <p:spPr>
          <a:xfrm>
            <a:off x="5102486" y="2242402"/>
            <a:ext cx="400737"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8%</a:t>
            </a:r>
            <a:endParaRPr sz="1013" b="1" dirty="0">
              <a:solidFill>
                <a:schemeClr val="bg2">
                  <a:lumMod val="10000"/>
                </a:schemeClr>
              </a:solidFill>
              <a:latin typeface="+mj-lt"/>
            </a:endParaRPr>
          </a:p>
        </p:txBody>
      </p:sp>
      <p:grpSp>
        <p:nvGrpSpPr>
          <p:cNvPr id="100" name="Group 72"/>
          <p:cNvGrpSpPr/>
          <p:nvPr/>
        </p:nvGrpSpPr>
        <p:grpSpPr>
          <a:xfrm>
            <a:off x="5622368" y="2158478"/>
            <a:ext cx="1407312" cy="558192"/>
            <a:chOff x="1066090" y="2417485"/>
            <a:chExt cx="2372437" cy="869888"/>
          </a:xfrm>
        </p:grpSpPr>
        <p:sp>
          <p:nvSpPr>
            <p:cNvPr id="101" name="Shape 208"/>
            <p:cNvSpPr/>
            <p:nvPr/>
          </p:nvSpPr>
          <p:spPr>
            <a:xfrm>
              <a:off x="1066090" y="2634500"/>
              <a:ext cx="2372437" cy="6528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para la recuperación física, económica y social.</a:t>
              </a:r>
            </a:p>
          </p:txBody>
        </p:sp>
        <p:sp>
          <p:nvSpPr>
            <p:cNvPr id="102" name="TextBox 80"/>
            <p:cNvSpPr txBox="1"/>
            <p:nvPr/>
          </p:nvSpPr>
          <p:spPr>
            <a:xfrm>
              <a:off x="1066090" y="2417485"/>
              <a:ext cx="1924668" cy="278153"/>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s-PE" sz="970" dirty="0">
                  <a:solidFill>
                    <a:schemeClr val="tx1">
                      <a:lumMod val="75000"/>
                      <a:lumOff val="25000"/>
                    </a:schemeClr>
                  </a:solidFill>
                </a:rPr>
                <a:t>Objetivo</a:t>
              </a:r>
              <a:r>
                <a:rPr lang="en-US" sz="970" dirty="0">
                  <a:solidFill>
                    <a:schemeClr val="tx1">
                      <a:lumMod val="75000"/>
                      <a:lumOff val="25000"/>
                    </a:schemeClr>
                  </a:solidFill>
                </a:rPr>
                <a:t> </a:t>
              </a:r>
              <a:r>
                <a:rPr lang="es-PE" sz="970" dirty="0">
                  <a:solidFill>
                    <a:schemeClr val="tx1">
                      <a:lumMod val="75000"/>
                      <a:lumOff val="25000"/>
                    </a:schemeClr>
                  </a:solidFill>
                </a:rPr>
                <a:t>Estratégico</a:t>
              </a:r>
              <a:r>
                <a:rPr lang="en-US" sz="970" dirty="0">
                  <a:solidFill>
                    <a:schemeClr val="tx1">
                      <a:lumMod val="75000"/>
                      <a:lumOff val="25000"/>
                    </a:schemeClr>
                  </a:solidFill>
                </a:rPr>
                <a:t> 4.</a:t>
              </a:r>
            </a:p>
          </p:txBody>
        </p:sp>
      </p:grpSp>
      <p:sp>
        <p:nvSpPr>
          <p:cNvPr id="58" name="Shape 270"/>
          <p:cNvSpPr/>
          <p:nvPr/>
        </p:nvSpPr>
        <p:spPr>
          <a:xfrm>
            <a:off x="4690704" y="746888"/>
            <a:ext cx="327241" cy="32660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759" dirty="0">
                <a:ln>
                  <a:solidFill>
                    <a:sysClr val="windowText" lastClr="000000"/>
                  </a:solidFill>
                </a:ln>
                <a:solidFill>
                  <a:schemeClr val="bg2">
                    <a:lumMod val="10000"/>
                  </a:schemeClr>
                </a:solidFill>
                <a:latin typeface="+mj-lt"/>
              </a:rPr>
              <a:t>4%</a:t>
            </a:r>
            <a:endParaRPr sz="759" dirty="0">
              <a:ln>
                <a:solidFill>
                  <a:sysClr val="windowText" lastClr="000000"/>
                </a:solidFill>
              </a:ln>
              <a:solidFill>
                <a:schemeClr val="bg2">
                  <a:lumMod val="10000"/>
                </a:schemeClr>
              </a:solidFill>
              <a:latin typeface="+mj-lt"/>
            </a:endParaRPr>
          </a:p>
        </p:txBody>
      </p:sp>
      <p:sp>
        <p:nvSpPr>
          <p:cNvPr id="111" name="TextBox 6">
            <a:extLst>
              <a:ext uri="{FF2B5EF4-FFF2-40B4-BE49-F238E27FC236}">
                <a16:creationId xmlns:a16="http://schemas.microsoft.com/office/drawing/2014/main" xmlns="" id="{0F882BE3-DBE8-4CFF-8E96-0FC3F5F78A24}"/>
              </a:ext>
            </a:extLst>
          </p:cNvPr>
          <p:cNvSpPr txBox="1"/>
          <p:nvPr/>
        </p:nvSpPr>
        <p:spPr>
          <a:xfrm>
            <a:off x="5737653" y="1015546"/>
            <a:ext cx="1850802" cy="167084"/>
          </a:xfrm>
          <a:prstGeom prst="rect">
            <a:avLst/>
          </a:prstGeom>
          <a:noFill/>
        </p:spPr>
        <p:txBody>
          <a:bodyPr wrap="square" lIns="0" tIns="0" rIns="51424" bIns="0" rtlCol="0">
            <a:noAutofit/>
          </a:bodyPr>
          <a:lstStyle/>
          <a:p>
            <a:r>
              <a:rPr lang="es-ES" sz="1013" b="1" dirty="0">
                <a:solidFill>
                  <a:srgbClr val="297E96"/>
                </a:solidFill>
                <a:latin typeface="Calibri" panose="020F0502020204030204" pitchFamily="34" charset="0"/>
                <a:cs typeface="Helvetica Neue"/>
              </a:rPr>
              <a:t>RESULTADO NACIONAL</a:t>
            </a:r>
            <a:endParaRPr lang="es-MX" sz="443" cap="all" dirty="0">
              <a:solidFill>
                <a:srgbClr val="297E96"/>
              </a:solidFill>
              <a:latin typeface="Calibri" panose="020F0502020204030204" pitchFamily="34" charset="0"/>
              <a:cs typeface="Helvetica Neue"/>
            </a:endParaRPr>
          </a:p>
        </p:txBody>
      </p:sp>
      <p:sp>
        <p:nvSpPr>
          <p:cNvPr id="112" name="Cubo 111">
            <a:extLst>
              <a:ext uri="{FF2B5EF4-FFF2-40B4-BE49-F238E27FC236}">
                <a16:creationId xmlns:a16="http://schemas.microsoft.com/office/drawing/2014/main" xmlns="" id="{480E3970-41F1-4DF6-AAD7-068B8C383B7C}"/>
              </a:ext>
            </a:extLst>
          </p:cNvPr>
          <p:cNvSpPr/>
          <p:nvPr/>
        </p:nvSpPr>
        <p:spPr>
          <a:xfrm>
            <a:off x="6176731" y="738026"/>
            <a:ext cx="461961" cy="271521"/>
          </a:xfrm>
          <a:prstGeom prst="cub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a:solidFill>
                  <a:schemeClr val="tx1">
                    <a:lumMod val="95000"/>
                    <a:lumOff val="5000"/>
                  </a:schemeClr>
                </a:solidFill>
                <a:latin typeface="Arial Narrow" panose="020B0606020202030204" pitchFamily="34" charset="0"/>
              </a:rPr>
              <a:t>13 %</a:t>
            </a:r>
            <a:endParaRPr lang="en-US" sz="844" b="1" dirty="0">
              <a:solidFill>
                <a:schemeClr val="tx1">
                  <a:lumMod val="95000"/>
                  <a:lumOff val="5000"/>
                </a:schemeClr>
              </a:solidFill>
              <a:latin typeface="Arial Narrow" panose="020B0606020202030204" pitchFamily="34" charset="0"/>
            </a:endParaRPr>
          </a:p>
        </p:txBody>
      </p:sp>
      <p:pic>
        <p:nvPicPr>
          <p:cNvPr id="2" name="Imagen 1"/>
          <p:cNvPicPr>
            <a:picLocks noChangeAspect="1"/>
          </p:cNvPicPr>
          <p:nvPr/>
        </p:nvPicPr>
        <p:blipFill>
          <a:blip r:embed="rId4"/>
          <a:stretch>
            <a:fillRect/>
          </a:stretch>
        </p:blipFill>
        <p:spPr>
          <a:xfrm>
            <a:off x="4772888" y="5562029"/>
            <a:ext cx="2170745" cy="720152"/>
          </a:xfrm>
          <a:prstGeom prst="rect">
            <a:avLst/>
          </a:prstGeom>
        </p:spPr>
      </p:pic>
      <p:sp>
        <p:nvSpPr>
          <p:cNvPr id="49" name="TextBox 6"/>
          <p:cNvSpPr txBox="1"/>
          <p:nvPr/>
        </p:nvSpPr>
        <p:spPr>
          <a:xfrm>
            <a:off x="2013774" y="1247741"/>
            <a:ext cx="3317865" cy="167084"/>
          </a:xfrm>
          <a:prstGeom prst="rect">
            <a:avLst/>
          </a:prstGeom>
          <a:noFill/>
        </p:spPr>
        <p:txBody>
          <a:bodyPr wrap="square" lIns="0" tIns="0" rIns="51424" bIns="0" rtlCol="0">
            <a:noAutofit/>
          </a:bodyPr>
          <a:lstStyle/>
          <a:p>
            <a:r>
              <a:rPr lang="es-ES" sz="1350" b="1" dirty="0">
                <a:solidFill>
                  <a:srgbClr val="297E96"/>
                </a:solidFill>
                <a:latin typeface="Calibri" panose="020F0502020204030204" pitchFamily="34" charset="0"/>
                <a:cs typeface="Helvetica Neue"/>
              </a:rPr>
              <a:t>GOBIERNO REGIONAL DE JUNIN</a:t>
            </a:r>
            <a:endParaRPr lang="es-MX" sz="506" cap="all" dirty="0">
              <a:solidFill>
                <a:srgbClr val="297E96"/>
              </a:solidFill>
              <a:latin typeface="Calibri" panose="020F0502020204030204" pitchFamily="34" charset="0"/>
              <a:cs typeface="Helvetica Neue"/>
            </a:endParaRPr>
          </a:p>
        </p:txBody>
      </p:sp>
      <p:sp>
        <p:nvSpPr>
          <p:cNvPr id="50" name="Heptágono 49"/>
          <p:cNvSpPr/>
          <p:nvPr/>
        </p:nvSpPr>
        <p:spPr>
          <a:xfrm>
            <a:off x="4610288" y="1208019"/>
            <a:ext cx="496972" cy="271521"/>
          </a:xfrm>
          <a:prstGeom prst="heptag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smtClean="0">
                <a:solidFill>
                  <a:schemeClr val="tx1">
                    <a:lumMod val="95000"/>
                    <a:lumOff val="5000"/>
                  </a:schemeClr>
                </a:solidFill>
                <a:latin typeface="Arial Narrow" panose="020B0606020202030204" pitchFamily="34" charset="0"/>
              </a:rPr>
              <a:t>21%</a:t>
            </a:r>
            <a:endParaRPr lang="en-US" sz="844" b="1" dirty="0">
              <a:solidFill>
                <a:schemeClr val="tx1">
                  <a:lumMod val="95000"/>
                  <a:lumOff val="5000"/>
                </a:schemeClr>
              </a:solidFill>
              <a:latin typeface="Arial Narrow" panose="020B0606020202030204" pitchFamily="34" charset="0"/>
            </a:endParaRPr>
          </a:p>
        </p:txBody>
      </p:sp>
    </p:spTree>
    <p:extLst>
      <p:ext uri="{BB962C8B-B14F-4D97-AF65-F5344CB8AC3E}">
        <p14:creationId xmlns:p14="http://schemas.microsoft.com/office/powerpoint/2010/main" val="2023904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78418" y="899496"/>
            <a:ext cx="8690517" cy="4324261"/>
          </a:xfrm>
          <a:prstGeom prst="rect">
            <a:avLst/>
          </a:prstGeom>
          <a:solidFill>
            <a:schemeClr val="bg2"/>
          </a:solidFill>
        </p:spPr>
        <p:txBody>
          <a:bodyPr wrap="square">
            <a:spAutoFit/>
          </a:bodyPr>
          <a:lstStyle/>
          <a:p>
            <a:pPr algn="ctr"/>
            <a:r>
              <a:rPr lang="es-PE" sz="1100" b="1" dirty="0">
                <a:solidFill>
                  <a:srgbClr val="000000"/>
                </a:solidFill>
                <a:latin typeface="Arial" panose="020B0604020202020204" pitchFamily="34" charset="0"/>
              </a:rPr>
              <a:t>Objetivo Estratégico 2: </a:t>
            </a:r>
            <a:r>
              <a:rPr lang="es-PE" sz="1100" b="1" dirty="0" smtClean="0">
                <a:solidFill>
                  <a:srgbClr val="000000"/>
                </a:solidFill>
                <a:latin typeface="Arial" panose="020B0604020202020204" pitchFamily="34" charset="0"/>
              </a:rPr>
              <a:t>Evitar </a:t>
            </a:r>
            <a:r>
              <a:rPr lang="es-PE" sz="1100" b="1" dirty="0">
                <a:solidFill>
                  <a:srgbClr val="000000"/>
                </a:solidFill>
                <a:latin typeface="Arial" panose="020B0604020202020204" pitchFamily="34" charset="0"/>
              </a:rPr>
              <a:t>y Reducir las </a:t>
            </a:r>
            <a:r>
              <a:rPr lang="es-PE" sz="1100" b="1" dirty="0" smtClean="0">
                <a:solidFill>
                  <a:srgbClr val="000000"/>
                </a:solidFill>
                <a:latin typeface="Arial" panose="020B0604020202020204" pitchFamily="34" charset="0"/>
              </a:rPr>
              <a:t>condiciones </a:t>
            </a:r>
            <a:r>
              <a:rPr lang="es-PE" sz="1100" b="1" dirty="0">
                <a:solidFill>
                  <a:srgbClr val="000000"/>
                </a:solidFill>
                <a:latin typeface="Arial" panose="020B0604020202020204" pitchFamily="34" charset="0"/>
              </a:rPr>
              <a:t>de riesgo </a:t>
            </a:r>
            <a:r>
              <a:rPr lang="es-PE" sz="1100" b="1" dirty="0" smtClean="0">
                <a:solidFill>
                  <a:srgbClr val="000000"/>
                </a:solidFill>
                <a:latin typeface="Arial" panose="020B0604020202020204" pitchFamily="34" charset="0"/>
              </a:rPr>
              <a:t>de </a:t>
            </a:r>
            <a:r>
              <a:rPr lang="es-PE" sz="1100" b="1" dirty="0">
                <a:solidFill>
                  <a:srgbClr val="000000"/>
                </a:solidFill>
                <a:latin typeface="Arial" panose="020B0604020202020204" pitchFamily="34" charset="0"/>
              </a:rPr>
              <a:t>los </a:t>
            </a:r>
            <a:r>
              <a:rPr lang="es-PE" sz="1100" b="1" dirty="0" smtClean="0">
                <a:solidFill>
                  <a:srgbClr val="000000"/>
                </a:solidFill>
                <a:latin typeface="Arial" panose="020B0604020202020204" pitchFamily="34" charset="0"/>
              </a:rPr>
              <a:t>medios </a:t>
            </a:r>
            <a:r>
              <a:rPr lang="es-PE" sz="1100" b="1" dirty="0">
                <a:solidFill>
                  <a:srgbClr val="000000"/>
                </a:solidFill>
                <a:latin typeface="Arial" panose="020B0604020202020204" pitchFamily="34" charset="0"/>
              </a:rPr>
              <a:t>de vida de la </a:t>
            </a:r>
            <a:r>
              <a:rPr lang="es-PE" sz="1100" b="1" dirty="0" smtClean="0">
                <a:solidFill>
                  <a:srgbClr val="000000"/>
                </a:solidFill>
                <a:latin typeface="Arial" panose="020B0604020202020204" pitchFamily="34" charset="0"/>
              </a:rPr>
              <a:t>población </a:t>
            </a:r>
            <a:r>
              <a:rPr lang="es-PE" sz="1100" b="1" dirty="0">
                <a:solidFill>
                  <a:srgbClr val="000000"/>
                </a:solidFill>
                <a:latin typeface="Arial" panose="020B0604020202020204" pitchFamily="34" charset="0"/>
              </a:rPr>
              <a:t>con </a:t>
            </a:r>
            <a:r>
              <a:rPr lang="es-PE" sz="1100" b="1" dirty="0" smtClean="0">
                <a:solidFill>
                  <a:srgbClr val="000000"/>
                </a:solidFill>
                <a:latin typeface="Arial" panose="020B0604020202020204" pitchFamily="34" charset="0"/>
              </a:rPr>
              <a:t>un enfoque </a:t>
            </a:r>
            <a:r>
              <a:rPr lang="es-PE" sz="1100" b="1" dirty="0">
                <a:solidFill>
                  <a:srgbClr val="000000"/>
                </a:solidFill>
                <a:latin typeface="Arial" panose="020B0604020202020204" pitchFamily="34" charset="0"/>
              </a:rPr>
              <a:t>territorial </a:t>
            </a:r>
            <a:r>
              <a:rPr lang="es-PE" sz="1100" dirty="0">
                <a:solidFill>
                  <a:srgbClr val="000000"/>
                </a:solidFill>
                <a:latin typeface="Arial" panose="020B0604020202020204" pitchFamily="34" charset="0"/>
              </a:rPr>
              <a:t>	</a:t>
            </a:r>
          </a:p>
          <a:p>
            <a:pPr algn="just"/>
            <a:endParaRPr lang="es-PE" sz="1100" b="1" dirty="0" smtClean="0">
              <a:solidFill>
                <a:srgbClr val="000000"/>
              </a:solidFill>
              <a:latin typeface="Arial" panose="020B0604020202020204" pitchFamily="34" charset="0"/>
            </a:endParaRPr>
          </a:p>
          <a:p>
            <a:pPr algn="just"/>
            <a:r>
              <a:rPr lang="es-PE" sz="1100" b="1" dirty="0" smtClean="0">
                <a:solidFill>
                  <a:srgbClr val="000000"/>
                </a:solidFill>
                <a:latin typeface="Arial" panose="020B0604020202020204" pitchFamily="34" charset="0"/>
              </a:rPr>
              <a:t>Objetivo </a:t>
            </a:r>
            <a:r>
              <a:rPr lang="es-PE" sz="1100" b="1" dirty="0">
                <a:solidFill>
                  <a:srgbClr val="000000"/>
                </a:solidFill>
                <a:latin typeface="Arial" panose="020B0604020202020204" pitchFamily="34" charset="0"/>
              </a:rPr>
              <a:t>Especifico 2.1 </a:t>
            </a:r>
            <a:r>
              <a:rPr lang="es-PE" sz="1100" b="1" dirty="0" smtClean="0">
                <a:solidFill>
                  <a:srgbClr val="000000"/>
                </a:solidFill>
                <a:latin typeface="Arial" panose="020B0604020202020204" pitchFamily="34" charset="0"/>
              </a:rPr>
              <a:t>Fortalecer </a:t>
            </a:r>
            <a:r>
              <a:rPr lang="es-PE" sz="1100" b="1" dirty="0">
                <a:solidFill>
                  <a:srgbClr val="000000"/>
                </a:solidFill>
                <a:latin typeface="Arial" panose="020B0604020202020204" pitchFamily="34" charset="0"/>
              </a:rPr>
              <a:t>el proceso de planificación del ordenamiento y gestión territorial con enfoque de </a:t>
            </a:r>
            <a:r>
              <a:rPr lang="es-PE" sz="1100" b="1" dirty="0" smtClean="0">
                <a:solidFill>
                  <a:srgbClr val="000000"/>
                </a:solidFill>
                <a:latin typeface="Arial" panose="020B0604020202020204" pitchFamily="34" charset="0"/>
              </a:rPr>
              <a:t>GRD.</a:t>
            </a:r>
          </a:p>
          <a:p>
            <a:pPr algn="just"/>
            <a:r>
              <a:rPr lang="es-PE" sz="1100" dirty="0" smtClean="0">
                <a:solidFill>
                  <a:srgbClr val="000000"/>
                </a:solidFill>
                <a:latin typeface="Arial" panose="020B0604020202020204" pitchFamily="34" charset="0"/>
              </a:rPr>
              <a:t>Los </a:t>
            </a:r>
            <a:r>
              <a:rPr lang="es-PE" sz="1100" dirty="0">
                <a:solidFill>
                  <a:srgbClr val="000000"/>
                </a:solidFill>
                <a:latin typeface="Arial" panose="020B0604020202020204" pitchFamily="34" charset="0"/>
              </a:rPr>
              <a:t>Ministerios indican </a:t>
            </a:r>
            <a:r>
              <a:rPr lang="es-PE" sz="1100" dirty="0" smtClean="0">
                <a:solidFill>
                  <a:srgbClr val="000000"/>
                </a:solidFill>
                <a:latin typeface="Arial" panose="020B0604020202020204" pitchFamily="34" charset="0"/>
              </a:rPr>
              <a:t>conocen</a:t>
            </a:r>
            <a:r>
              <a:rPr lang="es-PE" sz="1100" dirty="0">
                <a:solidFill>
                  <a:srgbClr val="000000"/>
                </a:solidFill>
                <a:latin typeface="Arial" panose="020B0604020202020204" pitchFamily="34" charset="0"/>
              </a:rPr>
              <a:t>, comprenden y aplican </a:t>
            </a:r>
            <a:r>
              <a:rPr lang="es-PE" sz="1100" dirty="0" smtClean="0">
                <a:solidFill>
                  <a:srgbClr val="000000"/>
                </a:solidFill>
                <a:latin typeface="Arial" panose="020B0604020202020204" pitchFamily="34" charset="0"/>
              </a:rPr>
              <a:t>La </a:t>
            </a:r>
            <a:r>
              <a:rPr lang="es-PE" sz="1100" dirty="0">
                <a:solidFill>
                  <a:srgbClr val="000000"/>
                </a:solidFill>
                <a:latin typeface="Arial" panose="020B0604020202020204" pitchFamily="34" charset="0"/>
              </a:rPr>
              <a:t>Ley del SINAGERD, el Plan Nacional de Gestión del Riesgo de Desastres – PLANAGERD 2014 – 20121 y los Lineamientos Técnicos de Conformación de Grupos de Trabajo; </a:t>
            </a:r>
            <a:r>
              <a:rPr lang="es-PE" sz="1100" dirty="0" smtClean="0">
                <a:solidFill>
                  <a:srgbClr val="000000"/>
                </a:solidFill>
                <a:latin typeface="Arial" panose="020B0604020202020204" pitchFamily="34" charset="0"/>
              </a:rPr>
              <a:t>y en </a:t>
            </a:r>
            <a:r>
              <a:rPr lang="es-PE" sz="1100" dirty="0">
                <a:solidFill>
                  <a:srgbClr val="000000"/>
                </a:solidFill>
                <a:latin typeface="Arial" panose="020B0604020202020204" pitchFamily="34" charset="0"/>
              </a:rPr>
              <a:t>menor proporción </a:t>
            </a:r>
            <a:r>
              <a:rPr lang="es-PE" sz="1100" dirty="0" smtClean="0">
                <a:solidFill>
                  <a:srgbClr val="000000"/>
                </a:solidFill>
                <a:latin typeface="Arial" panose="020B0604020202020204" pitchFamily="34" charset="0"/>
              </a:rPr>
              <a:t>la </a:t>
            </a:r>
            <a:r>
              <a:rPr lang="es-PE" sz="1100" dirty="0">
                <a:solidFill>
                  <a:srgbClr val="000000"/>
                </a:solidFill>
                <a:latin typeface="Arial" panose="020B0604020202020204" pitchFamily="34" charset="0"/>
              </a:rPr>
              <a:t>Guía metodológica para la formulación de Planes de Prevención y Reducción del Riesgo de </a:t>
            </a:r>
            <a:r>
              <a:rPr lang="es-PE" sz="1100" dirty="0" smtClean="0">
                <a:solidFill>
                  <a:srgbClr val="000000"/>
                </a:solidFill>
                <a:latin typeface="Arial" panose="020B0604020202020204" pitchFamily="34" charset="0"/>
              </a:rPr>
              <a:t>Desastres, Guía </a:t>
            </a:r>
            <a:r>
              <a:rPr lang="es-PE" sz="1100" dirty="0">
                <a:solidFill>
                  <a:srgbClr val="000000"/>
                </a:solidFill>
                <a:latin typeface="Arial" panose="020B0604020202020204" pitchFamily="34" charset="0"/>
              </a:rPr>
              <a:t>metodológica para la elaboración del Plan de reasentamiento poblacional de zonas de muy alto riesgo no mitigable. </a:t>
            </a:r>
            <a:endParaRPr lang="es-PE" sz="1100" dirty="0" smtClean="0">
              <a:solidFill>
                <a:srgbClr val="000000"/>
              </a:solidFill>
              <a:latin typeface="Arial" panose="020B0604020202020204" pitchFamily="34" charset="0"/>
            </a:endParaRPr>
          </a:p>
          <a:p>
            <a:pPr algn="just"/>
            <a:endParaRPr lang="es-PE" sz="1100" dirty="0" smtClean="0">
              <a:solidFill>
                <a:srgbClr val="000000"/>
              </a:solidFill>
              <a:latin typeface="Arial" panose="020B0604020202020204" pitchFamily="34" charset="0"/>
            </a:endParaRPr>
          </a:p>
          <a:p>
            <a:pPr algn="just"/>
            <a:r>
              <a:rPr lang="es-PE" sz="1100" dirty="0" smtClean="0">
                <a:solidFill>
                  <a:srgbClr val="000000"/>
                </a:solidFill>
                <a:latin typeface="Arial" panose="020B0604020202020204" pitchFamily="34" charset="0"/>
              </a:rPr>
              <a:t>Dos Ministerios han </a:t>
            </a:r>
            <a:r>
              <a:rPr lang="es-PE" sz="1100" dirty="0">
                <a:solidFill>
                  <a:srgbClr val="000000"/>
                </a:solidFill>
                <a:latin typeface="Arial" panose="020B0604020202020204" pitchFamily="34" charset="0"/>
              </a:rPr>
              <a:t>elaborado y aprobado de Instrumentos Técnicos Metodológicos para la Planificación Territorial con enfoque de </a:t>
            </a:r>
            <a:r>
              <a:rPr lang="es-PE" sz="1100" dirty="0" smtClean="0">
                <a:solidFill>
                  <a:srgbClr val="000000"/>
                </a:solidFill>
                <a:latin typeface="Arial" panose="020B0604020202020204" pitchFamily="34" charset="0"/>
              </a:rPr>
              <a:t>GRD.</a:t>
            </a:r>
            <a:endParaRPr lang="es-PE" sz="1100" dirty="0">
              <a:solidFill>
                <a:srgbClr val="000000"/>
              </a:solidFill>
              <a:latin typeface="Arial" panose="020B0604020202020204" pitchFamily="34" charset="0"/>
            </a:endParaRPr>
          </a:p>
          <a:p>
            <a:pPr algn="just"/>
            <a:r>
              <a:rPr lang="es-PE" sz="1100" dirty="0" smtClean="0">
                <a:solidFill>
                  <a:srgbClr val="000000"/>
                </a:solidFill>
                <a:latin typeface="Arial" panose="020B0604020202020204" pitchFamily="34" charset="0"/>
              </a:rPr>
              <a:t>89 entidades </a:t>
            </a:r>
            <a:r>
              <a:rPr lang="es-PE" sz="1100" dirty="0">
                <a:solidFill>
                  <a:srgbClr val="000000"/>
                </a:solidFill>
                <a:latin typeface="Arial" panose="020B0604020202020204" pitchFamily="34" charset="0"/>
              </a:rPr>
              <a:t>(</a:t>
            </a:r>
            <a:r>
              <a:rPr lang="es-PE" sz="1100" dirty="0" smtClean="0">
                <a:solidFill>
                  <a:srgbClr val="000000"/>
                </a:solidFill>
                <a:latin typeface="Arial" panose="020B0604020202020204" pitchFamily="34" charset="0"/>
              </a:rPr>
              <a:t>4%), han </a:t>
            </a:r>
            <a:r>
              <a:rPr lang="es-PE" sz="1100" dirty="0">
                <a:solidFill>
                  <a:srgbClr val="000000"/>
                </a:solidFill>
                <a:latin typeface="Arial" panose="020B0604020202020204" pitchFamily="34" charset="0"/>
              </a:rPr>
              <a:t>elaborado, actualizado e implementado Planes de </a:t>
            </a:r>
            <a:r>
              <a:rPr lang="es-PE" sz="1100" dirty="0">
                <a:solidFill>
                  <a:srgbClr val="000000"/>
                </a:solidFill>
                <a:latin typeface="Arial" panose="020B0604020202020204" pitchFamily="34" charset="0"/>
                <a:cs typeface="Arial" panose="020B0604020202020204" pitchFamily="34" charset="0"/>
              </a:rPr>
              <a:t>Ordenamiento Territorial con Enfoque de GRD. </a:t>
            </a:r>
            <a:endParaRPr lang="es-PE" sz="1100" dirty="0" smtClean="0">
              <a:solidFill>
                <a:srgbClr val="000000"/>
              </a:solidFill>
              <a:latin typeface="Arial" panose="020B0604020202020204" pitchFamily="34" charset="0"/>
              <a:cs typeface="Arial" panose="020B0604020202020204" pitchFamily="34" charset="0"/>
            </a:endParaRPr>
          </a:p>
          <a:p>
            <a:pPr algn="just"/>
            <a:endParaRPr lang="es-PE" sz="1100" dirty="0" smtClean="0">
              <a:solidFill>
                <a:srgbClr val="000000"/>
              </a:solidFill>
              <a:latin typeface="Arial" panose="020B0604020202020204" pitchFamily="34" charset="0"/>
              <a:cs typeface="Arial" panose="020B0604020202020204" pitchFamily="34" charset="0"/>
            </a:endParaRPr>
          </a:p>
          <a:p>
            <a:pPr algn="just"/>
            <a:r>
              <a:rPr lang="es-PE" sz="1100" dirty="0" smtClean="0">
                <a:solidFill>
                  <a:srgbClr val="000000"/>
                </a:solidFill>
                <a:latin typeface="Arial" panose="020B0604020202020204" pitchFamily="34" charset="0"/>
                <a:cs typeface="Arial" panose="020B0604020202020204" pitchFamily="34" charset="0"/>
              </a:rPr>
              <a:t>159 </a:t>
            </a:r>
            <a:r>
              <a:rPr lang="es-PE" sz="1100" dirty="0">
                <a:solidFill>
                  <a:srgbClr val="000000"/>
                </a:solidFill>
                <a:latin typeface="Arial" panose="020B0604020202020204" pitchFamily="34" charset="0"/>
                <a:cs typeface="Arial" panose="020B0604020202020204" pitchFamily="34" charset="0"/>
              </a:rPr>
              <a:t>entidades han elaborado </a:t>
            </a:r>
            <a:r>
              <a:rPr lang="es-PE" sz="1100" dirty="0" smtClean="0">
                <a:solidFill>
                  <a:srgbClr val="000000"/>
                </a:solidFill>
                <a:latin typeface="Arial" panose="020B0604020202020204" pitchFamily="34" charset="0"/>
                <a:cs typeface="Arial" panose="020B0604020202020204" pitchFamily="34" charset="0"/>
              </a:rPr>
              <a:t>Planes </a:t>
            </a:r>
            <a:r>
              <a:rPr lang="es-PE" sz="1100" dirty="0">
                <a:solidFill>
                  <a:srgbClr val="000000"/>
                </a:solidFill>
                <a:latin typeface="Arial" panose="020B0604020202020204" pitchFamily="34" charset="0"/>
                <a:cs typeface="Arial" panose="020B0604020202020204" pitchFamily="34" charset="0"/>
              </a:rPr>
              <a:t>de Ordenamiento Territorial con Enfoque de </a:t>
            </a:r>
            <a:r>
              <a:rPr lang="es-PE" sz="1100" dirty="0" smtClean="0">
                <a:solidFill>
                  <a:srgbClr val="000000"/>
                </a:solidFill>
                <a:latin typeface="Arial" panose="020B0604020202020204" pitchFamily="34" charset="0"/>
                <a:cs typeface="Arial" panose="020B0604020202020204" pitchFamily="34" charset="0"/>
              </a:rPr>
              <a:t>GRD: 0</a:t>
            </a:r>
            <a:r>
              <a:rPr lang="es-PE" sz="1100" dirty="0" smtClean="0">
                <a:latin typeface="Arial" panose="020B0604020202020204" pitchFamily="34" charset="0"/>
                <a:cs typeface="Arial" panose="020B0604020202020204" pitchFamily="34" charset="0"/>
              </a:rPr>
              <a:t>1 Ministerio, </a:t>
            </a:r>
            <a:r>
              <a:rPr lang="es-PE" sz="1100" dirty="0">
                <a:latin typeface="Arial" panose="020B0604020202020204" pitchFamily="34" charset="0"/>
                <a:cs typeface="Arial" panose="020B0604020202020204" pitchFamily="34" charset="0"/>
              </a:rPr>
              <a:t>7 Gobiernos Regionales, 21 Municipalidades Provinciales y 57 Municipalidades Distritales 	</a:t>
            </a:r>
          </a:p>
          <a:p>
            <a:pPr algn="just"/>
            <a:r>
              <a:rPr lang="es-PE" sz="1100" dirty="0" smtClean="0">
                <a:solidFill>
                  <a:srgbClr val="000000"/>
                </a:solidFill>
                <a:latin typeface="Arial" panose="020B0604020202020204" pitchFamily="34" charset="0"/>
                <a:cs typeface="Arial" panose="020B0604020202020204" pitchFamily="34" charset="0"/>
              </a:rPr>
              <a:t>. </a:t>
            </a:r>
            <a:r>
              <a:rPr lang="es-PE" sz="1100" dirty="0">
                <a:solidFill>
                  <a:srgbClr val="000000"/>
                </a:solidFill>
                <a:latin typeface="Arial" panose="020B0604020202020204" pitchFamily="34" charset="0"/>
                <a:cs typeface="Arial" panose="020B0604020202020204" pitchFamily="34" charset="0"/>
              </a:rPr>
              <a:t>	</a:t>
            </a:r>
            <a:endParaRPr lang="es-PE" sz="1100" dirty="0" smtClean="0">
              <a:solidFill>
                <a:srgbClr val="000000"/>
              </a:solidFill>
              <a:latin typeface="Arial" panose="020B0604020202020204" pitchFamily="34" charset="0"/>
              <a:cs typeface="Arial" panose="020B0604020202020204" pitchFamily="34" charset="0"/>
            </a:endParaRPr>
          </a:p>
          <a:p>
            <a:pPr algn="just"/>
            <a:endParaRPr lang="es-PE" sz="1100" dirty="0">
              <a:solidFill>
                <a:srgbClr val="000000"/>
              </a:solidFill>
              <a:latin typeface="Arial" panose="020B0604020202020204" pitchFamily="34" charset="0"/>
              <a:cs typeface="Arial" panose="020B0604020202020204" pitchFamily="34" charset="0"/>
            </a:endParaRPr>
          </a:p>
          <a:p>
            <a:pPr algn="just"/>
            <a:r>
              <a:rPr lang="es-PE" sz="1100" b="1" dirty="0" smtClean="0">
                <a:solidFill>
                  <a:srgbClr val="000000"/>
                </a:solidFill>
                <a:latin typeface="Arial" panose="020B0604020202020204" pitchFamily="34" charset="0"/>
                <a:cs typeface="Arial" panose="020B0604020202020204" pitchFamily="34" charset="0"/>
              </a:rPr>
              <a:t>Objetivo </a:t>
            </a:r>
            <a:r>
              <a:rPr lang="es-PE" sz="1100" b="1" dirty="0">
                <a:solidFill>
                  <a:srgbClr val="000000"/>
                </a:solidFill>
                <a:latin typeface="Arial" panose="020B0604020202020204" pitchFamily="34" charset="0"/>
                <a:cs typeface="Arial" panose="020B0604020202020204" pitchFamily="34" charset="0"/>
              </a:rPr>
              <a:t>Especifico 2.2 </a:t>
            </a:r>
            <a:r>
              <a:rPr lang="es-PE" sz="1100" b="1" dirty="0" smtClean="0">
                <a:solidFill>
                  <a:srgbClr val="000000"/>
                </a:solidFill>
                <a:latin typeface="Arial" panose="020B0604020202020204" pitchFamily="34" charset="0"/>
                <a:cs typeface="Arial" panose="020B0604020202020204" pitchFamily="34" charset="0"/>
              </a:rPr>
              <a:t>Desarrollar </a:t>
            </a:r>
            <a:r>
              <a:rPr lang="es-PE" sz="1100" b="1" dirty="0">
                <a:solidFill>
                  <a:srgbClr val="000000"/>
                </a:solidFill>
                <a:latin typeface="Arial" panose="020B0604020202020204" pitchFamily="34" charset="0"/>
                <a:cs typeface="Arial" panose="020B0604020202020204" pitchFamily="34" charset="0"/>
              </a:rPr>
              <a:t>condiciones de seguridad de los servicios básicos </a:t>
            </a:r>
            <a:r>
              <a:rPr lang="es-PE" sz="1100" b="1" dirty="0">
                <a:solidFill>
                  <a:srgbClr val="000000"/>
                </a:solidFill>
                <a:latin typeface="Arial" panose="020B0604020202020204" pitchFamily="34" charset="0"/>
              </a:rPr>
              <a:t>y medios </a:t>
            </a:r>
            <a:r>
              <a:rPr lang="es-PE" sz="1100" b="1" dirty="0" smtClean="0">
                <a:solidFill>
                  <a:srgbClr val="000000"/>
                </a:solidFill>
                <a:latin typeface="Arial" panose="020B0604020202020204" pitchFamily="34" charset="0"/>
              </a:rPr>
              <a:t>de vidas </a:t>
            </a:r>
            <a:r>
              <a:rPr lang="es-PE" sz="1100" b="1" dirty="0">
                <a:solidFill>
                  <a:srgbClr val="000000"/>
                </a:solidFill>
                <a:latin typeface="Arial" panose="020B0604020202020204" pitchFamily="34" charset="0"/>
              </a:rPr>
              <a:t>esenciales ante el riesgo de desastres </a:t>
            </a:r>
            <a:endParaRPr lang="es-PE" sz="1100" b="1" dirty="0" smtClean="0">
              <a:solidFill>
                <a:srgbClr val="000000"/>
              </a:solidFill>
              <a:latin typeface="Arial" panose="020B0604020202020204" pitchFamily="34" charset="0"/>
            </a:endParaRPr>
          </a:p>
          <a:p>
            <a:pPr algn="just"/>
            <a:r>
              <a:rPr lang="es-PE" sz="1100" dirty="0" smtClean="0">
                <a:solidFill>
                  <a:srgbClr val="000000"/>
                </a:solidFill>
                <a:latin typeface="Arial" panose="020B0604020202020204" pitchFamily="34" charset="0"/>
              </a:rPr>
              <a:t>Solo </a:t>
            </a:r>
            <a:r>
              <a:rPr lang="es-PE" sz="1100" dirty="0">
                <a:solidFill>
                  <a:srgbClr val="000000"/>
                </a:solidFill>
                <a:latin typeface="Arial" panose="020B0604020202020204" pitchFamily="34" charset="0"/>
              </a:rPr>
              <a:t>5 </a:t>
            </a:r>
            <a:r>
              <a:rPr lang="es-PE" sz="1100" dirty="0" smtClean="0">
                <a:solidFill>
                  <a:srgbClr val="000000"/>
                </a:solidFill>
                <a:latin typeface="Arial" panose="020B0604020202020204" pitchFamily="34" charset="0"/>
              </a:rPr>
              <a:t>entidades aprobaron </a:t>
            </a:r>
            <a:r>
              <a:rPr lang="es-PE" sz="1100" dirty="0">
                <a:solidFill>
                  <a:srgbClr val="000000"/>
                </a:solidFill>
                <a:latin typeface="Arial" panose="020B0604020202020204" pitchFamily="34" charset="0"/>
              </a:rPr>
              <a:t>normas que contribuyen a mejorar las condiciones de seguridad ante el riesgo de </a:t>
            </a:r>
            <a:r>
              <a:rPr lang="es-PE" sz="1100" dirty="0" smtClean="0">
                <a:solidFill>
                  <a:srgbClr val="000000"/>
                </a:solidFill>
                <a:latin typeface="Arial" panose="020B0604020202020204" pitchFamily="34" charset="0"/>
              </a:rPr>
              <a:t>desastres.</a:t>
            </a:r>
          </a:p>
          <a:p>
            <a:pPr algn="just"/>
            <a:endParaRPr lang="es-PE" sz="1100" dirty="0" smtClean="0">
              <a:solidFill>
                <a:srgbClr val="000000"/>
              </a:solidFill>
              <a:latin typeface="Arial" panose="020B0604020202020204" pitchFamily="34" charset="0"/>
            </a:endParaRPr>
          </a:p>
          <a:p>
            <a:pPr algn="just"/>
            <a:r>
              <a:rPr lang="es-PE" sz="1100" dirty="0" smtClean="0">
                <a:solidFill>
                  <a:srgbClr val="000000"/>
                </a:solidFill>
                <a:latin typeface="Arial" panose="020B0604020202020204" pitchFamily="34" charset="0"/>
              </a:rPr>
              <a:t>78 entidades han implementado las </a:t>
            </a:r>
            <a:r>
              <a:rPr lang="es-PE" sz="1100" dirty="0">
                <a:solidFill>
                  <a:srgbClr val="000000"/>
                </a:solidFill>
                <a:latin typeface="Arial" panose="020B0604020202020204" pitchFamily="34" charset="0"/>
              </a:rPr>
              <a:t>condiciones de seguridad en Instituciones Educativas y Establecimientos de Salud</a:t>
            </a:r>
            <a:r>
              <a:rPr lang="es-PE" sz="1100" dirty="0" smtClean="0">
                <a:solidFill>
                  <a:srgbClr val="000000"/>
                </a:solidFill>
                <a:latin typeface="Arial" panose="020B0604020202020204" pitchFamily="34" charset="0"/>
              </a:rPr>
              <a:t>.</a:t>
            </a:r>
            <a:r>
              <a:rPr lang="es-PE" sz="1100" dirty="0">
                <a:solidFill>
                  <a:srgbClr val="000000"/>
                </a:solidFill>
                <a:latin typeface="Arial" panose="020B0604020202020204" pitchFamily="34" charset="0"/>
              </a:rPr>
              <a:t>	</a:t>
            </a:r>
          </a:p>
          <a:p>
            <a:pPr algn="just"/>
            <a:endParaRPr lang="es-PE" sz="1100" dirty="0" smtClean="0">
              <a:solidFill>
                <a:srgbClr val="000000"/>
              </a:solidFill>
              <a:latin typeface="Arial" panose="020B0604020202020204" pitchFamily="34" charset="0"/>
            </a:endParaRPr>
          </a:p>
          <a:p>
            <a:pPr algn="just"/>
            <a:r>
              <a:rPr lang="es-PE" sz="1100" dirty="0" smtClean="0">
                <a:solidFill>
                  <a:srgbClr val="000000"/>
                </a:solidFill>
                <a:latin typeface="Arial" panose="020B0604020202020204" pitchFamily="34" charset="0"/>
                <a:cs typeface="Arial" panose="020B0604020202020204" pitchFamily="34" charset="0"/>
              </a:rPr>
              <a:t>45 entidades han </a:t>
            </a:r>
            <a:r>
              <a:rPr lang="es-PE" sz="1100" dirty="0">
                <a:solidFill>
                  <a:srgbClr val="000000"/>
                </a:solidFill>
                <a:latin typeface="Arial" panose="020B0604020202020204" pitchFamily="34" charset="0"/>
                <a:cs typeface="Arial" panose="020B0604020202020204" pitchFamily="34" charset="0"/>
              </a:rPr>
              <a:t>gestionado servicios seguros para el abastecimiento de agua y saneamiento, energía, transporte, comunicaciones, seguridad ciudadana, bomberos y/o equipos públicos </a:t>
            </a:r>
            <a:r>
              <a:rPr lang="es-PE" sz="1100" dirty="0" smtClean="0">
                <a:solidFill>
                  <a:srgbClr val="000000"/>
                </a:solidFill>
                <a:latin typeface="Arial" panose="020B0604020202020204" pitchFamily="34" charset="0"/>
                <a:cs typeface="Arial" panose="020B0604020202020204" pitchFamily="34" charset="0"/>
              </a:rPr>
              <a:t>seguros.</a:t>
            </a:r>
          </a:p>
          <a:p>
            <a:pPr algn="just"/>
            <a:endParaRPr lang="es-PE" sz="1100" dirty="0" smtClean="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295025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Imagen 46"/>
          <p:cNvPicPr>
            <a:picLocks noChangeAspect="1"/>
          </p:cNvPicPr>
          <p:nvPr/>
        </p:nvPicPr>
        <p:blipFill>
          <a:blip r:embed="rId2">
            <a:extLst>
              <a:ext uri="{BEBA8EAE-BF5A-486C-A8C5-ECC9F3942E4B}">
                <a14:imgProps xmlns:a14="http://schemas.microsoft.com/office/drawing/2010/main">
                  <a14:imgLayer r:embed="rId3">
                    <a14:imgEffect>
                      <a14:artisticCrisscrossEtching trans="35000" pressure="10"/>
                    </a14:imgEffect>
                  </a14:imgLayer>
                </a14:imgProps>
              </a:ext>
            </a:extLst>
          </a:blip>
          <a:stretch>
            <a:fillRect/>
          </a:stretch>
        </p:blipFill>
        <p:spPr>
          <a:xfrm>
            <a:off x="2180686" y="548579"/>
            <a:ext cx="4871279" cy="5656800"/>
          </a:xfrm>
          <a:prstGeom prst="rect">
            <a:avLst/>
          </a:prstGeom>
        </p:spPr>
      </p:pic>
      <p:grpSp>
        <p:nvGrpSpPr>
          <p:cNvPr id="9" name="Group 719"/>
          <p:cNvGrpSpPr/>
          <p:nvPr/>
        </p:nvGrpSpPr>
        <p:grpSpPr>
          <a:xfrm>
            <a:off x="2000249" y="885589"/>
            <a:ext cx="3102237" cy="450277"/>
            <a:chOff x="-1" y="-1"/>
            <a:chExt cx="4996557" cy="1152962"/>
          </a:xfrm>
          <a:solidFill>
            <a:srgbClr val="1F7B91"/>
          </a:solidFill>
        </p:grpSpPr>
        <p:sp>
          <p:nvSpPr>
            <p:cNvPr id="10" name="Shape 712"/>
            <p:cNvSpPr/>
            <p:nvPr/>
          </p:nvSpPr>
          <p:spPr>
            <a:xfrm flipH="1">
              <a:off x="-1" y="166679"/>
              <a:ext cx="4191989" cy="818352"/>
            </a:xfrm>
            <a:prstGeom prst="rect">
              <a:avLst/>
            </a:prstGeom>
            <a:grpFill/>
            <a:ln w="12700" cap="flat">
              <a:noFill/>
              <a:miter lim="400000"/>
            </a:ln>
            <a:effectLst/>
          </p:spPr>
          <p:txBody>
            <a:bodyPr wrap="square" lIns="14466" tIns="14466" rIns="14466" bIns="14466" numCol="1" anchor="ctr">
              <a:noAutofit/>
            </a:bodyPr>
            <a:lstStyle/>
            <a:p>
              <a:pPr lvl="0" algn="ctr"/>
              <a:r>
                <a:rPr lang="en-US" sz="1519" b="1" dirty="0">
                  <a:solidFill>
                    <a:prstClr val="white"/>
                  </a:solidFill>
                </a:rPr>
                <a:t>REGIÓN LA LIBERTAD</a:t>
              </a:r>
              <a:endParaRPr lang="en-US" sz="1519" b="1" dirty="0">
                <a:solidFill>
                  <a:prstClr val="white"/>
                </a:solidFill>
              </a:endParaRPr>
            </a:p>
          </p:txBody>
        </p:sp>
        <p:grpSp>
          <p:nvGrpSpPr>
            <p:cNvPr id="11" name="Group 716"/>
            <p:cNvGrpSpPr/>
            <p:nvPr/>
          </p:nvGrpSpPr>
          <p:grpSpPr>
            <a:xfrm>
              <a:off x="4191985" y="-1"/>
              <a:ext cx="804571" cy="1152962"/>
              <a:chOff x="0" y="0"/>
              <a:chExt cx="804567" cy="1152959"/>
            </a:xfrm>
            <a:grpFill/>
          </p:grpSpPr>
          <p:sp>
            <p:nvSpPr>
              <p:cNvPr id="14" name="Shape 713"/>
              <p:cNvSpPr/>
              <p:nvPr/>
            </p:nvSpPr>
            <p:spPr>
              <a:xfrm flipH="1">
                <a:off x="0"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7922"/>
                    </a:lnTo>
                    <a:lnTo>
                      <a:pt x="21600" y="0"/>
                    </a:lnTo>
                    <a:lnTo>
                      <a:pt x="0" y="3733"/>
                    </a:lnTo>
                    <a:lnTo>
                      <a:pt x="0" y="21600"/>
                    </a:lnTo>
                    <a:close/>
                  </a:path>
                </a:pathLst>
              </a:custGeom>
              <a:grpFill/>
              <a:ln w="12700" cap="flat">
                <a:noFill/>
                <a:miter lim="400000"/>
              </a:ln>
              <a:effectLst/>
            </p:spPr>
            <p:txBody>
              <a:bodyPr wrap="square" lIns="14466" tIns="14466" rIns="14466" bIns="14466" numCol="1" anchor="t">
                <a:noAutofit/>
              </a:bodyPr>
              <a:lstStyle/>
              <a:p>
                <a:endParaRPr sz="570"/>
              </a:p>
            </p:txBody>
          </p:sp>
          <p:sp>
            <p:nvSpPr>
              <p:cNvPr id="18" name="Shape 714"/>
              <p:cNvSpPr/>
              <p:nvPr/>
            </p:nvSpPr>
            <p:spPr>
              <a:xfrm flipH="1">
                <a:off x="402283"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922"/>
                    </a:lnTo>
                    <a:lnTo>
                      <a:pt x="0" y="0"/>
                    </a:lnTo>
                    <a:lnTo>
                      <a:pt x="21600" y="3733"/>
                    </a:lnTo>
                    <a:lnTo>
                      <a:pt x="21600" y="21600"/>
                    </a:lnTo>
                    <a:close/>
                  </a:path>
                </a:pathLst>
              </a:custGeom>
              <a:grpFill/>
              <a:ln w="12700" cap="flat">
                <a:noFill/>
                <a:miter lim="400000"/>
              </a:ln>
              <a:effectLst/>
            </p:spPr>
            <p:txBody>
              <a:bodyPr wrap="square" lIns="14466" tIns="14466" rIns="14466" bIns="14466" numCol="1" anchor="ctr">
                <a:noAutofit/>
              </a:bodyPr>
              <a:lstStyle/>
              <a:p>
                <a:pPr algn="ctr"/>
                <a:endParaRPr lang="en-US" sz="1013" b="1" dirty="0">
                  <a:solidFill>
                    <a:srgbClr val="FFFFFF"/>
                  </a:solidFill>
                  <a:ea typeface="Helvetica"/>
                  <a:cs typeface="Helvetica"/>
                  <a:sym typeface="Helvetica"/>
                </a:endParaRPr>
              </a:p>
            </p:txBody>
          </p:sp>
          <p:sp>
            <p:nvSpPr>
              <p:cNvPr id="19" name="Shape 715"/>
              <p:cNvSpPr/>
              <p:nvPr/>
            </p:nvSpPr>
            <p:spPr>
              <a:xfrm flipH="1">
                <a:off x="1" y="0"/>
                <a:ext cx="804566" cy="33711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10680"/>
                    </a:lnTo>
                    <a:lnTo>
                      <a:pt x="10800" y="0"/>
                    </a:lnTo>
                    <a:lnTo>
                      <a:pt x="21600" y="10680"/>
                    </a:lnTo>
                    <a:lnTo>
                      <a:pt x="10800" y="21600"/>
                    </a:lnTo>
                    <a:close/>
                  </a:path>
                </a:pathLst>
              </a:custGeom>
              <a:grpFill/>
              <a:ln w="9525" cap="flat">
                <a:noFill/>
                <a:prstDash val="solid"/>
                <a:bevel/>
              </a:ln>
              <a:effectLst/>
            </p:spPr>
            <p:txBody>
              <a:bodyPr wrap="square" lIns="14466" tIns="14466" rIns="14466" bIns="14466" numCol="1" anchor="t">
                <a:noAutofit/>
              </a:bodyPr>
              <a:lstStyle/>
              <a:p>
                <a:endParaRPr sz="570"/>
              </a:p>
            </p:txBody>
          </p:sp>
        </p:grpSp>
      </p:grpSp>
      <p:sp>
        <p:nvSpPr>
          <p:cNvPr id="13" name="Shape 267"/>
          <p:cNvSpPr/>
          <p:nvPr/>
        </p:nvSpPr>
        <p:spPr>
          <a:xfrm>
            <a:off x="3299902" y="2258338"/>
            <a:ext cx="426498" cy="399892"/>
          </a:xfrm>
          <a:prstGeom prst="rect">
            <a:avLst/>
          </a:prstGeom>
          <a:solidFill>
            <a:srgbClr val="FF0000"/>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23%</a:t>
            </a:r>
            <a:endParaRPr sz="1013" b="1" dirty="0">
              <a:solidFill>
                <a:schemeClr val="bg2">
                  <a:lumMod val="10000"/>
                </a:schemeClr>
              </a:solidFill>
              <a:latin typeface="+mj-lt"/>
            </a:endParaRPr>
          </a:p>
        </p:txBody>
      </p:sp>
      <p:sp>
        <p:nvSpPr>
          <p:cNvPr id="15" name="Shape 270"/>
          <p:cNvSpPr/>
          <p:nvPr/>
        </p:nvSpPr>
        <p:spPr>
          <a:xfrm>
            <a:off x="5102486" y="4830709"/>
            <a:ext cx="400737"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0%</a:t>
            </a:r>
            <a:endParaRPr sz="1013" b="1" dirty="0">
              <a:solidFill>
                <a:schemeClr val="bg2">
                  <a:lumMod val="10000"/>
                </a:schemeClr>
              </a:solidFill>
              <a:latin typeface="+mj-lt"/>
            </a:endParaRPr>
          </a:p>
        </p:txBody>
      </p:sp>
      <p:grpSp>
        <p:nvGrpSpPr>
          <p:cNvPr id="60" name="Group 62"/>
          <p:cNvGrpSpPr/>
          <p:nvPr/>
        </p:nvGrpSpPr>
        <p:grpSpPr>
          <a:xfrm>
            <a:off x="1847365" y="2244546"/>
            <a:ext cx="1359152" cy="427936"/>
            <a:chOff x="1066090" y="2419924"/>
            <a:chExt cx="2372437" cy="661050"/>
          </a:xfrm>
        </p:grpSpPr>
        <p:sp>
          <p:nvSpPr>
            <p:cNvPr id="67" name="Shape 208"/>
            <p:cNvSpPr/>
            <p:nvPr/>
          </p:nvSpPr>
          <p:spPr>
            <a:xfrm>
              <a:off x="1066090" y="2634499"/>
              <a:ext cx="2372437" cy="44647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pPr algn="r"/>
              <a:r>
                <a:rPr lang="es-MX" sz="844" dirty="0">
                  <a:solidFill>
                    <a:schemeClr val="bg2">
                      <a:lumMod val="25000"/>
                    </a:schemeClr>
                  </a:solidFill>
                  <a:latin typeface="+mj-lt"/>
                </a:rPr>
                <a:t>Desarrollar el conocimiento del riesgo</a:t>
              </a:r>
              <a:r>
                <a:rPr lang="es-PE" sz="844" dirty="0">
                  <a:solidFill>
                    <a:schemeClr val="bg2">
                      <a:lumMod val="25000"/>
                    </a:schemeClr>
                  </a:solidFill>
                  <a:latin typeface="+mj-lt"/>
                </a:rPr>
                <a:t>.</a:t>
              </a:r>
            </a:p>
          </p:txBody>
        </p:sp>
        <p:sp>
          <p:nvSpPr>
            <p:cNvPr id="68" name="TextBox 70"/>
            <p:cNvSpPr txBox="1"/>
            <p:nvPr/>
          </p:nvSpPr>
          <p:spPr>
            <a:xfrm>
              <a:off x="1445658" y="2419924"/>
              <a:ext cx="1992869" cy="275715"/>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1.</a:t>
              </a:r>
            </a:p>
          </p:txBody>
        </p:sp>
      </p:grpSp>
      <p:grpSp>
        <p:nvGrpSpPr>
          <p:cNvPr id="70" name="Group 72"/>
          <p:cNvGrpSpPr/>
          <p:nvPr/>
        </p:nvGrpSpPr>
        <p:grpSpPr>
          <a:xfrm>
            <a:off x="5622368" y="4833890"/>
            <a:ext cx="1407312" cy="688099"/>
            <a:chOff x="1066090" y="2417484"/>
            <a:chExt cx="2372437" cy="1072341"/>
          </a:xfrm>
        </p:grpSpPr>
        <p:sp>
          <p:nvSpPr>
            <p:cNvPr id="77"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de la población y sociedad organizada para el desarrollo de una cultura de prevención.</a:t>
              </a:r>
            </a:p>
          </p:txBody>
        </p:sp>
        <p:sp>
          <p:nvSpPr>
            <p:cNvPr id="78" name="TextBox 80"/>
            <p:cNvSpPr txBox="1"/>
            <p:nvPr/>
          </p:nvSpPr>
          <p:spPr>
            <a:xfrm>
              <a:off x="1066090" y="2417484"/>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6.</a:t>
              </a:r>
            </a:p>
          </p:txBody>
        </p:sp>
      </p:grpSp>
      <p:sp>
        <p:nvSpPr>
          <p:cNvPr id="79" name="Shape 267"/>
          <p:cNvSpPr/>
          <p:nvPr/>
        </p:nvSpPr>
        <p:spPr>
          <a:xfrm>
            <a:off x="3299040" y="3397088"/>
            <a:ext cx="426498"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1%</a:t>
            </a:r>
            <a:endParaRPr sz="1013" b="1" dirty="0">
              <a:solidFill>
                <a:schemeClr val="bg2">
                  <a:lumMod val="10000"/>
                </a:schemeClr>
              </a:solidFill>
              <a:latin typeface="+mj-lt"/>
            </a:endParaRPr>
          </a:p>
        </p:txBody>
      </p:sp>
      <p:grpSp>
        <p:nvGrpSpPr>
          <p:cNvPr id="81" name="Group 62"/>
          <p:cNvGrpSpPr/>
          <p:nvPr/>
        </p:nvGrpSpPr>
        <p:grpSpPr>
          <a:xfrm>
            <a:off x="1846503" y="3286852"/>
            <a:ext cx="1359152" cy="817660"/>
            <a:chOff x="1066090" y="2419921"/>
            <a:chExt cx="2372437" cy="1263071"/>
          </a:xfrm>
        </p:grpSpPr>
        <p:sp>
          <p:nvSpPr>
            <p:cNvPr id="82" name="Shape 208"/>
            <p:cNvSpPr/>
            <p:nvPr/>
          </p:nvSpPr>
          <p:spPr>
            <a:xfrm>
              <a:off x="1066090" y="2634499"/>
              <a:ext cx="2372437" cy="104849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pPr algn="r"/>
              <a:r>
                <a:rPr lang="es-ES" sz="844" dirty="0"/>
                <a:t>Evitar y reducir las condiciones de riesgo de los medios de vida de la población con un enfoque territorial</a:t>
              </a:r>
              <a:r>
                <a:rPr lang="es-PE" sz="844" dirty="0">
                  <a:solidFill>
                    <a:schemeClr val="bg2">
                      <a:lumMod val="25000"/>
                    </a:schemeClr>
                  </a:solidFill>
                </a:rPr>
                <a:t>.</a:t>
              </a:r>
            </a:p>
          </p:txBody>
        </p:sp>
        <p:sp>
          <p:nvSpPr>
            <p:cNvPr id="83" name="TextBox 70"/>
            <p:cNvSpPr txBox="1"/>
            <p:nvPr/>
          </p:nvSpPr>
          <p:spPr>
            <a:xfrm>
              <a:off x="1445658" y="2419921"/>
              <a:ext cx="1992869" cy="27571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2.</a:t>
              </a:r>
            </a:p>
          </p:txBody>
        </p:sp>
      </p:grpSp>
      <p:sp>
        <p:nvSpPr>
          <p:cNvPr id="87" name="Shape 267"/>
          <p:cNvSpPr/>
          <p:nvPr/>
        </p:nvSpPr>
        <p:spPr>
          <a:xfrm>
            <a:off x="3299040" y="4843759"/>
            <a:ext cx="426498" cy="399892"/>
          </a:xfrm>
          <a:prstGeom prst="rect">
            <a:avLst/>
          </a:prstGeom>
          <a:solidFill>
            <a:srgbClr val="FFFF00"/>
          </a:solidFill>
          <a:ln w="12700" cap="flat">
            <a:solidFill>
              <a:schemeClr val="accent4"/>
            </a:solid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69%</a:t>
            </a:r>
            <a:endParaRPr sz="1013" b="1" dirty="0">
              <a:solidFill>
                <a:schemeClr val="bg2">
                  <a:lumMod val="10000"/>
                </a:schemeClr>
              </a:solidFill>
              <a:latin typeface="+mj-lt"/>
            </a:endParaRPr>
          </a:p>
        </p:txBody>
      </p:sp>
      <p:sp>
        <p:nvSpPr>
          <p:cNvPr id="88" name="Shape 270"/>
          <p:cNvSpPr/>
          <p:nvPr/>
        </p:nvSpPr>
        <p:spPr>
          <a:xfrm>
            <a:off x="5102486" y="3395667"/>
            <a:ext cx="400737" cy="399892"/>
          </a:xfrm>
          <a:prstGeom prst="rect">
            <a:avLst/>
          </a:prstGeom>
          <a:solidFill>
            <a:schemeClr val="accent4"/>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44%</a:t>
            </a:r>
            <a:endParaRPr sz="1013" b="1" dirty="0">
              <a:solidFill>
                <a:schemeClr val="bg2">
                  <a:lumMod val="10000"/>
                </a:schemeClr>
              </a:solidFill>
              <a:latin typeface="+mj-lt"/>
            </a:endParaRPr>
          </a:p>
        </p:txBody>
      </p:sp>
      <p:grpSp>
        <p:nvGrpSpPr>
          <p:cNvPr id="89" name="Group 62"/>
          <p:cNvGrpSpPr/>
          <p:nvPr/>
        </p:nvGrpSpPr>
        <p:grpSpPr>
          <a:xfrm>
            <a:off x="1846503" y="4829961"/>
            <a:ext cx="1359152" cy="557846"/>
            <a:chOff x="1066090" y="2419921"/>
            <a:chExt cx="2372437" cy="861732"/>
          </a:xfrm>
        </p:grpSpPr>
        <p:sp>
          <p:nvSpPr>
            <p:cNvPr id="90" name="Shape 208"/>
            <p:cNvSpPr/>
            <p:nvPr/>
          </p:nvSpPr>
          <p:spPr>
            <a:xfrm>
              <a:off x="1066090" y="2634500"/>
              <a:ext cx="2372437" cy="6471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pPr algn="r"/>
              <a:r>
                <a:rPr lang="es-PE" sz="844" dirty="0">
                  <a:solidFill>
                    <a:srgbClr val="808080"/>
                  </a:solidFill>
                </a:rPr>
                <a:t>Desarrollar capacidad de respuesta ante emergencias y desastres.</a:t>
              </a:r>
            </a:p>
          </p:txBody>
        </p:sp>
        <p:sp>
          <p:nvSpPr>
            <p:cNvPr id="91" name="TextBox 70"/>
            <p:cNvSpPr txBox="1"/>
            <p:nvPr/>
          </p:nvSpPr>
          <p:spPr>
            <a:xfrm>
              <a:off x="1445658" y="2419921"/>
              <a:ext cx="1992869" cy="275716"/>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3.</a:t>
              </a:r>
            </a:p>
          </p:txBody>
        </p:sp>
      </p:grpSp>
      <p:grpSp>
        <p:nvGrpSpPr>
          <p:cNvPr id="92" name="Group 72"/>
          <p:cNvGrpSpPr/>
          <p:nvPr/>
        </p:nvGrpSpPr>
        <p:grpSpPr>
          <a:xfrm>
            <a:off x="5622368" y="3286851"/>
            <a:ext cx="1407312" cy="688101"/>
            <a:chOff x="1066090" y="2417481"/>
            <a:chExt cx="2372437" cy="1072344"/>
          </a:xfrm>
        </p:grpSpPr>
        <p:sp>
          <p:nvSpPr>
            <p:cNvPr id="93"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r>
                <a:rPr lang="es-PE" sz="844" dirty="0">
                  <a:solidFill>
                    <a:schemeClr val="bg2">
                      <a:lumMod val="25000"/>
                    </a:schemeClr>
                  </a:solidFill>
                  <a:latin typeface="+mj-lt"/>
                </a:rPr>
                <a:t>Fortalecer las capacidades institucionales para el desarrollo de la gestión del riesgo de desastres.</a:t>
              </a:r>
            </a:p>
          </p:txBody>
        </p:sp>
        <p:sp>
          <p:nvSpPr>
            <p:cNvPr id="94" name="TextBox 80"/>
            <p:cNvSpPr txBox="1"/>
            <p:nvPr/>
          </p:nvSpPr>
          <p:spPr>
            <a:xfrm>
              <a:off x="1066090" y="2417481"/>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5.</a:t>
              </a:r>
            </a:p>
          </p:txBody>
        </p:sp>
      </p:grpSp>
      <p:sp>
        <p:nvSpPr>
          <p:cNvPr id="96" name="Shape 270"/>
          <p:cNvSpPr/>
          <p:nvPr/>
        </p:nvSpPr>
        <p:spPr>
          <a:xfrm>
            <a:off x="5102486" y="2282382"/>
            <a:ext cx="400737"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0%</a:t>
            </a:r>
            <a:endParaRPr sz="1013" b="1" dirty="0">
              <a:solidFill>
                <a:schemeClr val="bg2">
                  <a:lumMod val="10000"/>
                </a:schemeClr>
              </a:solidFill>
              <a:latin typeface="+mj-lt"/>
            </a:endParaRPr>
          </a:p>
        </p:txBody>
      </p:sp>
      <p:grpSp>
        <p:nvGrpSpPr>
          <p:cNvPr id="100" name="Group 72"/>
          <p:cNvGrpSpPr/>
          <p:nvPr/>
        </p:nvGrpSpPr>
        <p:grpSpPr>
          <a:xfrm>
            <a:off x="5622368" y="2198459"/>
            <a:ext cx="1407312" cy="558192"/>
            <a:chOff x="1066090" y="2417485"/>
            <a:chExt cx="2372437" cy="869888"/>
          </a:xfrm>
        </p:grpSpPr>
        <p:sp>
          <p:nvSpPr>
            <p:cNvPr id="101" name="Shape 208"/>
            <p:cNvSpPr/>
            <p:nvPr/>
          </p:nvSpPr>
          <p:spPr>
            <a:xfrm>
              <a:off x="1066090" y="2634500"/>
              <a:ext cx="2372437" cy="6528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para la recuperación física, económica y social.</a:t>
              </a:r>
            </a:p>
          </p:txBody>
        </p:sp>
        <p:sp>
          <p:nvSpPr>
            <p:cNvPr id="102" name="TextBox 80"/>
            <p:cNvSpPr txBox="1"/>
            <p:nvPr/>
          </p:nvSpPr>
          <p:spPr>
            <a:xfrm>
              <a:off x="1066090" y="2417485"/>
              <a:ext cx="1924668" cy="278153"/>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s-PE" sz="970" dirty="0">
                  <a:solidFill>
                    <a:schemeClr val="tx1">
                      <a:lumMod val="75000"/>
                      <a:lumOff val="25000"/>
                    </a:schemeClr>
                  </a:solidFill>
                </a:rPr>
                <a:t>Objetivo</a:t>
              </a:r>
              <a:r>
                <a:rPr lang="en-US" sz="970" dirty="0">
                  <a:solidFill>
                    <a:schemeClr val="tx1">
                      <a:lumMod val="75000"/>
                      <a:lumOff val="25000"/>
                    </a:schemeClr>
                  </a:solidFill>
                </a:rPr>
                <a:t> </a:t>
              </a:r>
              <a:r>
                <a:rPr lang="es-PE" sz="970" dirty="0">
                  <a:solidFill>
                    <a:schemeClr val="tx1">
                      <a:lumMod val="75000"/>
                      <a:lumOff val="25000"/>
                    </a:schemeClr>
                  </a:solidFill>
                </a:rPr>
                <a:t>Estratégico</a:t>
              </a:r>
              <a:r>
                <a:rPr lang="en-US" sz="970" dirty="0">
                  <a:solidFill>
                    <a:schemeClr val="tx1">
                      <a:lumMod val="75000"/>
                      <a:lumOff val="25000"/>
                    </a:schemeClr>
                  </a:solidFill>
                </a:rPr>
                <a:t> 4.</a:t>
              </a:r>
            </a:p>
          </p:txBody>
        </p:sp>
      </p:grpSp>
      <p:sp>
        <p:nvSpPr>
          <p:cNvPr id="58" name="Shape 270"/>
          <p:cNvSpPr/>
          <p:nvPr/>
        </p:nvSpPr>
        <p:spPr>
          <a:xfrm>
            <a:off x="4690704" y="947603"/>
            <a:ext cx="327241" cy="32660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759" dirty="0">
                <a:ln>
                  <a:solidFill>
                    <a:sysClr val="windowText" lastClr="000000"/>
                  </a:solidFill>
                </a:ln>
                <a:solidFill>
                  <a:schemeClr val="bg2">
                    <a:lumMod val="10000"/>
                  </a:schemeClr>
                </a:solidFill>
                <a:latin typeface="+mj-lt"/>
              </a:rPr>
              <a:t>10 %</a:t>
            </a:r>
            <a:endParaRPr sz="759" dirty="0">
              <a:ln>
                <a:solidFill>
                  <a:sysClr val="windowText" lastClr="000000"/>
                </a:solidFill>
              </a:ln>
              <a:solidFill>
                <a:schemeClr val="bg2">
                  <a:lumMod val="10000"/>
                </a:schemeClr>
              </a:solidFill>
              <a:latin typeface="+mj-lt"/>
            </a:endParaRPr>
          </a:p>
        </p:txBody>
      </p:sp>
      <p:sp>
        <p:nvSpPr>
          <p:cNvPr id="111" name="TextBox 6">
            <a:extLst>
              <a:ext uri="{FF2B5EF4-FFF2-40B4-BE49-F238E27FC236}">
                <a16:creationId xmlns:a16="http://schemas.microsoft.com/office/drawing/2014/main" xmlns="" id="{0F882BE3-DBE8-4CFF-8E96-0FC3F5F78A24}"/>
              </a:ext>
            </a:extLst>
          </p:cNvPr>
          <p:cNvSpPr txBox="1"/>
          <p:nvPr/>
        </p:nvSpPr>
        <p:spPr>
          <a:xfrm>
            <a:off x="5737653" y="1216261"/>
            <a:ext cx="1850802" cy="167084"/>
          </a:xfrm>
          <a:prstGeom prst="rect">
            <a:avLst/>
          </a:prstGeom>
          <a:noFill/>
        </p:spPr>
        <p:txBody>
          <a:bodyPr wrap="square" lIns="0" tIns="0" rIns="51424" bIns="0" rtlCol="0">
            <a:noAutofit/>
          </a:bodyPr>
          <a:lstStyle/>
          <a:p>
            <a:r>
              <a:rPr lang="es-ES" sz="1013" b="1" dirty="0">
                <a:solidFill>
                  <a:srgbClr val="297E96"/>
                </a:solidFill>
                <a:latin typeface="Calibri" panose="020F0502020204030204" pitchFamily="34" charset="0"/>
                <a:cs typeface="Helvetica Neue"/>
              </a:rPr>
              <a:t>RESULTADO NACIONAL</a:t>
            </a:r>
            <a:endParaRPr lang="es-MX" sz="443" cap="all" dirty="0">
              <a:solidFill>
                <a:srgbClr val="297E96"/>
              </a:solidFill>
              <a:latin typeface="Calibri" panose="020F0502020204030204" pitchFamily="34" charset="0"/>
              <a:cs typeface="Helvetica Neue"/>
            </a:endParaRPr>
          </a:p>
        </p:txBody>
      </p:sp>
      <p:sp>
        <p:nvSpPr>
          <p:cNvPr id="112" name="Cubo 111">
            <a:extLst>
              <a:ext uri="{FF2B5EF4-FFF2-40B4-BE49-F238E27FC236}">
                <a16:creationId xmlns:a16="http://schemas.microsoft.com/office/drawing/2014/main" xmlns="" id="{480E3970-41F1-4DF6-AAD7-068B8C383B7C}"/>
              </a:ext>
            </a:extLst>
          </p:cNvPr>
          <p:cNvSpPr/>
          <p:nvPr/>
        </p:nvSpPr>
        <p:spPr>
          <a:xfrm>
            <a:off x="6176732" y="938741"/>
            <a:ext cx="351046" cy="271521"/>
          </a:xfrm>
          <a:prstGeom prst="cub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a:solidFill>
                  <a:schemeClr val="tx1">
                    <a:lumMod val="95000"/>
                    <a:lumOff val="5000"/>
                  </a:schemeClr>
                </a:solidFill>
                <a:latin typeface="Arial Narrow" panose="020B0606020202030204" pitchFamily="34" charset="0"/>
              </a:rPr>
              <a:t>1</a:t>
            </a:r>
            <a:r>
              <a:rPr lang="en-US" sz="844" b="1" dirty="0">
                <a:solidFill>
                  <a:schemeClr val="tx1">
                    <a:lumMod val="95000"/>
                    <a:lumOff val="5000"/>
                  </a:schemeClr>
                </a:solidFill>
                <a:latin typeface="Arial Narrow" panose="020B0606020202030204" pitchFamily="34" charset="0"/>
              </a:rPr>
              <a:t>3 %</a:t>
            </a:r>
            <a:endParaRPr lang="en-US" sz="844" b="1" dirty="0">
              <a:solidFill>
                <a:schemeClr val="tx1">
                  <a:lumMod val="95000"/>
                  <a:lumOff val="5000"/>
                </a:schemeClr>
              </a:solidFill>
              <a:latin typeface="Arial Narrow" panose="020B0606020202030204" pitchFamily="34" charset="0"/>
            </a:endParaRPr>
          </a:p>
        </p:txBody>
      </p:sp>
      <p:sp>
        <p:nvSpPr>
          <p:cNvPr id="48" name="TextBox 6"/>
          <p:cNvSpPr txBox="1"/>
          <p:nvPr/>
        </p:nvSpPr>
        <p:spPr>
          <a:xfrm>
            <a:off x="1722427" y="1433200"/>
            <a:ext cx="2868786" cy="217796"/>
          </a:xfrm>
          <a:prstGeom prst="rect">
            <a:avLst/>
          </a:prstGeom>
          <a:noFill/>
        </p:spPr>
        <p:txBody>
          <a:bodyPr wrap="square" lIns="0" tIns="0" rIns="51424" bIns="0" rtlCol="0">
            <a:noAutofit/>
          </a:bodyPr>
          <a:lstStyle/>
          <a:p>
            <a:pPr algn="ctr"/>
            <a:r>
              <a:rPr lang="es-ES" sz="1350" b="1" dirty="0">
                <a:solidFill>
                  <a:srgbClr val="297E96"/>
                </a:solidFill>
                <a:latin typeface="Calibri" panose="020F0502020204030204" pitchFamily="34" charset="0"/>
                <a:cs typeface="Helvetica Neue"/>
              </a:rPr>
              <a:t>GOBIERNO REGIONAL DE LA LIBERTAD</a:t>
            </a:r>
            <a:endParaRPr lang="es-MX" sz="506" cap="all" dirty="0">
              <a:solidFill>
                <a:srgbClr val="297E96"/>
              </a:solidFill>
              <a:latin typeface="Calibri" panose="020F0502020204030204" pitchFamily="34" charset="0"/>
              <a:cs typeface="Helvetica Neue"/>
            </a:endParaRPr>
          </a:p>
        </p:txBody>
      </p:sp>
      <p:sp>
        <p:nvSpPr>
          <p:cNvPr id="49" name="Heptágono 48"/>
          <p:cNvSpPr/>
          <p:nvPr/>
        </p:nvSpPr>
        <p:spPr>
          <a:xfrm>
            <a:off x="4696089" y="1386414"/>
            <a:ext cx="351046" cy="271521"/>
          </a:xfrm>
          <a:prstGeom prst="heptagon">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a:solidFill>
                  <a:schemeClr val="tx1">
                    <a:lumMod val="95000"/>
                    <a:lumOff val="5000"/>
                  </a:schemeClr>
                </a:solidFill>
                <a:latin typeface="Arial Narrow" panose="020B0606020202030204" pitchFamily="34" charset="0"/>
              </a:rPr>
              <a:t>23 %</a:t>
            </a:r>
            <a:endParaRPr lang="en-US" sz="844" b="1" dirty="0">
              <a:solidFill>
                <a:schemeClr val="tx1">
                  <a:lumMod val="95000"/>
                  <a:lumOff val="5000"/>
                </a:schemeClr>
              </a:solidFill>
              <a:latin typeface="Arial Narrow" panose="020B0606020202030204" pitchFamily="34" charset="0"/>
            </a:endParaRPr>
          </a:p>
        </p:txBody>
      </p:sp>
      <p:pic>
        <p:nvPicPr>
          <p:cNvPr id="50" name="Imagen 49">
            <a:extLst>
              <a:ext uri="{FF2B5EF4-FFF2-40B4-BE49-F238E27FC236}">
                <a16:creationId xmlns:a16="http://schemas.microsoft.com/office/drawing/2014/main" xmlns="" id="{6D05032C-602D-43FA-8E9F-D955A4C93E51}"/>
              </a:ext>
            </a:extLst>
          </p:cNvPr>
          <p:cNvPicPr>
            <a:picLocks noChangeAspect="1"/>
          </p:cNvPicPr>
          <p:nvPr/>
        </p:nvPicPr>
        <p:blipFill>
          <a:blip r:embed="rId4"/>
          <a:stretch>
            <a:fillRect/>
          </a:stretch>
        </p:blipFill>
        <p:spPr>
          <a:xfrm>
            <a:off x="4977601" y="5543027"/>
            <a:ext cx="2173317" cy="722724"/>
          </a:xfrm>
          <a:prstGeom prst="rect">
            <a:avLst/>
          </a:prstGeom>
        </p:spPr>
      </p:pic>
    </p:spTree>
    <p:extLst>
      <p:ext uri="{BB962C8B-B14F-4D97-AF65-F5344CB8AC3E}">
        <p14:creationId xmlns:p14="http://schemas.microsoft.com/office/powerpoint/2010/main" val="19902547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Imagen 47"/>
          <p:cNvPicPr>
            <a:picLocks noChangeAspect="1"/>
          </p:cNvPicPr>
          <p:nvPr/>
        </p:nvPicPr>
        <p:blipFill>
          <a:blip r:embed="rId2">
            <a:extLst>
              <a:ext uri="{BEBA8EAE-BF5A-486C-A8C5-ECC9F3942E4B}">
                <a14:imgProps xmlns:a14="http://schemas.microsoft.com/office/drawing/2010/main">
                  <a14:imgLayer r:embed="rId3">
                    <a14:imgEffect>
                      <a14:artisticGlowDiffused trans="35000" intensity="10"/>
                    </a14:imgEffect>
                  </a14:imgLayer>
                </a14:imgProps>
              </a:ext>
              <a:ext uri="{28A0092B-C50C-407E-A947-70E740481C1C}">
                <a14:useLocalDpi xmlns:a14="http://schemas.microsoft.com/office/drawing/2010/main" val="0"/>
              </a:ext>
            </a:extLst>
          </a:blip>
          <a:stretch>
            <a:fillRect/>
          </a:stretch>
        </p:blipFill>
        <p:spPr>
          <a:xfrm>
            <a:off x="2392357" y="1299530"/>
            <a:ext cx="4185304" cy="4859257"/>
          </a:xfrm>
          <a:prstGeom prst="rect">
            <a:avLst/>
          </a:prstGeom>
        </p:spPr>
      </p:pic>
      <p:grpSp>
        <p:nvGrpSpPr>
          <p:cNvPr id="9" name="Group 719"/>
          <p:cNvGrpSpPr/>
          <p:nvPr/>
        </p:nvGrpSpPr>
        <p:grpSpPr>
          <a:xfrm>
            <a:off x="2000249" y="588231"/>
            <a:ext cx="3102237" cy="450277"/>
            <a:chOff x="-1" y="-1"/>
            <a:chExt cx="4996557" cy="1152962"/>
          </a:xfrm>
          <a:solidFill>
            <a:srgbClr val="1F7B91"/>
          </a:solidFill>
        </p:grpSpPr>
        <p:sp>
          <p:nvSpPr>
            <p:cNvPr id="10" name="Shape 712"/>
            <p:cNvSpPr/>
            <p:nvPr/>
          </p:nvSpPr>
          <p:spPr>
            <a:xfrm flipH="1">
              <a:off x="-1" y="166679"/>
              <a:ext cx="4191989" cy="818352"/>
            </a:xfrm>
            <a:prstGeom prst="rect">
              <a:avLst/>
            </a:prstGeom>
            <a:grpFill/>
            <a:ln w="12700" cap="flat">
              <a:noFill/>
              <a:miter lim="400000"/>
            </a:ln>
            <a:effectLst/>
          </p:spPr>
          <p:txBody>
            <a:bodyPr wrap="square" lIns="14466" tIns="14466" rIns="14466" bIns="14466" numCol="1" anchor="ctr">
              <a:noAutofit/>
            </a:bodyPr>
            <a:lstStyle/>
            <a:p>
              <a:pPr lvl="0" algn="ctr"/>
              <a:r>
                <a:rPr lang="en-US" sz="1519" b="1" dirty="0">
                  <a:solidFill>
                    <a:prstClr val="white"/>
                  </a:solidFill>
                </a:rPr>
                <a:t>LAMBAYEQUE</a:t>
              </a:r>
              <a:endParaRPr lang="en-US" sz="1519" b="1" dirty="0">
                <a:solidFill>
                  <a:prstClr val="white"/>
                </a:solidFill>
              </a:endParaRPr>
            </a:p>
          </p:txBody>
        </p:sp>
        <p:grpSp>
          <p:nvGrpSpPr>
            <p:cNvPr id="11" name="Group 716"/>
            <p:cNvGrpSpPr/>
            <p:nvPr/>
          </p:nvGrpSpPr>
          <p:grpSpPr>
            <a:xfrm>
              <a:off x="4191985" y="-1"/>
              <a:ext cx="804571" cy="1152962"/>
              <a:chOff x="0" y="0"/>
              <a:chExt cx="804567" cy="1152959"/>
            </a:xfrm>
            <a:grpFill/>
          </p:grpSpPr>
          <p:sp>
            <p:nvSpPr>
              <p:cNvPr id="14" name="Shape 713"/>
              <p:cNvSpPr/>
              <p:nvPr/>
            </p:nvSpPr>
            <p:spPr>
              <a:xfrm flipH="1">
                <a:off x="0"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7922"/>
                    </a:lnTo>
                    <a:lnTo>
                      <a:pt x="21600" y="0"/>
                    </a:lnTo>
                    <a:lnTo>
                      <a:pt x="0" y="3733"/>
                    </a:lnTo>
                    <a:lnTo>
                      <a:pt x="0" y="21600"/>
                    </a:lnTo>
                    <a:close/>
                  </a:path>
                </a:pathLst>
              </a:custGeom>
              <a:grpFill/>
              <a:ln w="12700" cap="flat">
                <a:noFill/>
                <a:miter lim="400000"/>
              </a:ln>
              <a:effectLst/>
            </p:spPr>
            <p:txBody>
              <a:bodyPr wrap="square" lIns="14466" tIns="14466" rIns="14466" bIns="14466" numCol="1" anchor="t">
                <a:noAutofit/>
              </a:bodyPr>
              <a:lstStyle/>
              <a:p>
                <a:endParaRPr sz="570"/>
              </a:p>
            </p:txBody>
          </p:sp>
          <p:sp>
            <p:nvSpPr>
              <p:cNvPr id="18" name="Shape 714"/>
              <p:cNvSpPr/>
              <p:nvPr/>
            </p:nvSpPr>
            <p:spPr>
              <a:xfrm flipH="1">
                <a:off x="402283"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922"/>
                    </a:lnTo>
                    <a:lnTo>
                      <a:pt x="0" y="0"/>
                    </a:lnTo>
                    <a:lnTo>
                      <a:pt x="21600" y="3733"/>
                    </a:lnTo>
                    <a:lnTo>
                      <a:pt x="21600" y="21600"/>
                    </a:lnTo>
                    <a:close/>
                  </a:path>
                </a:pathLst>
              </a:custGeom>
              <a:grpFill/>
              <a:ln w="12700" cap="flat">
                <a:noFill/>
                <a:miter lim="400000"/>
              </a:ln>
              <a:effectLst/>
            </p:spPr>
            <p:txBody>
              <a:bodyPr wrap="square" lIns="14466" tIns="14466" rIns="14466" bIns="14466" numCol="1" anchor="ctr">
                <a:noAutofit/>
              </a:bodyPr>
              <a:lstStyle/>
              <a:p>
                <a:pPr algn="ctr"/>
                <a:endParaRPr lang="en-US" sz="1013" b="1" dirty="0">
                  <a:solidFill>
                    <a:srgbClr val="FFFFFF"/>
                  </a:solidFill>
                  <a:ea typeface="Helvetica"/>
                  <a:cs typeface="Helvetica"/>
                  <a:sym typeface="Helvetica"/>
                </a:endParaRPr>
              </a:p>
            </p:txBody>
          </p:sp>
          <p:sp>
            <p:nvSpPr>
              <p:cNvPr id="19" name="Shape 715"/>
              <p:cNvSpPr/>
              <p:nvPr/>
            </p:nvSpPr>
            <p:spPr>
              <a:xfrm flipH="1">
                <a:off x="1" y="0"/>
                <a:ext cx="804566" cy="33711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10680"/>
                    </a:lnTo>
                    <a:lnTo>
                      <a:pt x="10800" y="0"/>
                    </a:lnTo>
                    <a:lnTo>
                      <a:pt x="21600" y="10680"/>
                    </a:lnTo>
                    <a:lnTo>
                      <a:pt x="10800" y="21600"/>
                    </a:lnTo>
                    <a:close/>
                  </a:path>
                </a:pathLst>
              </a:custGeom>
              <a:grpFill/>
              <a:ln w="9525" cap="flat">
                <a:noFill/>
                <a:prstDash val="solid"/>
                <a:bevel/>
              </a:ln>
              <a:effectLst/>
            </p:spPr>
            <p:txBody>
              <a:bodyPr wrap="square" lIns="14466" tIns="14466" rIns="14466" bIns="14466" numCol="1" anchor="t">
                <a:noAutofit/>
              </a:bodyPr>
              <a:lstStyle/>
              <a:p>
                <a:endParaRPr sz="570"/>
              </a:p>
            </p:txBody>
          </p:sp>
        </p:grpSp>
      </p:grpSp>
      <p:sp>
        <p:nvSpPr>
          <p:cNvPr id="13" name="Shape 267"/>
          <p:cNvSpPr/>
          <p:nvPr/>
        </p:nvSpPr>
        <p:spPr>
          <a:xfrm>
            <a:off x="3151217" y="2014559"/>
            <a:ext cx="426498" cy="399892"/>
          </a:xfrm>
          <a:prstGeom prst="rect">
            <a:avLst/>
          </a:prstGeom>
          <a:solidFill>
            <a:srgbClr val="FFFF00"/>
          </a:solidFill>
          <a:ln w="12700" cap="flat">
            <a:solidFill>
              <a:schemeClr val="accent4"/>
            </a:solid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53%</a:t>
            </a:r>
            <a:endParaRPr sz="1013" b="1" dirty="0">
              <a:solidFill>
                <a:schemeClr val="bg2">
                  <a:lumMod val="10000"/>
                </a:schemeClr>
              </a:solidFill>
              <a:latin typeface="+mj-lt"/>
            </a:endParaRPr>
          </a:p>
        </p:txBody>
      </p:sp>
      <p:sp>
        <p:nvSpPr>
          <p:cNvPr id="15" name="Shape 270"/>
          <p:cNvSpPr/>
          <p:nvPr/>
        </p:nvSpPr>
        <p:spPr>
          <a:xfrm>
            <a:off x="5102486" y="4586930"/>
            <a:ext cx="400737" cy="399892"/>
          </a:xfrm>
          <a:prstGeom prst="rect">
            <a:avLst/>
          </a:prstGeom>
          <a:solidFill>
            <a:schemeClr val="accent4"/>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39%</a:t>
            </a:r>
            <a:endParaRPr sz="1013" b="1" dirty="0">
              <a:solidFill>
                <a:schemeClr val="bg2">
                  <a:lumMod val="10000"/>
                </a:schemeClr>
              </a:solidFill>
              <a:latin typeface="+mj-lt"/>
            </a:endParaRPr>
          </a:p>
        </p:txBody>
      </p:sp>
      <p:grpSp>
        <p:nvGrpSpPr>
          <p:cNvPr id="60" name="Group 62"/>
          <p:cNvGrpSpPr/>
          <p:nvPr/>
        </p:nvGrpSpPr>
        <p:grpSpPr>
          <a:xfrm>
            <a:off x="1698680" y="2000766"/>
            <a:ext cx="1359152" cy="427936"/>
            <a:chOff x="1066090" y="2419924"/>
            <a:chExt cx="2372437" cy="661050"/>
          </a:xfrm>
        </p:grpSpPr>
        <p:sp>
          <p:nvSpPr>
            <p:cNvPr id="67" name="Shape 208"/>
            <p:cNvSpPr/>
            <p:nvPr/>
          </p:nvSpPr>
          <p:spPr>
            <a:xfrm>
              <a:off x="1066090" y="2634499"/>
              <a:ext cx="2372437" cy="4464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pPr algn="r"/>
              <a:r>
                <a:rPr lang="es-MX" sz="844" dirty="0">
                  <a:solidFill>
                    <a:schemeClr val="bg2">
                      <a:lumMod val="25000"/>
                    </a:schemeClr>
                  </a:solidFill>
                  <a:latin typeface="+mj-lt"/>
                </a:rPr>
                <a:t>Desarrollar el conocimiento del riesgo</a:t>
              </a:r>
              <a:r>
                <a:rPr lang="es-PE" sz="844" dirty="0">
                  <a:solidFill>
                    <a:schemeClr val="bg2">
                      <a:lumMod val="25000"/>
                    </a:schemeClr>
                  </a:solidFill>
                  <a:latin typeface="+mj-lt"/>
                </a:rPr>
                <a:t>.</a:t>
              </a:r>
            </a:p>
          </p:txBody>
        </p:sp>
        <p:sp>
          <p:nvSpPr>
            <p:cNvPr id="68" name="TextBox 70"/>
            <p:cNvSpPr txBox="1"/>
            <p:nvPr/>
          </p:nvSpPr>
          <p:spPr>
            <a:xfrm>
              <a:off x="1445658" y="2419924"/>
              <a:ext cx="1992869" cy="275715"/>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1.</a:t>
              </a:r>
            </a:p>
          </p:txBody>
        </p:sp>
      </p:grpSp>
      <p:grpSp>
        <p:nvGrpSpPr>
          <p:cNvPr id="70" name="Group 72"/>
          <p:cNvGrpSpPr/>
          <p:nvPr/>
        </p:nvGrpSpPr>
        <p:grpSpPr>
          <a:xfrm>
            <a:off x="5622368" y="4590110"/>
            <a:ext cx="1407312" cy="688099"/>
            <a:chOff x="1066090" y="2417484"/>
            <a:chExt cx="2372437" cy="1072341"/>
          </a:xfrm>
        </p:grpSpPr>
        <p:sp>
          <p:nvSpPr>
            <p:cNvPr id="77"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de la población y sociedad organizada para el desarrollo de una cultura de prevención.</a:t>
              </a:r>
            </a:p>
          </p:txBody>
        </p:sp>
        <p:sp>
          <p:nvSpPr>
            <p:cNvPr id="78" name="TextBox 80"/>
            <p:cNvSpPr txBox="1"/>
            <p:nvPr/>
          </p:nvSpPr>
          <p:spPr>
            <a:xfrm>
              <a:off x="1066090" y="2417484"/>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6.</a:t>
              </a:r>
            </a:p>
          </p:txBody>
        </p:sp>
      </p:grpSp>
      <p:sp>
        <p:nvSpPr>
          <p:cNvPr id="79" name="Shape 267"/>
          <p:cNvSpPr/>
          <p:nvPr/>
        </p:nvSpPr>
        <p:spPr>
          <a:xfrm>
            <a:off x="3150355" y="3153308"/>
            <a:ext cx="426498" cy="399892"/>
          </a:xfrm>
          <a:prstGeom prst="rect">
            <a:avLst/>
          </a:prstGeom>
          <a:solidFill>
            <a:schemeClr val="accent4"/>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27%</a:t>
            </a:r>
            <a:endParaRPr sz="1013" b="1" dirty="0">
              <a:solidFill>
                <a:schemeClr val="bg2">
                  <a:lumMod val="10000"/>
                </a:schemeClr>
              </a:solidFill>
              <a:latin typeface="+mj-lt"/>
            </a:endParaRPr>
          </a:p>
        </p:txBody>
      </p:sp>
      <p:grpSp>
        <p:nvGrpSpPr>
          <p:cNvPr id="81" name="Group 62"/>
          <p:cNvGrpSpPr/>
          <p:nvPr/>
        </p:nvGrpSpPr>
        <p:grpSpPr>
          <a:xfrm>
            <a:off x="1697818" y="3043072"/>
            <a:ext cx="1359152" cy="817660"/>
            <a:chOff x="1066090" y="2419921"/>
            <a:chExt cx="2372437" cy="1263071"/>
          </a:xfrm>
        </p:grpSpPr>
        <p:sp>
          <p:nvSpPr>
            <p:cNvPr id="82" name="Shape 208"/>
            <p:cNvSpPr/>
            <p:nvPr/>
          </p:nvSpPr>
          <p:spPr>
            <a:xfrm>
              <a:off x="1066090" y="2634499"/>
              <a:ext cx="2372437" cy="104849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pPr algn="r"/>
              <a:r>
                <a:rPr lang="es-ES" sz="844" dirty="0"/>
                <a:t>Evitar y reducir las condiciones de riesgo de los medios de vida de la población con un enfoque territorial</a:t>
              </a:r>
              <a:r>
                <a:rPr lang="es-PE" sz="844" dirty="0">
                  <a:solidFill>
                    <a:schemeClr val="bg2">
                      <a:lumMod val="25000"/>
                    </a:schemeClr>
                  </a:solidFill>
                </a:rPr>
                <a:t>.</a:t>
              </a:r>
            </a:p>
          </p:txBody>
        </p:sp>
        <p:sp>
          <p:nvSpPr>
            <p:cNvPr id="83" name="TextBox 70"/>
            <p:cNvSpPr txBox="1"/>
            <p:nvPr/>
          </p:nvSpPr>
          <p:spPr>
            <a:xfrm>
              <a:off x="1445658" y="2419921"/>
              <a:ext cx="1992869" cy="27571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2.</a:t>
              </a:r>
            </a:p>
          </p:txBody>
        </p:sp>
      </p:grpSp>
      <p:sp>
        <p:nvSpPr>
          <p:cNvPr id="87" name="Shape 267"/>
          <p:cNvSpPr/>
          <p:nvPr/>
        </p:nvSpPr>
        <p:spPr>
          <a:xfrm>
            <a:off x="3150355" y="4599979"/>
            <a:ext cx="426498" cy="399892"/>
          </a:xfrm>
          <a:prstGeom prst="rect">
            <a:avLst/>
          </a:prstGeom>
          <a:solidFill>
            <a:srgbClr val="FFFF00"/>
          </a:solidFill>
          <a:ln w="12700" cap="flat">
            <a:solidFill>
              <a:schemeClr val="accent4"/>
            </a:solid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62%</a:t>
            </a:r>
            <a:endParaRPr sz="1013" b="1" dirty="0">
              <a:solidFill>
                <a:schemeClr val="bg2">
                  <a:lumMod val="10000"/>
                </a:schemeClr>
              </a:solidFill>
              <a:latin typeface="+mj-lt"/>
            </a:endParaRPr>
          </a:p>
        </p:txBody>
      </p:sp>
      <p:sp>
        <p:nvSpPr>
          <p:cNvPr id="88" name="Shape 270"/>
          <p:cNvSpPr/>
          <p:nvPr/>
        </p:nvSpPr>
        <p:spPr>
          <a:xfrm>
            <a:off x="5102486" y="3151887"/>
            <a:ext cx="400737" cy="399892"/>
          </a:xfrm>
          <a:prstGeom prst="rect">
            <a:avLst/>
          </a:prstGeom>
          <a:solidFill>
            <a:schemeClr val="accent4"/>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28%</a:t>
            </a:r>
            <a:endParaRPr sz="1013" b="1" dirty="0">
              <a:solidFill>
                <a:schemeClr val="bg2">
                  <a:lumMod val="10000"/>
                </a:schemeClr>
              </a:solidFill>
              <a:latin typeface="+mj-lt"/>
            </a:endParaRPr>
          </a:p>
        </p:txBody>
      </p:sp>
      <p:grpSp>
        <p:nvGrpSpPr>
          <p:cNvPr id="89" name="Group 62"/>
          <p:cNvGrpSpPr/>
          <p:nvPr/>
        </p:nvGrpSpPr>
        <p:grpSpPr>
          <a:xfrm>
            <a:off x="1697818" y="4586181"/>
            <a:ext cx="1359152" cy="557846"/>
            <a:chOff x="1066090" y="2419921"/>
            <a:chExt cx="2372437" cy="861732"/>
          </a:xfrm>
        </p:grpSpPr>
        <p:sp>
          <p:nvSpPr>
            <p:cNvPr id="90" name="Shape 208"/>
            <p:cNvSpPr/>
            <p:nvPr/>
          </p:nvSpPr>
          <p:spPr>
            <a:xfrm>
              <a:off x="1066090" y="2634500"/>
              <a:ext cx="2372437" cy="6471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pPr algn="r"/>
              <a:r>
                <a:rPr lang="es-PE" sz="844" dirty="0">
                  <a:solidFill>
                    <a:srgbClr val="808080"/>
                  </a:solidFill>
                </a:rPr>
                <a:t>Desarrollar capacidad de respuesta ante emergencias y desastres.</a:t>
              </a:r>
            </a:p>
          </p:txBody>
        </p:sp>
        <p:sp>
          <p:nvSpPr>
            <p:cNvPr id="91" name="TextBox 70"/>
            <p:cNvSpPr txBox="1"/>
            <p:nvPr/>
          </p:nvSpPr>
          <p:spPr>
            <a:xfrm>
              <a:off x="1445658" y="2419921"/>
              <a:ext cx="1992869" cy="275716"/>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3.</a:t>
              </a:r>
            </a:p>
          </p:txBody>
        </p:sp>
      </p:grpSp>
      <p:grpSp>
        <p:nvGrpSpPr>
          <p:cNvPr id="92" name="Group 72"/>
          <p:cNvGrpSpPr/>
          <p:nvPr/>
        </p:nvGrpSpPr>
        <p:grpSpPr>
          <a:xfrm>
            <a:off x="5622368" y="3043071"/>
            <a:ext cx="1407312" cy="688101"/>
            <a:chOff x="1066090" y="2417481"/>
            <a:chExt cx="2372437" cy="1072344"/>
          </a:xfrm>
        </p:grpSpPr>
        <p:sp>
          <p:nvSpPr>
            <p:cNvPr id="93"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r>
                <a:rPr lang="es-PE" sz="844" dirty="0">
                  <a:solidFill>
                    <a:schemeClr val="bg2">
                      <a:lumMod val="25000"/>
                    </a:schemeClr>
                  </a:solidFill>
                  <a:latin typeface="+mj-lt"/>
                </a:rPr>
                <a:t>Fortalecer las capacidades institucionales para el desarrollo de la gestión del riesgo de desastres.</a:t>
              </a:r>
            </a:p>
          </p:txBody>
        </p:sp>
        <p:sp>
          <p:nvSpPr>
            <p:cNvPr id="94" name="TextBox 80"/>
            <p:cNvSpPr txBox="1"/>
            <p:nvPr/>
          </p:nvSpPr>
          <p:spPr>
            <a:xfrm>
              <a:off x="1066090" y="2417481"/>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5.</a:t>
              </a:r>
            </a:p>
          </p:txBody>
        </p:sp>
      </p:grpSp>
      <p:sp>
        <p:nvSpPr>
          <p:cNvPr id="96" name="Shape 270"/>
          <p:cNvSpPr/>
          <p:nvPr/>
        </p:nvSpPr>
        <p:spPr>
          <a:xfrm>
            <a:off x="5102486" y="2038602"/>
            <a:ext cx="400737" cy="399892"/>
          </a:xfrm>
          <a:prstGeom prst="rect">
            <a:avLst/>
          </a:prstGeom>
          <a:solidFill>
            <a:srgbClr val="FF0000"/>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25%</a:t>
            </a:r>
            <a:endParaRPr sz="1013" b="1" dirty="0">
              <a:solidFill>
                <a:schemeClr val="bg2">
                  <a:lumMod val="10000"/>
                </a:schemeClr>
              </a:solidFill>
              <a:latin typeface="+mj-lt"/>
            </a:endParaRPr>
          </a:p>
        </p:txBody>
      </p:sp>
      <p:grpSp>
        <p:nvGrpSpPr>
          <p:cNvPr id="100" name="Group 72"/>
          <p:cNvGrpSpPr/>
          <p:nvPr/>
        </p:nvGrpSpPr>
        <p:grpSpPr>
          <a:xfrm>
            <a:off x="5622368" y="1954679"/>
            <a:ext cx="1407312" cy="558192"/>
            <a:chOff x="1066090" y="2417485"/>
            <a:chExt cx="2372437" cy="869888"/>
          </a:xfrm>
        </p:grpSpPr>
        <p:sp>
          <p:nvSpPr>
            <p:cNvPr id="101" name="Shape 208"/>
            <p:cNvSpPr/>
            <p:nvPr/>
          </p:nvSpPr>
          <p:spPr>
            <a:xfrm>
              <a:off x="1066090" y="2634500"/>
              <a:ext cx="2372437" cy="6528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para la recuperación física, económica y social.</a:t>
              </a:r>
            </a:p>
          </p:txBody>
        </p:sp>
        <p:sp>
          <p:nvSpPr>
            <p:cNvPr id="102" name="TextBox 80"/>
            <p:cNvSpPr txBox="1"/>
            <p:nvPr/>
          </p:nvSpPr>
          <p:spPr>
            <a:xfrm>
              <a:off x="1066090" y="2417485"/>
              <a:ext cx="1924668" cy="278153"/>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s-PE" sz="970" dirty="0">
                  <a:solidFill>
                    <a:schemeClr val="tx1">
                      <a:lumMod val="75000"/>
                      <a:lumOff val="25000"/>
                    </a:schemeClr>
                  </a:solidFill>
                </a:rPr>
                <a:t>Objetivo</a:t>
              </a:r>
              <a:r>
                <a:rPr lang="en-US" sz="970" dirty="0">
                  <a:solidFill>
                    <a:schemeClr val="tx1">
                      <a:lumMod val="75000"/>
                      <a:lumOff val="25000"/>
                    </a:schemeClr>
                  </a:solidFill>
                </a:rPr>
                <a:t> </a:t>
              </a:r>
              <a:r>
                <a:rPr lang="es-PE" sz="970" dirty="0">
                  <a:solidFill>
                    <a:schemeClr val="tx1">
                      <a:lumMod val="75000"/>
                      <a:lumOff val="25000"/>
                    </a:schemeClr>
                  </a:solidFill>
                </a:rPr>
                <a:t>Estratégico</a:t>
              </a:r>
              <a:r>
                <a:rPr lang="en-US" sz="970" dirty="0">
                  <a:solidFill>
                    <a:schemeClr val="tx1">
                      <a:lumMod val="75000"/>
                      <a:lumOff val="25000"/>
                    </a:schemeClr>
                  </a:solidFill>
                </a:rPr>
                <a:t> 4.</a:t>
              </a:r>
            </a:p>
          </p:txBody>
        </p:sp>
      </p:grpSp>
      <p:sp>
        <p:nvSpPr>
          <p:cNvPr id="58" name="Shape 270"/>
          <p:cNvSpPr/>
          <p:nvPr/>
        </p:nvSpPr>
        <p:spPr>
          <a:xfrm>
            <a:off x="4690704" y="650245"/>
            <a:ext cx="327241" cy="32660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759" dirty="0">
                <a:ln>
                  <a:solidFill>
                    <a:sysClr val="windowText" lastClr="000000"/>
                  </a:solidFill>
                </a:ln>
                <a:solidFill>
                  <a:schemeClr val="bg2">
                    <a:lumMod val="10000"/>
                  </a:schemeClr>
                </a:solidFill>
                <a:latin typeface="+mj-lt"/>
              </a:rPr>
              <a:t>9 %</a:t>
            </a:r>
            <a:endParaRPr sz="759" dirty="0">
              <a:ln>
                <a:solidFill>
                  <a:sysClr val="windowText" lastClr="000000"/>
                </a:solidFill>
              </a:ln>
              <a:solidFill>
                <a:schemeClr val="bg2">
                  <a:lumMod val="10000"/>
                </a:schemeClr>
              </a:solidFill>
              <a:latin typeface="+mj-lt"/>
            </a:endParaRPr>
          </a:p>
        </p:txBody>
      </p:sp>
      <p:sp>
        <p:nvSpPr>
          <p:cNvPr id="111" name="TextBox 6">
            <a:extLst>
              <a:ext uri="{FF2B5EF4-FFF2-40B4-BE49-F238E27FC236}">
                <a16:creationId xmlns:a16="http://schemas.microsoft.com/office/drawing/2014/main" xmlns="" id="{0F882BE3-DBE8-4CFF-8E96-0FC3F5F78A24}"/>
              </a:ext>
            </a:extLst>
          </p:cNvPr>
          <p:cNvSpPr txBox="1"/>
          <p:nvPr/>
        </p:nvSpPr>
        <p:spPr>
          <a:xfrm>
            <a:off x="5737653" y="918903"/>
            <a:ext cx="1850802" cy="167084"/>
          </a:xfrm>
          <a:prstGeom prst="rect">
            <a:avLst/>
          </a:prstGeom>
          <a:noFill/>
        </p:spPr>
        <p:txBody>
          <a:bodyPr wrap="square" lIns="0" tIns="0" rIns="51424" bIns="0" rtlCol="0">
            <a:noAutofit/>
          </a:bodyPr>
          <a:lstStyle/>
          <a:p>
            <a:r>
              <a:rPr lang="es-ES" sz="1013" b="1" dirty="0">
                <a:solidFill>
                  <a:srgbClr val="297E96"/>
                </a:solidFill>
                <a:latin typeface="Calibri" panose="020F0502020204030204" pitchFamily="34" charset="0"/>
                <a:cs typeface="Helvetica Neue"/>
              </a:rPr>
              <a:t>RESULTADO NACIONAL</a:t>
            </a:r>
            <a:endParaRPr lang="es-MX" sz="443" cap="all" dirty="0">
              <a:solidFill>
                <a:srgbClr val="297E96"/>
              </a:solidFill>
              <a:latin typeface="Calibri" panose="020F0502020204030204" pitchFamily="34" charset="0"/>
              <a:cs typeface="Helvetica Neue"/>
            </a:endParaRPr>
          </a:p>
        </p:txBody>
      </p:sp>
      <p:sp>
        <p:nvSpPr>
          <p:cNvPr id="112" name="Cubo 111">
            <a:extLst>
              <a:ext uri="{FF2B5EF4-FFF2-40B4-BE49-F238E27FC236}">
                <a16:creationId xmlns:a16="http://schemas.microsoft.com/office/drawing/2014/main" xmlns="" id="{480E3970-41F1-4DF6-AAD7-068B8C383B7C}"/>
              </a:ext>
            </a:extLst>
          </p:cNvPr>
          <p:cNvSpPr/>
          <p:nvPr/>
        </p:nvSpPr>
        <p:spPr>
          <a:xfrm>
            <a:off x="6176731" y="641383"/>
            <a:ext cx="461962" cy="271521"/>
          </a:xfrm>
          <a:prstGeom prst="cub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smtClean="0">
                <a:solidFill>
                  <a:schemeClr val="tx1">
                    <a:lumMod val="95000"/>
                    <a:lumOff val="5000"/>
                  </a:schemeClr>
                </a:solidFill>
                <a:latin typeface="Arial Narrow" panose="020B0606020202030204" pitchFamily="34" charset="0"/>
              </a:rPr>
              <a:t>13%</a:t>
            </a:r>
            <a:endParaRPr lang="en-US" sz="844" b="1" dirty="0">
              <a:solidFill>
                <a:schemeClr val="tx1">
                  <a:lumMod val="95000"/>
                  <a:lumOff val="5000"/>
                </a:schemeClr>
              </a:solidFill>
              <a:latin typeface="Arial Narrow" panose="020B0606020202030204" pitchFamily="34" charset="0"/>
            </a:endParaRPr>
          </a:p>
        </p:txBody>
      </p:sp>
      <p:pic>
        <p:nvPicPr>
          <p:cNvPr id="47" name="Imagen 46"/>
          <p:cNvPicPr>
            <a:picLocks noChangeAspect="1"/>
          </p:cNvPicPr>
          <p:nvPr/>
        </p:nvPicPr>
        <p:blipFill>
          <a:blip r:embed="rId4"/>
          <a:stretch>
            <a:fillRect/>
          </a:stretch>
        </p:blipFill>
        <p:spPr>
          <a:xfrm>
            <a:off x="5194378" y="5556250"/>
            <a:ext cx="2170745" cy="720152"/>
          </a:xfrm>
          <a:prstGeom prst="rect">
            <a:avLst/>
          </a:prstGeom>
        </p:spPr>
      </p:pic>
      <p:sp>
        <p:nvSpPr>
          <p:cNvPr id="49" name="TextBox 6"/>
          <p:cNvSpPr txBox="1"/>
          <p:nvPr/>
        </p:nvSpPr>
        <p:spPr>
          <a:xfrm>
            <a:off x="1604895" y="1151098"/>
            <a:ext cx="3317865" cy="167084"/>
          </a:xfrm>
          <a:prstGeom prst="rect">
            <a:avLst/>
          </a:prstGeom>
          <a:noFill/>
        </p:spPr>
        <p:txBody>
          <a:bodyPr wrap="square" lIns="0" tIns="0" rIns="51424" bIns="0" rtlCol="0">
            <a:noAutofit/>
          </a:bodyPr>
          <a:lstStyle/>
          <a:p>
            <a:r>
              <a:rPr lang="es-ES" sz="1350" b="1" dirty="0">
                <a:solidFill>
                  <a:srgbClr val="297E96"/>
                </a:solidFill>
                <a:latin typeface="Calibri" panose="020F0502020204030204" pitchFamily="34" charset="0"/>
                <a:cs typeface="Helvetica Neue"/>
              </a:rPr>
              <a:t>GOBIERNO REGIONAL DE LAMBAYEQUE</a:t>
            </a:r>
            <a:endParaRPr lang="es-MX" sz="506" cap="all" dirty="0">
              <a:solidFill>
                <a:srgbClr val="297E96"/>
              </a:solidFill>
              <a:latin typeface="Calibri" panose="020F0502020204030204" pitchFamily="34" charset="0"/>
              <a:cs typeface="Helvetica Neue"/>
            </a:endParaRPr>
          </a:p>
        </p:txBody>
      </p:sp>
      <p:sp>
        <p:nvSpPr>
          <p:cNvPr id="50" name="Heptágono 49"/>
          <p:cNvSpPr/>
          <p:nvPr/>
        </p:nvSpPr>
        <p:spPr>
          <a:xfrm>
            <a:off x="4602948" y="1129397"/>
            <a:ext cx="513238" cy="271521"/>
          </a:xfrm>
          <a:prstGeom prst="hept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smtClean="0">
                <a:solidFill>
                  <a:schemeClr val="tx1">
                    <a:lumMod val="95000"/>
                    <a:lumOff val="5000"/>
                  </a:schemeClr>
                </a:solidFill>
                <a:latin typeface="Arial Narrow" panose="020B0606020202030204" pitchFamily="34" charset="0"/>
              </a:rPr>
              <a:t>39%</a:t>
            </a:r>
            <a:endParaRPr lang="en-US" sz="844" b="1" dirty="0">
              <a:solidFill>
                <a:schemeClr val="tx1">
                  <a:lumMod val="95000"/>
                  <a:lumOff val="5000"/>
                </a:schemeClr>
              </a:solidFill>
              <a:latin typeface="Arial Narrow" panose="020B0606020202030204" pitchFamily="34" charset="0"/>
            </a:endParaRPr>
          </a:p>
        </p:txBody>
      </p:sp>
    </p:spTree>
    <p:extLst>
      <p:ext uri="{BB962C8B-B14F-4D97-AF65-F5344CB8AC3E}">
        <p14:creationId xmlns:p14="http://schemas.microsoft.com/office/powerpoint/2010/main" val="39920846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Imagen 46"/>
          <p:cNvPicPr>
            <a:picLocks noChangeAspect="1"/>
          </p:cNvPicPr>
          <p:nvPr/>
        </p:nvPicPr>
        <p:blipFill>
          <a:blip r:embed="rId2">
            <a:extLst>
              <a:ext uri="{BEBA8EAE-BF5A-486C-A8C5-ECC9F3942E4B}">
                <a14:imgProps xmlns:a14="http://schemas.microsoft.com/office/drawing/2010/main">
                  <a14:imgLayer r:embed="rId3">
                    <a14:imgEffect>
                      <a14:artisticCrisscrossEtching trans="35000" pressure="10"/>
                    </a14:imgEffect>
                  </a14:imgLayer>
                </a14:imgProps>
              </a:ext>
              <a:ext uri="{28A0092B-C50C-407E-A947-70E740481C1C}">
                <a14:useLocalDpi xmlns:a14="http://schemas.microsoft.com/office/drawing/2010/main" val="0"/>
              </a:ext>
            </a:extLst>
          </a:blip>
          <a:stretch>
            <a:fillRect/>
          </a:stretch>
        </p:blipFill>
        <p:spPr>
          <a:xfrm>
            <a:off x="2695210" y="1251044"/>
            <a:ext cx="3818050" cy="4432865"/>
          </a:xfrm>
          <a:prstGeom prst="rect">
            <a:avLst/>
          </a:prstGeom>
        </p:spPr>
      </p:pic>
      <p:grpSp>
        <p:nvGrpSpPr>
          <p:cNvPr id="9" name="Group 719"/>
          <p:cNvGrpSpPr/>
          <p:nvPr/>
        </p:nvGrpSpPr>
        <p:grpSpPr>
          <a:xfrm>
            <a:off x="2000249" y="729478"/>
            <a:ext cx="3102237" cy="450277"/>
            <a:chOff x="-1" y="-1"/>
            <a:chExt cx="4996557" cy="1152962"/>
          </a:xfrm>
          <a:solidFill>
            <a:srgbClr val="1F7B91"/>
          </a:solidFill>
        </p:grpSpPr>
        <p:sp>
          <p:nvSpPr>
            <p:cNvPr id="10" name="Shape 712"/>
            <p:cNvSpPr/>
            <p:nvPr/>
          </p:nvSpPr>
          <p:spPr>
            <a:xfrm flipH="1">
              <a:off x="-1" y="166679"/>
              <a:ext cx="4191989" cy="818352"/>
            </a:xfrm>
            <a:prstGeom prst="rect">
              <a:avLst/>
            </a:prstGeom>
            <a:grpFill/>
            <a:ln w="12700" cap="flat">
              <a:noFill/>
              <a:miter lim="400000"/>
            </a:ln>
            <a:effectLst/>
          </p:spPr>
          <p:txBody>
            <a:bodyPr wrap="square" lIns="14466" tIns="14466" rIns="14466" bIns="14466" numCol="1" anchor="ctr">
              <a:noAutofit/>
            </a:bodyPr>
            <a:lstStyle/>
            <a:p>
              <a:pPr lvl="0" algn="ctr"/>
              <a:r>
                <a:rPr lang="en-US" sz="1519" b="1" dirty="0">
                  <a:solidFill>
                    <a:prstClr val="white"/>
                  </a:solidFill>
                </a:rPr>
                <a:t>REGIÓN LIMA</a:t>
              </a:r>
              <a:endParaRPr lang="en-US" sz="1519" b="1" dirty="0">
                <a:solidFill>
                  <a:prstClr val="white"/>
                </a:solidFill>
              </a:endParaRPr>
            </a:p>
          </p:txBody>
        </p:sp>
        <p:grpSp>
          <p:nvGrpSpPr>
            <p:cNvPr id="11" name="Group 716"/>
            <p:cNvGrpSpPr/>
            <p:nvPr/>
          </p:nvGrpSpPr>
          <p:grpSpPr>
            <a:xfrm>
              <a:off x="4191985" y="-1"/>
              <a:ext cx="804571" cy="1152962"/>
              <a:chOff x="0" y="0"/>
              <a:chExt cx="804567" cy="1152959"/>
            </a:xfrm>
            <a:grpFill/>
          </p:grpSpPr>
          <p:sp>
            <p:nvSpPr>
              <p:cNvPr id="14" name="Shape 713"/>
              <p:cNvSpPr/>
              <p:nvPr/>
            </p:nvSpPr>
            <p:spPr>
              <a:xfrm flipH="1">
                <a:off x="0"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7922"/>
                    </a:lnTo>
                    <a:lnTo>
                      <a:pt x="21600" y="0"/>
                    </a:lnTo>
                    <a:lnTo>
                      <a:pt x="0" y="3733"/>
                    </a:lnTo>
                    <a:lnTo>
                      <a:pt x="0" y="21600"/>
                    </a:lnTo>
                    <a:close/>
                  </a:path>
                </a:pathLst>
              </a:custGeom>
              <a:grpFill/>
              <a:ln w="12700" cap="flat">
                <a:noFill/>
                <a:miter lim="400000"/>
              </a:ln>
              <a:effectLst/>
            </p:spPr>
            <p:txBody>
              <a:bodyPr wrap="square" lIns="14466" tIns="14466" rIns="14466" bIns="14466" numCol="1" anchor="t">
                <a:noAutofit/>
              </a:bodyPr>
              <a:lstStyle/>
              <a:p>
                <a:endParaRPr sz="570"/>
              </a:p>
            </p:txBody>
          </p:sp>
          <p:sp>
            <p:nvSpPr>
              <p:cNvPr id="18" name="Shape 714"/>
              <p:cNvSpPr/>
              <p:nvPr/>
            </p:nvSpPr>
            <p:spPr>
              <a:xfrm flipH="1">
                <a:off x="402283"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922"/>
                    </a:lnTo>
                    <a:lnTo>
                      <a:pt x="0" y="0"/>
                    </a:lnTo>
                    <a:lnTo>
                      <a:pt x="21600" y="3733"/>
                    </a:lnTo>
                    <a:lnTo>
                      <a:pt x="21600" y="21600"/>
                    </a:lnTo>
                    <a:close/>
                  </a:path>
                </a:pathLst>
              </a:custGeom>
              <a:grpFill/>
              <a:ln w="12700" cap="flat">
                <a:noFill/>
                <a:miter lim="400000"/>
              </a:ln>
              <a:effectLst/>
            </p:spPr>
            <p:txBody>
              <a:bodyPr wrap="square" lIns="14466" tIns="14466" rIns="14466" bIns="14466" numCol="1" anchor="ctr">
                <a:noAutofit/>
              </a:bodyPr>
              <a:lstStyle/>
              <a:p>
                <a:pPr algn="ctr"/>
                <a:endParaRPr lang="en-US" sz="1013" b="1" dirty="0">
                  <a:solidFill>
                    <a:srgbClr val="FFFFFF"/>
                  </a:solidFill>
                  <a:ea typeface="Helvetica"/>
                  <a:cs typeface="Helvetica"/>
                  <a:sym typeface="Helvetica"/>
                </a:endParaRPr>
              </a:p>
            </p:txBody>
          </p:sp>
          <p:sp>
            <p:nvSpPr>
              <p:cNvPr id="19" name="Shape 715"/>
              <p:cNvSpPr/>
              <p:nvPr/>
            </p:nvSpPr>
            <p:spPr>
              <a:xfrm flipH="1">
                <a:off x="1" y="0"/>
                <a:ext cx="804566" cy="33711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10680"/>
                    </a:lnTo>
                    <a:lnTo>
                      <a:pt x="10800" y="0"/>
                    </a:lnTo>
                    <a:lnTo>
                      <a:pt x="21600" y="10680"/>
                    </a:lnTo>
                    <a:lnTo>
                      <a:pt x="10800" y="21600"/>
                    </a:lnTo>
                    <a:close/>
                  </a:path>
                </a:pathLst>
              </a:custGeom>
              <a:grpFill/>
              <a:ln w="9525" cap="flat">
                <a:noFill/>
                <a:prstDash val="solid"/>
                <a:bevel/>
              </a:ln>
              <a:effectLst/>
            </p:spPr>
            <p:txBody>
              <a:bodyPr wrap="square" lIns="14466" tIns="14466" rIns="14466" bIns="14466" numCol="1" anchor="t">
                <a:noAutofit/>
              </a:bodyPr>
              <a:lstStyle/>
              <a:p>
                <a:endParaRPr sz="570"/>
              </a:p>
            </p:txBody>
          </p:sp>
        </p:grpSp>
      </p:grpSp>
      <p:sp>
        <p:nvSpPr>
          <p:cNvPr id="13" name="Shape 267"/>
          <p:cNvSpPr/>
          <p:nvPr/>
        </p:nvSpPr>
        <p:spPr>
          <a:xfrm>
            <a:off x="3322204" y="2198668"/>
            <a:ext cx="426498" cy="399892"/>
          </a:xfrm>
          <a:prstGeom prst="rect">
            <a:avLst/>
          </a:prstGeom>
          <a:solidFill>
            <a:schemeClr val="accent4"/>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35%</a:t>
            </a:r>
            <a:endParaRPr sz="1013" b="1" dirty="0">
              <a:solidFill>
                <a:schemeClr val="bg2">
                  <a:lumMod val="10000"/>
                </a:schemeClr>
              </a:solidFill>
              <a:latin typeface="+mj-lt"/>
            </a:endParaRPr>
          </a:p>
        </p:txBody>
      </p:sp>
      <p:sp>
        <p:nvSpPr>
          <p:cNvPr id="15" name="Shape 270"/>
          <p:cNvSpPr/>
          <p:nvPr/>
        </p:nvSpPr>
        <p:spPr>
          <a:xfrm>
            <a:off x="5102486" y="4771039"/>
            <a:ext cx="400737"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0%</a:t>
            </a:r>
            <a:endParaRPr sz="1013" b="1" dirty="0">
              <a:solidFill>
                <a:schemeClr val="bg2">
                  <a:lumMod val="10000"/>
                </a:schemeClr>
              </a:solidFill>
              <a:latin typeface="+mj-lt"/>
            </a:endParaRPr>
          </a:p>
        </p:txBody>
      </p:sp>
      <p:grpSp>
        <p:nvGrpSpPr>
          <p:cNvPr id="60" name="Group 62"/>
          <p:cNvGrpSpPr/>
          <p:nvPr/>
        </p:nvGrpSpPr>
        <p:grpSpPr>
          <a:xfrm>
            <a:off x="1869667" y="2184875"/>
            <a:ext cx="1359152" cy="427936"/>
            <a:chOff x="1066090" y="2419924"/>
            <a:chExt cx="2372437" cy="661050"/>
          </a:xfrm>
        </p:grpSpPr>
        <p:sp>
          <p:nvSpPr>
            <p:cNvPr id="67" name="Shape 208"/>
            <p:cNvSpPr/>
            <p:nvPr/>
          </p:nvSpPr>
          <p:spPr>
            <a:xfrm>
              <a:off x="1066090" y="2634499"/>
              <a:ext cx="2372437" cy="4464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pPr algn="r"/>
              <a:r>
                <a:rPr lang="es-MX" sz="844" dirty="0">
                  <a:solidFill>
                    <a:schemeClr val="bg2">
                      <a:lumMod val="25000"/>
                    </a:schemeClr>
                  </a:solidFill>
                  <a:latin typeface="+mj-lt"/>
                </a:rPr>
                <a:t>Desarrollar el conocimiento del riesgo</a:t>
              </a:r>
              <a:r>
                <a:rPr lang="es-PE" sz="844" dirty="0">
                  <a:solidFill>
                    <a:schemeClr val="bg2">
                      <a:lumMod val="25000"/>
                    </a:schemeClr>
                  </a:solidFill>
                  <a:latin typeface="+mj-lt"/>
                </a:rPr>
                <a:t>.</a:t>
              </a:r>
            </a:p>
          </p:txBody>
        </p:sp>
        <p:sp>
          <p:nvSpPr>
            <p:cNvPr id="68" name="TextBox 70"/>
            <p:cNvSpPr txBox="1"/>
            <p:nvPr/>
          </p:nvSpPr>
          <p:spPr>
            <a:xfrm>
              <a:off x="1445658" y="2419924"/>
              <a:ext cx="1992869" cy="275715"/>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1.</a:t>
              </a:r>
            </a:p>
          </p:txBody>
        </p:sp>
      </p:grpSp>
      <p:grpSp>
        <p:nvGrpSpPr>
          <p:cNvPr id="70" name="Group 72"/>
          <p:cNvGrpSpPr/>
          <p:nvPr/>
        </p:nvGrpSpPr>
        <p:grpSpPr>
          <a:xfrm>
            <a:off x="5622368" y="4774219"/>
            <a:ext cx="1407312" cy="688099"/>
            <a:chOff x="1066090" y="2417484"/>
            <a:chExt cx="2372437" cy="1072341"/>
          </a:xfrm>
        </p:grpSpPr>
        <p:sp>
          <p:nvSpPr>
            <p:cNvPr id="77"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de la población y sociedad organizada para el desarrollo de una cultura de prevención.</a:t>
              </a:r>
            </a:p>
          </p:txBody>
        </p:sp>
        <p:sp>
          <p:nvSpPr>
            <p:cNvPr id="78" name="TextBox 80"/>
            <p:cNvSpPr txBox="1"/>
            <p:nvPr/>
          </p:nvSpPr>
          <p:spPr>
            <a:xfrm>
              <a:off x="1066090" y="2417484"/>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6.</a:t>
              </a:r>
            </a:p>
          </p:txBody>
        </p:sp>
      </p:grpSp>
      <p:sp>
        <p:nvSpPr>
          <p:cNvPr id="79" name="Shape 267"/>
          <p:cNvSpPr/>
          <p:nvPr/>
        </p:nvSpPr>
        <p:spPr>
          <a:xfrm>
            <a:off x="3321342" y="3337418"/>
            <a:ext cx="426498"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10%</a:t>
            </a:r>
            <a:endParaRPr sz="1013" b="1" dirty="0">
              <a:solidFill>
                <a:schemeClr val="bg2">
                  <a:lumMod val="10000"/>
                </a:schemeClr>
              </a:solidFill>
              <a:latin typeface="+mj-lt"/>
            </a:endParaRPr>
          </a:p>
        </p:txBody>
      </p:sp>
      <p:grpSp>
        <p:nvGrpSpPr>
          <p:cNvPr id="81" name="Group 62"/>
          <p:cNvGrpSpPr/>
          <p:nvPr/>
        </p:nvGrpSpPr>
        <p:grpSpPr>
          <a:xfrm>
            <a:off x="1868805" y="3227182"/>
            <a:ext cx="1359152" cy="817660"/>
            <a:chOff x="1066090" y="2419921"/>
            <a:chExt cx="2372437" cy="1263071"/>
          </a:xfrm>
        </p:grpSpPr>
        <p:sp>
          <p:nvSpPr>
            <p:cNvPr id="82" name="Shape 208"/>
            <p:cNvSpPr/>
            <p:nvPr/>
          </p:nvSpPr>
          <p:spPr>
            <a:xfrm>
              <a:off x="1066090" y="2634499"/>
              <a:ext cx="2372437" cy="104849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pPr algn="r"/>
              <a:r>
                <a:rPr lang="es-ES" sz="844" dirty="0"/>
                <a:t>Evitar y reducir las condiciones de riesgo de los medios de vida de la población con un enfoque territorial</a:t>
              </a:r>
              <a:r>
                <a:rPr lang="es-PE" sz="844" dirty="0">
                  <a:solidFill>
                    <a:schemeClr val="bg2">
                      <a:lumMod val="25000"/>
                    </a:schemeClr>
                  </a:solidFill>
                </a:rPr>
                <a:t>.</a:t>
              </a:r>
            </a:p>
          </p:txBody>
        </p:sp>
        <p:sp>
          <p:nvSpPr>
            <p:cNvPr id="83" name="TextBox 70"/>
            <p:cNvSpPr txBox="1"/>
            <p:nvPr/>
          </p:nvSpPr>
          <p:spPr>
            <a:xfrm>
              <a:off x="1445658" y="2419921"/>
              <a:ext cx="1992869" cy="27571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2.</a:t>
              </a:r>
            </a:p>
          </p:txBody>
        </p:sp>
      </p:grpSp>
      <p:sp>
        <p:nvSpPr>
          <p:cNvPr id="87" name="Shape 267"/>
          <p:cNvSpPr/>
          <p:nvPr/>
        </p:nvSpPr>
        <p:spPr>
          <a:xfrm>
            <a:off x="3321342" y="4784088"/>
            <a:ext cx="426498" cy="399892"/>
          </a:xfrm>
          <a:prstGeom prst="rect">
            <a:avLst/>
          </a:prstGeom>
          <a:solidFill>
            <a:srgbClr val="FF0000"/>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19%</a:t>
            </a:r>
            <a:endParaRPr sz="1013" b="1" dirty="0">
              <a:solidFill>
                <a:schemeClr val="bg2">
                  <a:lumMod val="10000"/>
                </a:schemeClr>
              </a:solidFill>
              <a:latin typeface="+mj-lt"/>
            </a:endParaRPr>
          </a:p>
        </p:txBody>
      </p:sp>
      <p:sp>
        <p:nvSpPr>
          <p:cNvPr id="88" name="Shape 270"/>
          <p:cNvSpPr/>
          <p:nvPr/>
        </p:nvSpPr>
        <p:spPr>
          <a:xfrm>
            <a:off x="5102486" y="3335997"/>
            <a:ext cx="400737" cy="399892"/>
          </a:xfrm>
          <a:prstGeom prst="rect">
            <a:avLst/>
          </a:prstGeom>
          <a:solidFill>
            <a:schemeClr val="accent4"/>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30%</a:t>
            </a:r>
            <a:endParaRPr sz="1013" b="1" dirty="0">
              <a:solidFill>
                <a:schemeClr val="bg2">
                  <a:lumMod val="10000"/>
                </a:schemeClr>
              </a:solidFill>
              <a:latin typeface="+mj-lt"/>
            </a:endParaRPr>
          </a:p>
        </p:txBody>
      </p:sp>
      <p:grpSp>
        <p:nvGrpSpPr>
          <p:cNvPr id="89" name="Group 62"/>
          <p:cNvGrpSpPr/>
          <p:nvPr/>
        </p:nvGrpSpPr>
        <p:grpSpPr>
          <a:xfrm>
            <a:off x="1868805" y="4770290"/>
            <a:ext cx="1359152" cy="557846"/>
            <a:chOff x="1066090" y="2419921"/>
            <a:chExt cx="2372437" cy="861732"/>
          </a:xfrm>
        </p:grpSpPr>
        <p:sp>
          <p:nvSpPr>
            <p:cNvPr id="90" name="Shape 208"/>
            <p:cNvSpPr/>
            <p:nvPr/>
          </p:nvSpPr>
          <p:spPr>
            <a:xfrm>
              <a:off x="1066090" y="2634500"/>
              <a:ext cx="2372437" cy="6471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pPr algn="r"/>
              <a:r>
                <a:rPr lang="es-PE" sz="844" dirty="0">
                  <a:solidFill>
                    <a:srgbClr val="808080"/>
                  </a:solidFill>
                </a:rPr>
                <a:t>Desarrollar capacidad de respuesta ante emergencias y desastres.</a:t>
              </a:r>
            </a:p>
          </p:txBody>
        </p:sp>
        <p:sp>
          <p:nvSpPr>
            <p:cNvPr id="91" name="TextBox 70"/>
            <p:cNvSpPr txBox="1"/>
            <p:nvPr/>
          </p:nvSpPr>
          <p:spPr>
            <a:xfrm>
              <a:off x="1445658" y="2419921"/>
              <a:ext cx="1992869" cy="275716"/>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3.</a:t>
              </a:r>
            </a:p>
          </p:txBody>
        </p:sp>
      </p:grpSp>
      <p:grpSp>
        <p:nvGrpSpPr>
          <p:cNvPr id="92" name="Group 72"/>
          <p:cNvGrpSpPr/>
          <p:nvPr/>
        </p:nvGrpSpPr>
        <p:grpSpPr>
          <a:xfrm>
            <a:off x="5622368" y="3227181"/>
            <a:ext cx="1407312" cy="688101"/>
            <a:chOff x="1066090" y="2417481"/>
            <a:chExt cx="2372437" cy="1072344"/>
          </a:xfrm>
        </p:grpSpPr>
        <p:sp>
          <p:nvSpPr>
            <p:cNvPr id="93"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r>
                <a:rPr lang="es-PE" sz="844" dirty="0">
                  <a:solidFill>
                    <a:schemeClr val="bg2">
                      <a:lumMod val="25000"/>
                    </a:schemeClr>
                  </a:solidFill>
                  <a:latin typeface="+mj-lt"/>
                </a:rPr>
                <a:t>Fortalecer las capacidades institucionales para el desarrollo de la gestión del riesgo de desastres.</a:t>
              </a:r>
            </a:p>
          </p:txBody>
        </p:sp>
        <p:sp>
          <p:nvSpPr>
            <p:cNvPr id="94" name="TextBox 80"/>
            <p:cNvSpPr txBox="1"/>
            <p:nvPr/>
          </p:nvSpPr>
          <p:spPr>
            <a:xfrm>
              <a:off x="1066090" y="2417481"/>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5.</a:t>
              </a:r>
            </a:p>
          </p:txBody>
        </p:sp>
      </p:grpSp>
      <p:sp>
        <p:nvSpPr>
          <p:cNvPr id="96" name="Shape 270"/>
          <p:cNvSpPr/>
          <p:nvPr/>
        </p:nvSpPr>
        <p:spPr>
          <a:xfrm>
            <a:off x="5102486" y="2222712"/>
            <a:ext cx="400737"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11%</a:t>
            </a:r>
            <a:endParaRPr sz="1013" b="1" dirty="0">
              <a:solidFill>
                <a:schemeClr val="bg2">
                  <a:lumMod val="10000"/>
                </a:schemeClr>
              </a:solidFill>
              <a:latin typeface="+mj-lt"/>
            </a:endParaRPr>
          </a:p>
        </p:txBody>
      </p:sp>
      <p:grpSp>
        <p:nvGrpSpPr>
          <p:cNvPr id="100" name="Group 72"/>
          <p:cNvGrpSpPr/>
          <p:nvPr/>
        </p:nvGrpSpPr>
        <p:grpSpPr>
          <a:xfrm>
            <a:off x="5622368" y="2138788"/>
            <a:ext cx="1407312" cy="558192"/>
            <a:chOff x="1066090" y="2417485"/>
            <a:chExt cx="2372437" cy="869888"/>
          </a:xfrm>
        </p:grpSpPr>
        <p:sp>
          <p:nvSpPr>
            <p:cNvPr id="101" name="Shape 208"/>
            <p:cNvSpPr/>
            <p:nvPr/>
          </p:nvSpPr>
          <p:spPr>
            <a:xfrm>
              <a:off x="1066090" y="2634500"/>
              <a:ext cx="2372437" cy="6528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para la recuperación física, económica y social.</a:t>
              </a:r>
            </a:p>
          </p:txBody>
        </p:sp>
        <p:sp>
          <p:nvSpPr>
            <p:cNvPr id="102" name="TextBox 80"/>
            <p:cNvSpPr txBox="1"/>
            <p:nvPr/>
          </p:nvSpPr>
          <p:spPr>
            <a:xfrm>
              <a:off x="1066090" y="2417485"/>
              <a:ext cx="1924668" cy="278153"/>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s-PE" sz="970" dirty="0">
                  <a:solidFill>
                    <a:schemeClr val="tx1">
                      <a:lumMod val="75000"/>
                      <a:lumOff val="25000"/>
                    </a:schemeClr>
                  </a:solidFill>
                </a:rPr>
                <a:t>Objetivo</a:t>
              </a:r>
              <a:r>
                <a:rPr lang="en-US" sz="970" dirty="0">
                  <a:solidFill>
                    <a:schemeClr val="tx1">
                      <a:lumMod val="75000"/>
                      <a:lumOff val="25000"/>
                    </a:schemeClr>
                  </a:solidFill>
                </a:rPr>
                <a:t> </a:t>
              </a:r>
              <a:r>
                <a:rPr lang="es-PE" sz="970" dirty="0">
                  <a:solidFill>
                    <a:schemeClr val="tx1">
                      <a:lumMod val="75000"/>
                      <a:lumOff val="25000"/>
                    </a:schemeClr>
                  </a:solidFill>
                </a:rPr>
                <a:t>Estratégico</a:t>
              </a:r>
              <a:r>
                <a:rPr lang="en-US" sz="970" dirty="0">
                  <a:solidFill>
                    <a:schemeClr val="tx1">
                      <a:lumMod val="75000"/>
                      <a:lumOff val="25000"/>
                    </a:schemeClr>
                  </a:solidFill>
                </a:rPr>
                <a:t> 4.</a:t>
              </a:r>
            </a:p>
          </p:txBody>
        </p:sp>
      </p:grpSp>
      <p:sp>
        <p:nvSpPr>
          <p:cNvPr id="58" name="Shape 270"/>
          <p:cNvSpPr/>
          <p:nvPr/>
        </p:nvSpPr>
        <p:spPr>
          <a:xfrm>
            <a:off x="4690704" y="791492"/>
            <a:ext cx="327241" cy="32660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759" dirty="0">
                <a:ln>
                  <a:solidFill>
                    <a:sysClr val="windowText" lastClr="000000"/>
                  </a:solidFill>
                </a:ln>
                <a:solidFill>
                  <a:schemeClr val="bg2">
                    <a:lumMod val="10000"/>
                  </a:schemeClr>
                </a:solidFill>
                <a:latin typeface="+mj-lt"/>
              </a:rPr>
              <a:t>8 %</a:t>
            </a:r>
            <a:endParaRPr sz="759" dirty="0">
              <a:ln>
                <a:solidFill>
                  <a:sysClr val="windowText" lastClr="000000"/>
                </a:solidFill>
              </a:ln>
              <a:solidFill>
                <a:schemeClr val="bg2">
                  <a:lumMod val="10000"/>
                </a:schemeClr>
              </a:solidFill>
              <a:latin typeface="+mj-lt"/>
            </a:endParaRPr>
          </a:p>
        </p:txBody>
      </p:sp>
      <p:sp>
        <p:nvSpPr>
          <p:cNvPr id="111" name="TextBox 6">
            <a:extLst>
              <a:ext uri="{FF2B5EF4-FFF2-40B4-BE49-F238E27FC236}">
                <a16:creationId xmlns:a16="http://schemas.microsoft.com/office/drawing/2014/main" xmlns="" id="{0F882BE3-DBE8-4CFF-8E96-0FC3F5F78A24}"/>
              </a:ext>
            </a:extLst>
          </p:cNvPr>
          <p:cNvSpPr txBox="1"/>
          <p:nvPr/>
        </p:nvSpPr>
        <p:spPr>
          <a:xfrm>
            <a:off x="5737653" y="1060150"/>
            <a:ext cx="1850802" cy="167084"/>
          </a:xfrm>
          <a:prstGeom prst="rect">
            <a:avLst/>
          </a:prstGeom>
          <a:noFill/>
        </p:spPr>
        <p:txBody>
          <a:bodyPr wrap="square" lIns="0" tIns="0" rIns="51424" bIns="0" rtlCol="0">
            <a:noAutofit/>
          </a:bodyPr>
          <a:lstStyle/>
          <a:p>
            <a:r>
              <a:rPr lang="es-ES" sz="1013" b="1" dirty="0">
                <a:solidFill>
                  <a:srgbClr val="297E96"/>
                </a:solidFill>
                <a:latin typeface="Calibri" panose="020F0502020204030204" pitchFamily="34" charset="0"/>
                <a:cs typeface="Helvetica Neue"/>
              </a:rPr>
              <a:t>RESULTADO NACIONAL</a:t>
            </a:r>
            <a:endParaRPr lang="es-MX" sz="443" cap="all" dirty="0">
              <a:solidFill>
                <a:srgbClr val="297E96"/>
              </a:solidFill>
              <a:latin typeface="Calibri" panose="020F0502020204030204" pitchFamily="34" charset="0"/>
              <a:cs typeface="Helvetica Neue"/>
            </a:endParaRPr>
          </a:p>
        </p:txBody>
      </p:sp>
      <p:sp>
        <p:nvSpPr>
          <p:cNvPr id="112" name="Cubo 111">
            <a:extLst>
              <a:ext uri="{FF2B5EF4-FFF2-40B4-BE49-F238E27FC236}">
                <a16:creationId xmlns:a16="http://schemas.microsoft.com/office/drawing/2014/main" xmlns="" id="{480E3970-41F1-4DF6-AAD7-068B8C383B7C}"/>
              </a:ext>
            </a:extLst>
          </p:cNvPr>
          <p:cNvSpPr/>
          <p:nvPr/>
        </p:nvSpPr>
        <p:spPr>
          <a:xfrm>
            <a:off x="6176731" y="782630"/>
            <a:ext cx="447093" cy="271521"/>
          </a:xfrm>
          <a:prstGeom prst="cub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smtClean="0">
                <a:solidFill>
                  <a:schemeClr val="tx1">
                    <a:lumMod val="95000"/>
                    <a:lumOff val="5000"/>
                  </a:schemeClr>
                </a:solidFill>
                <a:latin typeface="Arial Narrow" panose="020B0606020202030204" pitchFamily="34" charset="0"/>
              </a:rPr>
              <a:t>13%</a:t>
            </a:r>
            <a:endParaRPr lang="en-US" sz="844" b="1" dirty="0">
              <a:solidFill>
                <a:schemeClr val="tx1">
                  <a:lumMod val="95000"/>
                  <a:lumOff val="5000"/>
                </a:schemeClr>
              </a:solidFill>
              <a:latin typeface="Arial Narrow" panose="020B0606020202030204" pitchFamily="34" charset="0"/>
            </a:endParaRPr>
          </a:p>
        </p:txBody>
      </p:sp>
      <p:sp>
        <p:nvSpPr>
          <p:cNvPr id="48" name="TextBox 6"/>
          <p:cNvSpPr txBox="1"/>
          <p:nvPr/>
        </p:nvSpPr>
        <p:spPr>
          <a:xfrm>
            <a:off x="2068547" y="1277089"/>
            <a:ext cx="2256994" cy="192286"/>
          </a:xfrm>
          <a:prstGeom prst="rect">
            <a:avLst/>
          </a:prstGeom>
          <a:noFill/>
        </p:spPr>
        <p:txBody>
          <a:bodyPr wrap="square" lIns="0" tIns="0" rIns="51424" bIns="0" rtlCol="0">
            <a:noAutofit/>
          </a:bodyPr>
          <a:lstStyle/>
          <a:p>
            <a:pPr algn="ctr"/>
            <a:r>
              <a:rPr lang="es-ES" sz="1350" b="1" dirty="0">
                <a:solidFill>
                  <a:srgbClr val="297E96"/>
                </a:solidFill>
                <a:latin typeface="Calibri" panose="020F0502020204030204" pitchFamily="34" charset="0"/>
                <a:cs typeface="Helvetica Neue"/>
              </a:rPr>
              <a:t>GOBIERNO REGIONAL DE LIMA</a:t>
            </a:r>
            <a:endParaRPr lang="es-MX" sz="506" cap="all" dirty="0">
              <a:solidFill>
                <a:srgbClr val="297E96"/>
              </a:solidFill>
              <a:latin typeface="Calibri" panose="020F0502020204030204" pitchFamily="34" charset="0"/>
              <a:cs typeface="Helvetica Neue"/>
            </a:endParaRPr>
          </a:p>
        </p:txBody>
      </p:sp>
      <p:sp>
        <p:nvSpPr>
          <p:cNvPr id="49" name="Heptágono 48"/>
          <p:cNvSpPr/>
          <p:nvPr/>
        </p:nvSpPr>
        <p:spPr>
          <a:xfrm>
            <a:off x="4586075" y="1242569"/>
            <a:ext cx="533284" cy="271521"/>
          </a:xfrm>
          <a:prstGeom prst="heptagon">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smtClean="0">
                <a:solidFill>
                  <a:schemeClr val="tx1">
                    <a:lumMod val="95000"/>
                    <a:lumOff val="5000"/>
                  </a:schemeClr>
                </a:solidFill>
                <a:latin typeface="Arial Narrow" panose="020B0606020202030204" pitchFamily="34" charset="0"/>
              </a:rPr>
              <a:t>17%</a:t>
            </a:r>
            <a:endParaRPr lang="en-US" sz="844" b="1" dirty="0">
              <a:solidFill>
                <a:schemeClr val="tx1">
                  <a:lumMod val="95000"/>
                  <a:lumOff val="5000"/>
                </a:schemeClr>
              </a:solidFill>
              <a:latin typeface="Arial Narrow" panose="020B0606020202030204" pitchFamily="34" charset="0"/>
            </a:endParaRPr>
          </a:p>
        </p:txBody>
      </p:sp>
      <p:pic>
        <p:nvPicPr>
          <p:cNvPr id="50" name="Imagen 49">
            <a:extLst>
              <a:ext uri="{FF2B5EF4-FFF2-40B4-BE49-F238E27FC236}">
                <a16:creationId xmlns:a16="http://schemas.microsoft.com/office/drawing/2014/main" xmlns="" id="{6D05032C-602D-43FA-8E9F-D955A4C93E51}"/>
              </a:ext>
            </a:extLst>
          </p:cNvPr>
          <p:cNvPicPr>
            <a:picLocks noChangeAspect="1"/>
          </p:cNvPicPr>
          <p:nvPr/>
        </p:nvPicPr>
        <p:blipFill>
          <a:blip r:embed="rId4"/>
          <a:stretch>
            <a:fillRect/>
          </a:stretch>
        </p:blipFill>
        <p:spPr>
          <a:xfrm>
            <a:off x="4852717" y="5587648"/>
            <a:ext cx="2173317" cy="722724"/>
          </a:xfrm>
          <a:prstGeom prst="rect">
            <a:avLst/>
          </a:prstGeom>
        </p:spPr>
      </p:pic>
    </p:spTree>
    <p:extLst>
      <p:ext uri="{BB962C8B-B14F-4D97-AF65-F5344CB8AC3E}">
        <p14:creationId xmlns:p14="http://schemas.microsoft.com/office/powerpoint/2010/main" val="15951217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Imagen 46"/>
          <p:cNvPicPr>
            <a:picLocks noChangeAspect="1"/>
          </p:cNvPicPr>
          <p:nvPr/>
        </p:nvPicPr>
        <p:blipFill>
          <a:blip r:embed="rId2">
            <a:extLst>
              <a:ext uri="{BEBA8EAE-BF5A-486C-A8C5-ECC9F3942E4B}">
                <a14:imgProps xmlns:a14="http://schemas.microsoft.com/office/drawing/2010/main">
                  <a14:imgLayer r:embed="rId3">
                    <a14:imgEffect>
                      <a14:artisticCrisscrossEtching trans="35000" pressure="10"/>
                    </a14:imgEffect>
                  </a14:imgLayer>
                </a14:imgProps>
              </a:ext>
              <a:ext uri="{28A0092B-C50C-407E-A947-70E740481C1C}">
                <a14:useLocalDpi xmlns:a14="http://schemas.microsoft.com/office/drawing/2010/main" val="0"/>
              </a:ext>
            </a:extLst>
          </a:blip>
          <a:stretch>
            <a:fillRect/>
          </a:stretch>
        </p:blipFill>
        <p:spPr>
          <a:xfrm>
            <a:off x="2787557" y="1173533"/>
            <a:ext cx="3871805" cy="4495276"/>
          </a:xfrm>
          <a:prstGeom prst="rect">
            <a:avLst/>
          </a:prstGeom>
        </p:spPr>
      </p:pic>
      <p:grpSp>
        <p:nvGrpSpPr>
          <p:cNvPr id="9" name="Group 719"/>
          <p:cNvGrpSpPr/>
          <p:nvPr/>
        </p:nvGrpSpPr>
        <p:grpSpPr>
          <a:xfrm>
            <a:off x="2000249" y="573361"/>
            <a:ext cx="3102237" cy="450277"/>
            <a:chOff x="-1" y="-1"/>
            <a:chExt cx="4996557" cy="1152962"/>
          </a:xfrm>
          <a:solidFill>
            <a:srgbClr val="1F7B91"/>
          </a:solidFill>
        </p:grpSpPr>
        <p:sp>
          <p:nvSpPr>
            <p:cNvPr id="10" name="Shape 712"/>
            <p:cNvSpPr/>
            <p:nvPr/>
          </p:nvSpPr>
          <p:spPr>
            <a:xfrm flipH="1">
              <a:off x="-1" y="166679"/>
              <a:ext cx="4191989" cy="818352"/>
            </a:xfrm>
            <a:prstGeom prst="rect">
              <a:avLst/>
            </a:prstGeom>
            <a:grpFill/>
            <a:ln w="12700" cap="flat">
              <a:noFill/>
              <a:miter lim="400000"/>
            </a:ln>
            <a:effectLst/>
          </p:spPr>
          <p:txBody>
            <a:bodyPr wrap="square" lIns="14466" tIns="14466" rIns="14466" bIns="14466" numCol="1" anchor="ctr">
              <a:noAutofit/>
            </a:bodyPr>
            <a:lstStyle/>
            <a:p>
              <a:pPr lvl="0" algn="ctr"/>
              <a:r>
                <a:rPr lang="en-US" sz="1519" b="1" dirty="0">
                  <a:solidFill>
                    <a:prstClr val="white"/>
                  </a:solidFill>
                </a:rPr>
                <a:t>LORETO</a:t>
              </a:r>
              <a:endParaRPr lang="en-US" sz="1519" b="1" dirty="0">
                <a:solidFill>
                  <a:prstClr val="white"/>
                </a:solidFill>
              </a:endParaRPr>
            </a:p>
          </p:txBody>
        </p:sp>
        <p:grpSp>
          <p:nvGrpSpPr>
            <p:cNvPr id="11" name="Group 716"/>
            <p:cNvGrpSpPr/>
            <p:nvPr/>
          </p:nvGrpSpPr>
          <p:grpSpPr>
            <a:xfrm>
              <a:off x="4191985" y="-1"/>
              <a:ext cx="804571" cy="1152962"/>
              <a:chOff x="0" y="0"/>
              <a:chExt cx="804567" cy="1152959"/>
            </a:xfrm>
            <a:grpFill/>
          </p:grpSpPr>
          <p:sp>
            <p:nvSpPr>
              <p:cNvPr id="14" name="Shape 713"/>
              <p:cNvSpPr/>
              <p:nvPr/>
            </p:nvSpPr>
            <p:spPr>
              <a:xfrm flipH="1">
                <a:off x="0"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7922"/>
                    </a:lnTo>
                    <a:lnTo>
                      <a:pt x="21600" y="0"/>
                    </a:lnTo>
                    <a:lnTo>
                      <a:pt x="0" y="3733"/>
                    </a:lnTo>
                    <a:lnTo>
                      <a:pt x="0" y="21600"/>
                    </a:lnTo>
                    <a:close/>
                  </a:path>
                </a:pathLst>
              </a:custGeom>
              <a:grpFill/>
              <a:ln w="12700" cap="flat">
                <a:noFill/>
                <a:miter lim="400000"/>
              </a:ln>
              <a:effectLst/>
            </p:spPr>
            <p:txBody>
              <a:bodyPr wrap="square" lIns="14466" tIns="14466" rIns="14466" bIns="14466" numCol="1" anchor="t">
                <a:noAutofit/>
              </a:bodyPr>
              <a:lstStyle/>
              <a:p>
                <a:endParaRPr sz="570"/>
              </a:p>
            </p:txBody>
          </p:sp>
          <p:sp>
            <p:nvSpPr>
              <p:cNvPr id="18" name="Shape 714"/>
              <p:cNvSpPr/>
              <p:nvPr/>
            </p:nvSpPr>
            <p:spPr>
              <a:xfrm flipH="1">
                <a:off x="402283"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922"/>
                    </a:lnTo>
                    <a:lnTo>
                      <a:pt x="0" y="0"/>
                    </a:lnTo>
                    <a:lnTo>
                      <a:pt x="21600" y="3733"/>
                    </a:lnTo>
                    <a:lnTo>
                      <a:pt x="21600" y="21600"/>
                    </a:lnTo>
                    <a:close/>
                  </a:path>
                </a:pathLst>
              </a:custGeom>
              <a:grpFill/>
              <a:ln w="12700" cap="flat">
                <a:noFill/>
                <a:miter lim="400000"/>
              </a:ln>
              <a:effectLst/>
            </p:spPr>
            <p:txBody>
              <a:bodyPr wrap="square" lIns="14466" tIns="14466" rIns="14466" bIns="14466" numCol="1" anchor="ctr">
                <a:noAutofit/>
              </a:bodyPr>
              <a:lstStyle/>
              <a:p>
                <a:pPr algn="ctr"/>
                <a:endParaRPr lang="en-US" sz="1013" b="1" dirty="0">
                  <a:solidFill>
                    <a:srgbClr val="FFFFFF"/>
                  </a:solidFill>
                  <a:ea typeface="Helvetica"/>
                  <a:cs typeface="Helvetica"/>
                  <a:sym typeface="Helvetica"/>
                </a:endParaRPr>
              </a:p>
            </p:txBody>
          </p:sp>
          <p:sp>
            <p:nvSpPr>
              <p:cNvPr id="19" name="Shape 715"/>
              <p:cNvSpPr/>
              <p:nvPr/>
            </p:nvSpPr>
            <p:spPr>
              <a:xfrm flipH="1">
                <a:off x="1" y="0"/>
                <a:ext cx="804566" cy="33711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10680"/>
                    </a:lnTo>
                    <a:lnTo>
                      <a:pt x="10800" y="0"/>
                    </a:lnTo>
                    <a:lnTo>
                      <a:pt x="21600" y="10680"/>
                    </a:lnTo>
                    <a:lnTo>
                      <a:pt x="10800" y="21600"/>
                    </a:lnTo>
                    <a:close/>
                  </a:path>
                </a:pathLst>
              </a:custGeom>
              <a:grpFill/>
              <a:ln w="9525" cap="flat">
                <a:noFill/>
                <a:prstDash val="solid"/>
                <a:bevel/>
              </a:ln>
              <a:effectLst/>
            </p:spPr>
            <p:txBody>
              <a:bodyPr wrap="square" lIns="14466" tIns="14466" rIns="14466" bIns="14466" numCol="1" anchor="t">
                <a:noAutofit/>
              </a:bodyPr>
              <a:lstStyle/>
              <a:p>
                <a:endParaRPr sz="570"/>
              </a:p>
            </p:txBody>
          </p:sp>
        </p:grpSp>
      </p:grpSp>
      <p:sp>
        <p:nvSpPr>
          <p:cNvPr id="13" name="Shape 267"/>
          <p:cNvSpPr/>
          <p:nvPr/>
        </p:nvSpPr>
        <p:spPr>
          <a:xfrm>
            <a:off x="3322203" y="2042551"/>
            <a:ext cx="426498" cy="399892"/>
          </a:xfrm>
          <a:prstGeom prst="rect">
            <a:avLst/>
          </a:prstGeom>
          <a:solidFill>
            <a:srgbClr val="FFFF00"/>
          </a:solidFill>
          <a:ln w="12700" cap="flat">
            <a:solidFill>
              <a:schemeClr val="accent4"/>
            </a:solid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66%</a:t>
            </a:r>
            <a:endParaRPr sz="1013" b="1" dirty="0">
              <a:solidFill>
                <a:schemeClr val="bg2">
                  <a:lumMod val="10000"/>
                </a:schemeClr>
              </a:solidFill>
              <a:latin typeface="+mj-lt"/>
            </a:endParaRPr>
          </a:p>
        </p:txBody>
      </p:sp>
      <p:sp>
        <p:nvSpPr>
          <p:cNvPr id="15" name="Shape 270"/>
          <p:cNvSpPr/>
          <p:nvPr/>
        </p:nvSpPr>
        <p:spPr>
          <a:xfrm>
            <a:off x="5102486" y="4614922"/>
            <a:ext cx="400737"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0%</a:t>
            </a:r>
            <a:endParaRPr sz="1013" b="1" dirty="0">
              <a:solidFill>
                <a:schemeClr val="bg2">
                  <a:lumMod val="10000"/>
                </a:schemeClr>
              </a:solidFill>
              <a:latin typeface="+mj-lt"/>
            </a:endParaRPr>
          </a:p>
        </p:txBody>
      </p:sp>
      <p:grpSp>
        <p:nvGrpSpPr>
          <p:cNvPr id="60" name="Group 62"/>
          <p:cNvGrpSpPr/>
          <p:nvPr/>
        </p:nvGrpSpPr>
        <p:grpSpPr>
          <a:xfrm>
            <a:off x="1869666" y="2028758"/>
            <a:ext cx="1359152" cy="427936"/>
            <a:chOff x="1066090" y="2419924"/>
            <a:chExt cx="2372437" cy="661050"/>
          </a:xfrm>
        </p:grpSpPr>
        <p:sp>
          <p:nvSpPr>
            <p:cNvPr id="67" name="Shape 208"/>
            <p:cNvSpPr/>
            <p:nvPr/>
          </p:nvSpPr>
          <p:spPr>
            <a:xfrm>
              <a:off x="1066090" y="2634499"/>
              <a:ext cx="2372437" cy="4464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pPr algn="r"/>
              <a:r>
                <a:rPr lang="es-MX" sz="844" dirty="0">
                  <a:solidFill>
                    <a:schemeClr val="bg2">
                      <a:lumMod val="25000"/>
                    </a:schemeClr>
                  </a:solidFill>
                  <a:latin typeface="+mj-lt"/>
                </a:rPr>
                <a:t>Desarrollar el conocimiento del riesgo</a:t>
              </a:r>
              <a:r>
                <a:rPr lang="es-PE" sz="844" dirty="0">
                  <a:solidFill>
                    <a:schemeClr val="bg2">
                      <a:lumMod val="25000"/>
                    </a:schemeClr>
                  </a:solidFill>
                  <a:latin typeface="+mj-lt"/>
                </a:rPr>
                <a:t>.</a:t>
              </a:r>
            </a:p>
          </p:txBody>
        </p:sp>
        <p:sp>
          <p:nvSpPr>
            <p:cNvPr id="68" name="TextBox 70"/>
            <p:cNvSpPr txBox="1"/>
            <p:nvPr/>
          </p:nvSpPr>
          <p:spPr>
            <a:xfrm>
              <a:off x="1445658" y="2419924"/>
              <a:ext cx="1992869" cy="275715"/>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1.</a:t>
              </a:r>
            </a:p>
          </p:txBody>
        </p:sp>
      </p:grpSp>
      <p:grpSp>
        <p:nvGrpSpPr>
          <p:cNvPr id="70" name="Group 72"/>
          <p:cNvGrpSpPr/>
          <p:nvPr/>
        </p:nvGrpSpPr>
        <p:grpSpPr>
          <a:xfrm>
            <a:off x="5622368" y="4618102"/>
            <a:ext cx="1407312" cy="688099"/>
            <a:chOff x="1066090" y="2417484"/>
            <a:chExt cx="2372437" cy="1072341"/>
          </a:xfrm>
        </p:grpSpPr>
        <p:sp>
          <p:nvSpPr>
            <p:cNvPr id="77"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de la población y sociedad organizada para el desarrollo de una cultura de prevención.</a:t>
              </a:r>
            </a:p>
          </p:txBody>
        </p:sp>
        <p:sp>
          <p:nvSpPr>
            <p:cNvPr id="78" name="TextBox 80"/>
            <p:cNvSpPr txBox="1"/>
            <p:nvPr/>
          </p:nvSpPr>
          <p:spPr>
            <a:xfrm>
              <a:off x="1066090" y="2417484"/>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6.</a:t>
              </a:r>
            </a:p>
          </p:txBody>
        </p:sp>
      </p:grpSp>
      <p:sp>
        <p:nvSpPr>
          <p:cNvPr id="79" name="Shape 267"/>
          <p:cNvSpPr/>
          <p:nvPr/>
        </p:nvSpPr>
        <p:spPr>
          <a:xfrm>
            <a:off x="3321341" y="3181301"/>
            <a:ext cx="426498"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0%</a:t>
            </a:r>
            <a:endParaRPr sz="1013" b="1" dirty="0">
              <a:solidFill>
                <a:schemeClr val="bg2">
                  <a:lumMod val="10000"/>
                </a:schemeClr>
              </a:solidFill>
              <a:latin typeface="+mj-lt"/>
            </a:endParaRPr>
          </a:p>
        </p:txBody>
      </p:sp>
      <p:grpSp>
        <p:nvGrpSpPr>
          <p:cNvPr id="81" name="Group 62"/>
          <p:cNvGrpSpPr/>
          <p:nvPr/>
        </p:nvGrpSpPr>
        <p:grpSpPr>
          <a:xfrm>
            <a:off x="1868804" y="3071065"/>
            <a:ext cx="1359152" cy="817660"/>
            <a:chOff x="1066090" y="2419921"/>
            <a:chExt cx="2372437" cy="1263071"/>
          </a:xfrm>
        </p:grpSpPr>
        <p:sp>
          <p:nvSpPr>
            <p:cNvPr id="82" name="Shape 208"/>
            <p:cNvSpPr/>
            <p:nvPr/>
          </p:nvSpPr>
          <p:spPr>
            <a:xfrm>
              <a:off x="1066090" y="2634499"/>
              <a:ext cx="2372437" cy="104849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pPr algn="r"/>
              <a:r>
                <a:rPr lang="es-ES" sz="844" dirty="0"/>
                <a:t>Evitar y reducir las condiciones de riesgo de los medios de vida de la población con un enfoque territorial</a:t>
              </a:r>
              <a:r>
                <a:rPr lang="es-PE" sz="844" dirty="0">
                  <a:solidFill>
                    <a:schemeClr val="bg2">
                      <a:lumMod val="25000"/>
                    </a:schemeClr>
                  </a:solidFill>
                </a:rPr>
                <a:t>.</a:t>
              </a:r>
            </a:p>
          </p:txBody>
        </p:sp>
        <p:sp>
          <p:nvSpPr>
            <p:cNvPr id="83" name="TextBox 70"/>
            <p:cNvSpPr txBox="1"/>
            <p:nvPr/>
          </p:nvSpPr>
          <p:spPr>
            <a:xfrm>
              <a:off x="1445658" y="2419921"/>
              <a:ext cx="1992869" cy="27571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2.</a:t>
              </a:r>
            </a:p>
          </p:txBody>
        </p:sp>
      </p:grpSp>
      <p:sp>
        <p:nvSpPr>
          <p:cNvPr id="87" name="Shape 267"/>
          <p:cNvSpPr/>
          <p:nvPr/>
        </p:nvSpPr>
        <p:spPr>
          <a:xfrm>
            <a:off x="3321341" y="4627971"/>
            <a:ext cx="426498" cy="399892"/>
          </a:xfrm>
          <a:prstGeom prst="rect">
            <a:avLst/>
          </a:prstGeom>
          <a:solidFill>
            <a:srgbClr val="FF0000"/>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23%</a:t>
            </a:r>
            <a:endParaRPr sz="1013" b="1" dirty="0">
              <a:solidFill>
                <a:schemeClr val="bg2">
                  <a:lumMod val="10000"/>
                </a:schemeClr>
              </a:solidFill>
              <a:latin typeface="+mj-lt"/>
            </a:endParaRPr>
          </a:p>
        </p:txBody>
      </p:sp>
      <p:sp>
        <p:nvSpPr>
          <p:cNvPr id="88" name="Shape 270"/>
          <p:cNvSpPr/>
          <p:nvPr/>
        </p:nvSpPr>
        <p:spPr>
          <a:xfrm>
            <a:off x="5102486" y="3179880"/>
            <a:ext cx="400737"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15%</a:t>
            </a:r>
            <a:endParaRPr sz="1013" b="1" dirty="0">
              <a:solidFill>
                <a:schemeClr val="bg2">
                  <a:lumMod val="10000"/>
                </a:schemeClr>
              </a:solidFill>
              <a:latin typeface="+mj-lt"/>
            </a:endParaRPr>
          </a:p>
        </p:txBody>
      </p:sp>
      <p:grpSp>
        <p:nvGrpSpPr>
          <p:cNvPr id="89" name="Group 62"/>
          <p:cNvGrpSpPr/>
          <p:nvPr/>
        </p:nvGrpSpPr>
        <p:grpSpPr>
          <a:xfrm>
            <a:off x="1868804" y="4614173"/>
            <a:ext cx="1359152" cy="557846"/>
            <a:chOff x="1066090" y="2419921"/>
            <a:chExt cx="2372437" cy="861732"/>
          </a:xfrm>
        </p:grpSpPr>
        <p:sp>
          <p:nvSpPr>
            <p:cNvPr id="90" name="Shape 208"/>
            <p:cNvSpPr/>
            <p:nvPr/>
          </p:nvSpPr>
          <p:spPr>
            <a:xfrm>
              <a:off x="1066090" y="2634500"/>
              <a:ext cx="2372437" cy="6471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pPr algn="r"/>
              <a:r>
                <a:rPr lang="es-PE" sz="844" dirty="0">
                  <a:solidFill>
                    <a:srgbClr val="808080"/>
                  </a:solidFill>
                </a:rPr>
                <a:t>Desarrollar capacidad de respuesta ante emergencias y desastres.</a:t>
              </a:r>
            </a:p>
          </p:txBody>
        </p:sp>
        <p:sp>
          <p:nvSpPr>
            <p:cNvPr id="91" name="TextBox 70"/>
            <p:cNvSpPr txBox="1"/>
            <p:nvPr/>
          </p:nvSpPr>
          <p:spPr>
            <a:xfrm>
              <a:off x="1445658" y="2419921"/>
              <a:ext cx="1992869" cy="275716"/>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3.</a:t>
              </a:r>
            </a:p>
          </p:txBody>
        </p:sp>
      </p:grpSp>
      <p:grpSp>
        <p:nvGrpSpPr>
          <p:cNvPr id="92" name="Group 72"/>
          <p:cNvGrpSpPr/>
          <p:nvPr/>
        </p:nvGrpSpPr>
        <p:grpSpPr>
          <a:xfrm>
            <a:off x="5622368" y="3071064"/>
            <a:ext cx="1407312" cy="688101"/>
            <a:chOff x="1066090" y="2417481"/>
            <a:chExt cx="2372437" cy="1072344"/>
          </a:xfrm>
        </p:grpSpPr>
        <p:sp>
          <p:nvSpPr>
            <p:cNvPr id="93"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r>
                <a:rPr lang="es-PE" sz="844" dirty="0">
                  <a:solidFill>
                    <a:schemeClr val="bg2">
                      <a:lumMod val="25000"/>
                    </a:schemeClr>
                  </a:solidFill>
                  <a:latin typeface="+mj-lt"/>
                </a:rPr>
                <a:t>Fortalecer las capacidades institucionales para el desarrollo de la gestión del riesgo de desastres.</a:t>
              </a:r>
            </a:p>
          </p:txBody>
        </p:sp>
        <p:sp>
          <p:nvSpPr>
            <p:cNvPr id="94" name="TextBox 80"/>
            <p:cNvSpPr txBox="1"/>
            <p:nvPr/>
          </p:nvSpPr>
          <p:spPr>
            <a:xfrm>
              <a:off x="1066090" y="2417481"/>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5.</a:t>
              </a:r>
            </a:p>
          </p:txBody>
        </p:sp>
      </p:grpSp>
      <p:sp>
        <p:nvSpPr>
          <p:cNvPr id="96" name="Shape 270"/>
          <p:cNvSpPr/>
          <p:nvPr/>
        </p:nvSpPr>
        <p:spPr>
          <a:xfrm>
            <a:off x="5102486" y="2066595"/>
            <a:ext cx="400737" cy="399892"/>
          </a:xfrm>
          <a:prstGeom prst="rect">
            <a:avLst/>
          </a:prstGeom>
          <a:solidFill>
            <a:schemeClr val="accent4"/>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35%</a:t>
            </a:r>
            <a:endParaRPr sz="1013" b="1" dirty="0">
              <a:solidFill>
                <a:schemeClr val="bg2">
                  <a:lumMod val="10000"/>
                </a:schemeClr>
              </a:solidFill>
              <a:latin typeface="+mj-lt"/>
            </a:endParaRPr>
          </a:p>
        </p:txBody>
      </p:sp>
      <p:grpSp>
        <p:nvGrpSpPr>
          <p:cNvPr id="100" name="Group 72"/>
          <p:cNvGrpSpPr/>
          <p:nvPr/>
        </p:nvGrpSpPr>
        <p:grpSpPr>
          <a:xfrm>
            <a:off x="5622368" y="1982671"/>
            <a:ext cx="1407312" cy="558192"/>
            <a:chOff x="1066090" y="2417485"/>
            <a:chExt cx="2372437" cy="869888"/>
          </a:xfrm>
        </p:grpSpPr>
        <p:sp>
          <p:nvSpPr>
            <p:cNvPr id="101" name="Shape 208"/>
            <p:cNvSpPr/>
            <p:nvPr/>
          </p:nvSpPr>
          <p:spPr>
            <a:xfrm>
              <a:off x="1066090" y="2634500"/>
              <a:ext cx="2372437" cy="6528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para la recuperación física, económica y social.</a:t>
              </a:r>
            </a:p>
          </p:txBody>
        </p:sp>
        <p:sp>
          <p:nvSpPr>
            <p:cNvPr id="102" name="TextBox 80"/>
            <p:cNvSpPr txBox="1"/>
            <p:nvPr/>
          </p:nvSpPr>
          <p:spPr>
            <a:xfrm>
              <a:off x="1066090" y="2417485"/>
              <a:ext cx="1924668" cy="278153"/>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s-PE" sz="970" dirty="0">
                  <a:solidFill>
                    <a:schemeClr val="tx1">
                      <a:lumMod val="75000"/>
                      <a:lumOff val="25000"/>
                    </a:schemeClr>
                  </a:solidFill>
                </a:rPr>
                <a:t>Objetivo</a:t>
              </a:r>
              <a:r>
                <a:rPr lang="en-US" sz="970" dirty="0">
                  <a:solidFill>
                    <a:schemeClr val="tx1">
                      <a:lumMod val="75000"/>
                      <a:lumOff val="25000"/>
                    </a:schemeClr>
                  </a:solidFill>
                </a:rPr>
                <a:t> </a:t>
              </a:r>
              <a:r>
                <a:rPr lang="es-PE" sz="970" dirty="0">
                  <a:solidFill>
                    <a:schemeClr val="tx1">
                      <a:lumMod val="75000"/>
                      <a:lumOff val="25000"/>
                    </a:schemeClr>
                  </a:solidFill>
                </a:rPr>
                <a:t>Estratégico</a:t>
              </a:r>
              <a:r>
                <a:rPr lang="en-US" sz="970" dirty="0">
                  <a:solidFill>
                    <a:schemeClr val="tx1">
                      <a:lumMod val="75000"/>
                      <a:lumOff val="25000"/>
                    </a:schemeClr>
                  </a:solidFill>
                </a:rPr>
                <a:t> 4.</a:t>
              </a:r>
            </a:p>
          </p:txBody>
        </p:sp>
      </p:grpSp>
      <p:sp>
        <p:nvSpPr>
          <p:cNvPr id="58" name="Shape 270"/>
          <p:cNvSpPr/>
          <p:nvPr/>
        </p:nvSpPr>
        <p:spPr>
          <a:xfrm>
            <a:off x="4690704" y="635375"/>
            <a:ext cx="327241" cy="32660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759" dirty="0">
                <a:ln>
                  <a:solidFill>
                    <a:sysClr val="windowText" lastClr="000000"/>
                  </a:solidFill>
                </a:ln>
                <a:solidFill>
                  <a:schemeClr val="bg2">
                    <a:lumMod val="10000"/>
                  </a:schemeClr>
                </a:solidFill>
                <a:latin typeface="+mj-lt"/>
              </a:rPr>
              <a:t>7 %</a:t>
            </a:r>
            <a:endParaRPr sz="759" dirty="0">
              <a:ln>
                <a:solidFill>
                  <a:sysClr val="windowText" lastClr="000000"/>
                </a:solidFill>
              </a:ln>
              <a:solidFill>
                <a:schemeClr val="bg2">
                  <a:lumMod val="10000"/>
                </a:schemeClr>
              </a:solidFill>
              <a:latin typeface="+mj-lt"/>
            </a:endParaRPr>
          </a:p>
        </p:txBody>
      </p:sp>
      <p:sp>
        <p:nvSpPr>
          <p:cNvPr id="111" name="TextBox 6">
            <a:extLst>
              <a:ext uri="{FF2B5EF4-FFF2-40B4-BE49-F238E27FC236}">
                <a16:creationId xmlns:a16="http://schemas.microsoft.com/office/drawing/2014/main" xmlns="" id="{0F882BE3-DBE8-4CFF-8E96-0FC3F5F78A24}"/>
              </a:ext>
            </a:extLst>
          </p:cNvPr>
          <p:cNvSpPr txBox="1"/>
          <p:nvPr/>
        </p:nvSpPr>
        <p:spPr>
          <a:xfrm>
            <a:off x="5737653" y="904033"/>
            <a:ext cx="1850802" cy="167084"/>
          </a:xfrm>
          <a:prstGeom prst="rect">
            <a:avLst/>
          </a:prstGeom>
          <a:noFill/>
        </p:spPr>
        <p:txBody>
          <a:bodyPr wrap="square" lIns="0" tIns="0" rIns="51424" bIns="0" rtlCol="0">
            <a:noAutofit/>
          </a:bodyPr>
          <a:lstStyle/>
          <a:p>
            <a:r>
              <a:rPr lang="es-ES" sz="1013" b="1" dirty="0">
                <a:solidFill>
                  <a:srgbClr val="297E96"/>
                </a:solidFill>
                <a:latin typeface="Calibri" panose="020F0502020204030204" pitchFamily="34" charset="0"/>
                <a:cs typeface="Helvetica Neue"/>
              </a:rPr>
              <a:t>RESULTADO NACIONAL</a:t>
            </a:r>
            <a:endParaRPr lang="es-MX" sz="443" cap="all" dirty="0">
              <a:solidFill>
                <a:srgbClr val="297E96"/>
              </a:solidFill>
              <a:latin typeface="Calibri" panose="020F0502020204030204" pitchFamily="34" charset="0"/>
              <a:cs typeface="Helvetica Neue"/>
            </a:endParaRPr>
          </a:p>
        </p:txBody>
      </p:sp>
      <p:sp>
        <p:nvSpPr>
          <p:cNvPr id="112" name="Cubo 111">
            <a:extLst>
              <a:ext uri="{FF2B5EF4-FFF2-40B4-BE49-F238E27FC236}">
                <a16:creationId xmlns:a16="http://schemas.microsoft.com/office/drawing/2014/main" xmlns="" id="{480E3970-41F1-4DF6-AAD7-068B8C383B7C}"/>
              </a:ext>
            </a:extLst>
          </p:cNvPr>
          <p:cNvSpPr/>
          <p:nvPr/>
        </p:nvSpPr>
        <p:spPr>
          <a:xfrm>
            <a:off x="6176732" y="626513"/>
            <a:ext cx="482630" cy="271521"/>
          </a:xfrm>
          <a:prstGeom prst="cub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smtClean="0">
                <a:solidFill>
                  <a:schemeClr val="tx1">
                    <a:lumMod val="95000"/>
                    <a:lumOff val="5000"/>
                  </a:schemeClr>
                </a:solidFill>
                <a:latin typeface="Arial Narrow" panose="020B0606020202030204" pitchFamily="34" charset="0"/>
              </a:rPr>
              <a:t>13%</a:t>
            </a:r>
            <a:endParaRPr lang="en-US" sz="844" b="1" dirty="0">
              <a:solidFill>
                <a:schemeClr val="tx1">
                  <a:lumMod val="95000"/>
                  <a:lumOff val="5000"/>
                </a:schemeClr>
              </a:solidFill>
              <a:latin typeface="Arial Narrow" panose="020B0606020202030204" pitchFamily="34" charset="0"/>
            </a:endParaRPr>
          </a:p>
        </p:txBody>
      </p:sp>
      <p:pic>
        <p:nvPicPr>
          <p:cNvPr id="48" name="Imagen 47"/>
          <p:cNvPicPr>
            <a:picLocks noChangeAspect="1"/>
          </p:cNvPicPr>
          <p:nvPr/>
        </p:nvPicPr>
        <p:blipFill>
          <a:blip r:embed="rId4"/>
          <a:stretch>
            <a:fillRect/>
          </a:stretch>
        </p:blipFill>
        <p:spPr>
          <a:xfrm>
            <a:off x="4852717" y="5463660"/>
            <a:ext cx="2173317" cy="722724"/>
          </a:xfrm>
          <a:prstGeom prst="rect">
            <a:avLst/>
          </a:prstGeom>
        </p:spPr>
      </p:pic>
      <p:sp>
        <p:nvSpPr>
          <p:cNvPr id="49" name="TextBox 6"/>
          <p:cNvSpPr txBox="1"/>
          <p:nvPr/>
        </p:nvSpPr>
        <p:spPr>
          <a:xfrm>
            <a:off x="2080680" y="1136228"/>
            <a:ext cx="3317865" cy="167084"/>
          </a:xfrm>
          <a:prstGeom prst="rect">
            <a:avLst/>
          </a:prstGeom>
          <a:noFill/>
        </p:spPr>
        <p:txBody>
          <a:bodyPr wrap="square" lIns="0" tIns="0" rIns="51424" bIns="0" rtlCol="0">
            <a:noAutofit/>
          </a:bodyPr>
          <a:lstStyle/>
          <a:p>
            <a:r>
              <a:rPr lang="es-ES" sz="1350" b="1" dirty="0">
                <a:solidFill>
                  <a:srgbClr val="297E96"/>
                </a:solidFill>
                <a:latin typeface="Calibri" panose="020F0502020204030204" pitchFamily="34" charset="0"/>
                <a:cs typeface="Helvetica Neue"/>
              </a:rPr>
              <a:t>GOBIERNO REGIONAL DE LORETO</a:t>
            </a:r>
            <a:endParaRPr lang="es-MX" sz="506" cap="all" dirty="0">
              <a:solidFill>
                <a:srgbClr val="297E96"/>
              </a:solidFill>
              <a:latin typeface="Calibri" panose="020F0502020204030204" pitchFamily="34" charset="0"/>
              <a:cs typeface="Helvetica Neue"/>
            </a:endParaRPr>
          </a:p>
        </p:txBody>
      </p:sp>
      <p:sp>
        <p:nvSpPr>
          <p:cNvPr id="50" name="Heptágono 49"/>
          <p:cNvSpPr/>
          <p:nvPr/>
        </p:nvSpPr>
        <p:spPr>
          <a:xfrm>
            <a:off x="4626554" y="1102650"/>
            <a:ext cx="475932" cy="271521"/>
          </a:xfrm>
          <a:prstGeom prst="heptag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smtClean="0">
                <a:solidFill>
                  <a:schemeClr val="tx1">
                    <a:lumMod val="95000"/>
                    <a:lumOff val="5000"/>
                  </a:schemeClr>
                </a:solidFill>
                <a:latin typeface="Arial Narrow" panose="020B0606020202030204" pitchFamily="34" charset="0"/>
              </a:rPr>
              <a:t>23%</a:t>
            </a:r>
            <a:endParaRPr lang="en-US" sz="844" b="1" dirty="0">
              <a:solidFill>
                <a:schemeClr val="tx1">
                  <a:lumMod val="95000"/>
                  <a:lumOff val="5000"/>
                </a:schemeClr>
              </a:solidFill>
              <a:latin typeface="Arial Narrow" panose="020B0606020202030204" pitchFamily="34" charset="0"/>
            </a:endParaRPr>
          </a:p>
        </p:txBody>
      </p:sp>
    </p:spTree>
    <p:extLst>
      <p:ext uri="{BB962C8B-B14F-4D97-AF65-F5344CB8AC3E}">
        <p14:creationId xmlns:p14="http://schemas.microsoft.com/office/powerpoint/2010/main" val="26947800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Imagen 46"/>
          <p:cNvPicPr>
            <a:picLocks noChangeAspect="1"/>
          </p:cNvPicPr>
          <p:nvPr/>
        </p:nvPicPr>
        <p:blipFill>
          <a:blip r:embed="rId2">
            <a:extLst>
              <a:ext uri="{BEBA8EAE-BF5A-486C-A8C5-ECC9F3942E4B}">
                <a14:imgProps xmlns:a14="http://schemas.microsoft.com/office/drawing/2010/main">
                  <a14:imgLayer r:embed="rId3">
                    <a14:imgEffect>
                      <a14:artisticCrisscrossEtching trans="35000" pressure="10"/>
                    </a14:imgEffect>
                  </a14:imgLayer>
                </a14:imgProps>
              </a:ext>
              <a:ext uri="{28A0092B-C50C-407E-A947-70E740481C1C}">
                <a14:useLocalDpi xmlns:a14="http://schemas.microsoft.com/office/drawing/2010/main" val="0"/>
              </a:ext>
            </a:extLst>
          </a:blip>
          <a:stretch>
            <a:fillRect/>
          </a:stretch>
        </p:blipFill>
        <p:spPr>
          <a:xfrm>
            <a:off x="2714457" y="1139216"/>
            <a:ext cx="4018005" cy="4665018"/>
          </a:xfrm>
          <a:prstGeom prst="rect">
            <a:avLst/>
          </a:prstGeom>
        </p:spPr>
      </p:pic>
      <p:grpSp>
        <p:nvGrpSpPr>
          <p:cNvPr id="9" name="Group 719"/>
          <p:cNvGrpSpPr/>
          <p:nvPr/>
        </p:nvGrpSpPr>
        <p:grpSpPr>
          <a:xfrm>
            <a:off x="2000249" y="699741"/>
            <a:ext cx="3102237" cy="450277"/>
            <a:chOff x="-1" y="-1"/>
            <a:chExt cx="4996557" cy="1152962"/>
          </a:xfrm>
          <a:solidFill>
            <a:srgbClr val="1F7B91"/>
          </a:solidFill>
        </p:grpSpPr>
        <p:sp>
          <p:nvSpPr>
            <p:cNvPr id="10" name="Shape 712"/>
            <p:cNvSpPr/>
            <p:nvPr/>
          </p:nvSpPr>
          <p:spPr>
            <a:xfrm flipH="1">
              <a:off x="-1" y="166679"/>
              <a:ext cx="4191989" cy="818352"/>
            </a:xfrm>
            <a:prstGeom prst="rect">
              <a:avLst/>
            </a:prstGeom>
            <a:grpFill/>
            <a:ln w="12700" cap="flat">
              <a:noFill/>
              <a:miter lim="400000"/>
            </a:ln>
            <a:effectLst/>
          </p:spPr>
          <p:txBody>
            <a:bodyPr wrap="square" lIns="14466" tIns="14466" rIns="14466" bIns="14466" numCol="1" anchor="ctr">
              <a:noAutofit/>
            </a:bodyPr>
            <a:lstStyle/>
            <a:p>
              <a:pPr lvl="0" algn="ctr"/>
              <a:r>
                <a:rPr lang="en-US" sz="1519" b="1" dirty="0">
                  <a:solidFill>
                    <a:prstClr val="white"/>
                  </a:solidFill>
                </a:rPr>
                <a:t>REGIÓN MADRE DE DIOS</a:t>
              </a:r>
              <a:endParaRPr lang="en-US" sz="1519" b="1" dirty="0">
                <a:solidFill>
                  <a:prstClr val="white"/>
                </a:solidFill>
              </a:endParaRPr>
            </a:p>
          </p:txBody>
        </p:sp>
        <p:grpSp>
          <p:nvGrpSpPr>
            <p:cNvPr id="11" name="Group 716"/>
            <p:cNvGrpSpPr/>
            <p:nvPr/>
          </p:nvGrpSpPr>
          <p:grpSpPr>
            <a:xfrm>
              <a:off x="4191985" y="-1"/>
              <a:ext cx="804571" cy="1152962"/>
              <a:chOff x="0" y="0"/>
              <a:chExt cx="804567" cy="1152959"/>
            </a:xfrm>
            <a:grpFill/>
          </p:grpSpPr>
          <p:sp>
            <p:nvSpPr>
              <p:cNvPr id="14" name="Shape 713"/>
              <p:cNvSpPr/>
              <p:nvPr/>
            </p:nvSpPr>
            <p:spPr>
              <a:xfrm flipH="1">
                <a:off x="0"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7922"/>
                    </a:lnTo>
                    <a:lnTo>
                      <a:pt x="21600" y="0"/>
                    </a:lnTo>
                    <a:lnTo>
                      <a:pt x="0" y="3733"/>
                    </a:lnTo>
                    <a:lnTo>
                      <a:pt x="0" y="21600"/>
                    </a:lnTo>
                    <a:close/>
                  </a:path>
                </a:pathLst>
              </a:custGeom>
              <a:grpFill/>
              <a:ln w="12700" cap="flat">
                <a:noFill/>
                <a:miter lim="400000"/>
              </a:ln>
              <a:effectLst/>
            </p:spPr>
            <p:txBody>
              <a:bodyPr wrap="square" lIns="14466" tIns="14466" rIns="14466" bIns="14466" numCol="1" anchor="t">
                <a:noAutofit/>
              </a:bodyPr>
              <a:lstStyle/>
              <a:p>
                <a:endParaRPr sz="570"/>
              </a:p>
            </p:txBody>
          </p:sp>
          <p:sp>
            <p:nvSpPr>
              <p:cNvPr id="18" name="Shape 714"/>
              <p:cNvSpPr/>
              <p:nvPr/>
            </p:nvSpPr>
            <p:spPr>
              <a:xfrm flipH="1">
                <a:off x="402283"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922"/>
                    </a:lnTo>
                    <a:lnTo>
                      <a:pt x="0" y="0"/>
                    </a:lnTo>
                    <a:lnTo>
                      <a:pt x="21600" y="3733"/>
                    </a:lnTo>
                    <a:lnTo>
                      <a:pt x="21600" y="21600"/>
                    </a:lnTo>
                    <a:close/>
                  </a:path>
                </a:pathLst>
              </a:custGeom>
              <a:grpFill/>
              <a:ln w="12700" cap="flat">
                <a:noFill/>
                <a:miter lim="400000"/>
              </a:ln>
              <a:effectLst/>
            </p:spPr>
            <p:txBody>
              <a:bodyPr wrap="square" lIns="14466" tIns="14466" rIns="14466" bIns="14466" numCol="1" anchor="ctr">
                <a:noAutofit/>
              </a:bodyPr>
              <a:lstStyle/>
              <a:p>
                <a:pPr algn="ctr"/>
                <a:endParaRPr lang="en-US" sz="1013" b="1" dirty="0">
                  <a:solidFill>
                    <a:srgbClr val="FFFFFF"/>
                  </a:solidFill>
                  <a:ea typeface="Helvetica"/>
                  <a:cs typeface="Helvetica"/>
                  <a:sym typeface="Helvetica"/>
                </a:endParaRPr>
              </a:p>
            </p:txBody>
          </p:sp>
          <p:sp>
            <p:nvSpPr>
              <p:cNvPr id="19" name="Shape 715"/>
              <p:cNvSpPr/>
              <p:nvPr/>
            </p:nvSpPr>
            <p:spPr>
              <a:xfrm flipH="1">
                <a:off x="1" y="0"/>
                <a:ext cx="804566" cy="33711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10680"/>
                    </a:lnTo>
                    <a:lnTo>
                      <a:pt x="10800" y="0"/>
                    </a:lnTo>
                    <a:lnTo>
                      <a:pt x="21600" y="10680"/>
                    </a:lnTo>
                    <a:lnTo>
                      <a:pt x="10800" y="21600"/>
                    </a:lnTo>
                    <a:close/>
                  </a:path>
                </a:pathLst>
              </a:custGeom>
              <a:grpFill/>
              <a:ln w="9525" cap="flat">
                <a:noFill/>
                <a:prstDash val="solid"/>
                <a:bevel/>
              </a:ln>
              <a:effectLst/>
            </p:spPr>
            <p:txBody>
              <a:bodyPr wrap="square" lIns="14466" tIns="14466" rIns="14466" bIns="14466" numCol="1" anchor="t">
                <a:noAutofit/>
              </a:bodyPr>
              <a:lstStyle/>
              <a:p>
                <a:endParaRPr sz="570"/>
              </a:p>
            </p:txBody>
          </p:sp>
        </p:grpSp>
      </p:grpSp>
      <p:sp>
        <p:nvSpPr>
          <p:cNvPr id="13" name="Shape 267"/>
          <p:cNvSpPr/>
          <p:nvPr/>
        </p:nvSpPr>
        <p:spPr>
          <a:xfrm>
            <a:off x="3099178" y="2091449"/>
            <a:ext cx="426498" cy="399892"/>
          </a:xfrm>
          <a:prstGeom prst="rect">
            <a:avLst/>
          </a:prstGeom>
          <a:solidFill>
            <a:srgbClr val="FF0000"/>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22%</a:t>
            </a:r>
            <a:endParaRPr sz="1013" b="1" dirty="0">
              <a:solidFill>
                <a:schemeClr val="bg2">
                  <a:lumMod val="10000"/>
                </a:schemeClr>
              </a:solidFill>
              <a:latin typeface="+mj-lt"/>
            </a:endParaRPr>
          </a:p>
        </p:txBody>
      </p:sp>
      <p:sp>
        <p:nvSpPr>
          <p:cNvPr id="15" name="Shape 270"/>
          <p:cNvSpPr/>
          <p:nvPr/>
        </p:nvSpPr>
        <p:spPr>
          <a:xfrm>
            <a:off x="5102486" y="4663820"/>
            <a:ext cx="400737"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12%</a:t>
            </a:r>
            <a:endParaRPr sz="1013" b="1" dirty="0">
              <a:solidFill>
                <a:schemeClr val="bg2">
                  <a:lumMod val="10000"/>
                </a:schemeClr>
              </a:solidFill>
              <a:latin typeface="+mj-lt"/>
            </a:endParaRPr>
          </a:p>
        </p:txBody>
      </p:sp>
      <p:grpSp>
        <p:nvGrpSpPr>
          <p:cNvPr id="60" name="Group 62"/>
          <p:cNvGrpSpPr/>
          <p:nvPr/>
        </p:nvGrpSpPr>
        <p:grpSpPr>
          <a:xfrm>
            <a:off x="1646641" y="2077656"/>
            <a:ext cx="1359152" cy="427936"/>
            <a:chOff x="1066090" y="2419924"/>
            <a:chExt cx="2372437" cy="661050"/>
          </a:xfrm>
        </p:grpSpPr>
        <p:sp>
          <p:nvSpPr>
            <p:cNvPr id="67" name="Shape 208"/>
            <p:cNvSpPr/>
            <p:nvPr/>
          </p:nvSpPr>
          <p:spPr>
            <a:xfrm>
              <a:off x="1066090" y="2634499"/>
              <a:ext cx="2372437" cy="44647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pPr algn="r"/>
              <a:r>
                <a:rPr lang="es-MX" sz="844" dirty="0">
                  <a:solidFill>
                    <a:schemeClr val="bg2">
                      <a:lumMod val="25000"/>
                    </a:schemeClr>
                  </a:solidFill>
                  <a:latin typeface="+mj-lt"/>
                </a:rPr>
                <a:t>Desarrollar el conocimiento del riesgo</a:t>
              </a:r>
              <a:r>
                <a:rPr lang="es-PE" sz="844" dirty="0">
                  <a:solidFill>
                    <a:schemeClr val="bg2">
                      <a:lumMod val="25000"/>
                    </a:schemeClr>
                  </a:solidFill>
                  <a:latin typeface="+mj-lt"/>
                </a:rPr>
                <a:t>.</a:t>
              </a:r>
            </a:p>
          </p:txBody>
        </p:sp>
        <p:sp>
          <p:nvSpPr>
            <p:cNvPr id="68" name="TextBox 70"/>
            <p:cNvSpPr txBox="1"/>
            <p:nvPr/>
          </p:nvSpPr>
          <p:spPr>
            <a:xfrm>
              <a:off x="1445658" y="2419924"/>
              <a:ext cx="1992869" cy="275715"/>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1.</a:t>
              </a:r>
            </a:p>
          </p:txBody>
        </p:sp>
      </p:grpSp>
      <p:grpSp>
        <p:nvGrpSpPr>
          <p:cNvPr id="70" name="Group 72"/>
          <p:cNvGrpSpPr/>
          <p:nvPr/>
        </p:nvGrpSpPr>
        <p:grpSpPr>
          <a:xfrm>
            <a:off x="5622368" y="4667000"/>
            <a:ext cx="1407312" cy="688099"/>
            <a:chOff x="1066090" y="2417484"/>
            <a:chExt cx="2372437" cy="1072341"/>
          </a:xfrm>
        </p:grpSpPr>
        <p:sp>
          <p:nvSpPr>
            <p:cNvPr id="77"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de la población y sociedad organizada para el desarrollo de una cultura de prevención.</a:t>
              </a:r>
            </a:p>
          </p:txBody>
        </p:sp>
        <p:sp>
          <p:nvSpPr>
            <p:cNvPr id="78" name="TextBox 80"/>
            <p:cNvSpPr txBox="1"/>
            <p:nvPr/>
          </p:nvSpPr>
          <p:spPr>
            <a:xfrm>
              <a:off x="1066090" y="2417484"/>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6.</a:t>
              </a:r>
            </a:p>
          </p:txBody>
        </p:sp>
      </p:grpSp>
      <p:sp>
        <p:nvSpPr>
          <p:cNvPr id="79" name="Shape 267"/>
          <p:cNvSpPr/>
          <p:nvPr/>
        </p:nvSpPr>
        <p:spPr>
          <a:xfrm>
            <a:off x="3098316" y="3230199"/>
            <a:ext cx="426498" cy="399892"/>
          </a:xfrm>
          <a:prstGeom prst="rect">
            <a:avLst/>
          </a:prstGeom>
          <a:solidFill>
            <a:srgbClr val="FF0000"/>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24%</a:t>
            </a:r>
            <a:endParaRPr sz="1013" b="1" dirty="0">
              <a:solidFill>
                <a:schemeClr val="bg2">
                  <a:lumMod val="10000"/>
                </a:schemeClr>
              </a:solidFill>
              <a:latin typeface="+mj-lt"/>
            </a:endParaRPr>
          </a:p>
        </p:txBody>
      </p:sp>
      <p:grpSp>
        <p:nvGrpSpPr>
          <p:cNvPr id="81" name="Group 62"/>
          <p:cNvGrpSpPr/>
          <p:nvPr/>
        </p:nvGrpSpPr>
        <p:grpSpPr>
          <a:xfrm>
            <a:off x="1645779" y="3119962"/>
            <a:ext cx="1359152" cy="817660"/>
            <a:chOff x="1066090" y="2419921"/>
            <a:chExt cx="2372437" cy="1263071"/>
          </a:xfrm>
        </p:grpSpPr>
        <p:sp>
          <p:nvSpPr>
            <p:cNvPr id="82" name="Shape 208"/>
            <p:cNvSpPr/>
            <p:nvPr/>
          </p:nvSpPr>
          <p:spPr>
            <a:xfrm>
              <a:off x="1066090" y="2634499"/>
              <a:ext cx="2372437" cy="104849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pPr algn="r"/>
              <a:r>
                <a:rPr lang="es-ES" sz="844" dirty="0"/>
                <a:t>Evitar y reducir las condiciones de riesgo de los medios de vida de la población con un enfoque territorial</a:t>
              </a:r>
              <a:r>
                <a:rPr lang="es-PE" sz="844" dirty="0">
                  <a:solidFill>
                    <a:schemeClr val="bg2">
                      <a:lumMod val="25000"/>
                    </a:schemeClr>
                  </a:solidFill>
                </a:rPr>
                <a:t>.</a:t>
              </a:r>
            </a:p>
          </p:txBody>
        </p:sp>
        <p:sp>
          <p:nvSpPr>
            <p:cNvPr id="83" name="TextBox 70"/>
            <p:cNvSpPr txBox="1"/>
            <p:nvPr/>
          </p:nvSpPr>
          <p:spPr>
            <a:xfrm>
              <a:off x="1445658" y="2419921"/>
              <a:ext cx="1992869" cy="27571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2.</a:t>
              </a:r>
            </a:p>
          </p:txBody>
        </p:sp>
      </p:grpSp>
      <p:sp>
        <p:nvSpPr>
          <p:cNvPr id="87" name="Shape 267"/>
          <p:cNvSpPr/>
          <p:nvPr/>
        </p:nvSpPr>
        <p:spPr>
          <a:xfrm>
            <a:off x="3098316" y="4676869"/>
            <a:ext cx="426498" cy="399892"/>
          </a:xfrm>
          <a:prstGeom prst="rect">
            <a:avLst/>
          </a:prstGeom>
          <a:solidFill>
            <a:srgbClr val="FFFF00"/>
          </a:solidFill>
          <a:ln w="12700" cap="flat">
            <a:solidFill>
              <a:schemeClr val="accent4"/>
            </a:solid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56%</a:t>
            </a:r>
            <a:endParaRPr sz="1013" b="1" dirty="0">
              <a:solidFill>
                <a:schemeClr val="bg2">
                  <a:lumMod val="10000"/>
                </a:schemeClr>
              </a:solidFill>
              <a:latin typeface="+mj-lt"/>
            </a:endParaRPr>
          </a:p>
        </p:txBody>
      </p:sp>
      <p:sp>
        <p:nvSpPr>
          <p:cNvPr id="88" name="Shape 270"/>
          <p:cNvSpPr/>
          <p:nvPr/>
        </p:nvSpPr>
        <p:spPr>
          <a:xfrm>
            <a:off x="5102486" y="3228777"/>
            <a:ext cx="400737" cy="399892"/>
          </a:xfrm>
          <a:prstGeom prst="rect">
            <a:avLst/>
          </a:prstGeom>
          <a:solidFill>
            <a:schemeClr val="accent4"/>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30%</a:t>
            </a:r>
            <a:endParaRPr sz="1013" b="1" dirty="0">
              <a:solidFill>
                <a:schemeClr val="bg2">
                  <a:lumMod val="10000"/>
                </a:schemeClr>
              </a:solidFill>
              <a:latin typeface="+mj-lt"/>
            </a:endParaRPr>
          </a:p>
        </p:txBody>
      </p:sp>
      <p:grpSp>
        <p:nvGrpSpPr>
          <p:cNvPr id="89" name="Group 62"/>
          <p:cNvGrpSpPr/>
          <p:nvPr/>
        </p:nvGrpSpPr>
        <p:grpSpPr>
          <a:xfrm>
            <a:off x="1645779" y="4663071"/>
            <a:ext cx="1359152" cy="557846"/>
            <a:chOff x="1066090" y="2419921"/>
            <a:chExt cx="2372437" cy="861732"/>
          </a:xfrm>
        </p:grpSpPr>
        <p:sp>
          <p:nvSpPr>
            <p:cNvPr id="90" name="Shape 208"/>
            <p:cNvSpPr/>
            <p:nvPr/>
          </p:nvSpPr>
          <p:spPr>
            <a:xfrm>
              <a:off x="1066090" y="2634500"/>
              <a:ext cx="2372437" cy="6471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pPr algn="r"/>
              <a:r>
                <a:rPr lang="es-PE" sz="844" dirty="0">
                  <a:solidFill>
                    <a:srgbClr val="808080"/>
                  </a:solidFill>
                </a:rPr>
                <a:t>Desarrollar capacidad de respuesta ante emergencias y desastres.</a:t>
              </a:r>
            </a:p>
          </p:txBody>
        </p:sp>
        <p:sp>
          <p:nvSpPr>
            <p:cNvPr id="91" name="TextBox 70"/>
            <p:cNvSpPr txBox="1"/>
            <p:nvPr/>
          </p:nvSpPr>
          <p:spPr>
            <a:xfrm>
              <a:off x="1445658" y="2419921"/>
              <a:ext cx="1992869" cy="275716"/>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3.</a:t>
              </a:r>
            </a:p>
          </p:txBody>
        </p:sp>
      </p:grpSp>
      <p:grpSp>
        <p:nvGrpSpPr>
          <p:cNvPr id="92" name="Group 72"/>
          <p:cNvGrpSpPr/>
          <p:nvPr/>
        </p:nvGrpSpPr>
        <p:grpSpPr>
          <a:xfrm>
            <a:off x="5622368" y="3119961"/>
            <a:ext cx="1407312" cy="688101"/>
            <a:chOff x="1066090" y="2417481"/>
            <a:chExt cx="2372437" cy="1072344"/>
          </a:xfrm>
        </p:grpSpPr>
        <p:sp>
          <p:nvSpPr>
            <p:cNvPr id="93"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r>
                <a:rPr lang="es-PE" sz="844" dirty="0">
                  <a:solidFill>
                    <a:schemeClr val="bg2">
                      <a:lumMod val="25000"/>
                    </a:schemeClr>
                  </a:solidFill>
                  <a:latin typeface="+mj-lt"/>
                </a:rPr>
                <a:t>Fortalecer las capacidades institucionales para el desarrollo de la gestión del riesgo de desastres.</a:t>
              </a:r>
            </a:p>
          </p:txBody>
        </p:sp>
        <p:sp>
          <p:nvSpPr>
            <p:cNvPr id="94" name="TextBox 80"/>
            <p:cNvSpPr txBox="1"/>
            <p:nvPr/>
          </p:nvSpPr>
          <p:spPr>
            <a:xfrm>
              <a:off x="1066090" y="2417481"/>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5.</a:t>
              </a:r>
            </a:p>
          </p:txBody>
        </p:sp>
      </p:grpSp>
      <p:sp>
        <p:nvSpPr>
          <p:cNvPr id="96" name="Shape 270"/>
          <p:cNvSpPr/>
          <p:nvPr/>
        </p:nvSpPr>
        <p:spPr>
          <a:xfrm>
            <a:off x="5102486" y="2115493"/>
            <a:ext cx="400737" cy="399892"/>
          </a:xfrm>
          <a:prstGeom prst="rect">
            <a:avLst/>
          </a:prstGeom>
          <a:solidFill>
            <a:schemeClr val="accent4"/>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27%</a:t>
            </a:r>
            <a:endParaRPr sz="1013" b="1" dirty="0">
              <a:solidFill>
                <a:schemeClr val="bg2">
                  <a:lumMod val="10000"/>
                </a:schemeClr>
              </a:solidFill>
              <a:latin typeface="+mj-lt"/>
            </a:endParaRPr>
          </a:p>
        </p:txBody>
      </p:sp>
      <p:grpSp>
        <p:nvGrpSpPr>
          <p:cNvPr id="100" name="Group 72"/>
          <p:cNvGrpSpPr/>
          <p:nvPr/>
        </p:nvGrpSpPr>
        <p:grpSpPr>
          <a:xfrm>
            <a:off x="5622368" y="2031569"/>
            <a:ext cx="1407312" cy="558192"/>
            <a:chOff x="1066090" y="2417485"/>
            <a:chExt cx="2372437" cy="869888"/>
          </a:xfrm>
        </p:grpSpPr>
        <p:sp>
          <p:nvSpPr>
            <p:cNvPr id="101" name="Shape 208"/>
            <p:cNvSpPr/>
            <p:nvPr/>
          </p:nvSpPr>
          <p:spPr>
            <a:xfrm>
              <a:off x="1066090" y="2634500"/>
              <a:ext cx="2372437" cy="6528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para la recuperación física, económica y social.</a:t>
              </a:r>
            </a:p>
          </p:txBody>
        </p:sp>
        <p:sp>
          <p:nvSpPr>
            <p:cNvPr id="102" name="TextBox 80"/>
            <p:cNvSpPr txBox="1"/>
            <p:nvPr/>
          </p:nvSpPr>
          <p:spPr>
            <a:xfrm>
              <a:off x="1066090" y="2417485"/>
              <a:ext cx="1924668" cy="278153"/>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s-PE" sz="970" dirty="0">
                  <a:solidFill>
                    <a:schemeClr val="tx1">
                      <a:lumMod val="75000"/>
                      <a:lumOff val="25000"/>
                    </a:schemeClr>
                  </a:solidFill>
                </a:rPr>
                <a:t>Objetivo</a:t>
              </a:r>
              <a:r>
                <a:rPr lang="en-US" sz="970" dirty="0">
                  <a:solidFill>
                    <a:schemeClr val="tx1">
                      <a:lumMod val="75000"/>
                      <a:lumOff val="25000"/>
                    </a:schemeClr>
                  </a:solidFill>
                </a:rPr>
                <a:t> </a:t>
              </a:r>
              <a:r>
                <a:rPr lang="es-PE" sz="970" dirty="0">
                  <a:solidFill>
                    <a:schemeClr val="tx1">
                      <a:lumMod val="75000"/>
                      <a:lumOff val="25000"/>
                    </a:schemeClr>
                  </a:solidFill>
                </a:rPr>
                <a:t>Estratégico</a:t>
              </a:r>
              <a:r>
                <a:rPr lang="en-US" sz="970" dirty="0">
                  <a:solidFill>
                    <a:schemeClr val="tx1">
                      <a:lumMod val="75000"/>
                      <a:lumOff val="25000"/>
                    </a:schemeClr>
                  </a:solidFill>
                </a:rPr>
                <a:t> 4.</a:t>
              </a:r>
            </a:p>
          </p:txBody>
        </p:sp>
      </p:grpSp>
      <p:sp>
        <p:nvSpPr>
          <p:cNvPr id="58" name="Shape 270"/>
          <p:cNvSpPr/>
          <p:nvPr/>
        </p:nvSpPr>
        <p:spPr>
          <a:xfrm>
            <a:off x="4690704" y="761755"/>
            <a:ext cx="327241" cy="32660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759" dirty="0">
                <a:ln>
                  <a:solidFill>
                    <a:sysClr val="windowText" lastClr="000000"/>
                  </a:solidFill>
                </a:ln>
                <a:solidFill>
                  <a:schemeClr val="bg2">
                    <a:lumMod val="10000"/>
                  </a:schemeClr>
                </a:solidFill>
                <a:latin typeface="+mj-lt"/>
              </a:rPr>
              <a:t>9 %</a:t>
            </a:r>
            <a:endParaRPr sz="759" dirty="0">
              <a:ln>
                <a:solidFill>
                  <a:sysClr val="windowText" lastClr="000000"/>
                </a:solidFill>
              </a:ln>
              <a:solidFill>
                <a:schemeClr val="bg2">
                  <a:lumMod val="10000"/>
                </a:schemeClr>
              </a:solidFill>
              <a:latin typeface="+mj-lt"/>
            </a:endParaRPr>
          </a:p>
        </p:txBody>
      </p:sp>
      <p:sp>
        <p:nvSpPr>
          <p:cNvPr id="111" name="TextBox 6">
            <a:extLst>
              <a:ext uri="{FF2B5EF4-FFF2-40B4-BE49-F238E27FC236}">
                <a16:creationId xmlns:a16="http://schemas.microsoft.com/office/drawing/2014/main" xmlns="" id="{0F882BE3-DBE8-4CFF-8E96-0FC3F5F78A24}"/>
              </a:ext>
            </a:extLst>
          </p:cNvPr>
          <p:cNvSpPr txBox="1"/>
          <p:nvPr/>
        </p:nvSpPr>
        <p:spPr>
          <a:xfrm>
            <a:off x="5737653" y="1030413"/>
            <a:ext cx="1850802" cy="167084"/>
          </a:xfrm>
          <a:prstGeom prst="rect">
            <a:avLst/>
          </a:prstGeom>
          <a:noFill/>
        </p:spPr>
        <p:txBody>
          <a:bodyPr wrap="square" lIns="0" tIns="0" rIns="51424" bIns="0" rtlCol="0">
            <a:noAutofit/>
          </a:bodyPr>
          <a:lstStyle/>
          <a:p>
            <a:r>
              <a:rPr lang="es-ES" sz="1013" b="1" dirty="0">
                <a:solidFill>
                  <a:srgbClr val="297E96"/>
                </a:solidFill>
                <a:latin typeface="Calibri" panose="020F0502020204030204" pitchFamily="34" charset="0"/>
                <a:cs typeface="Helvetica Neue"/>
              </a:rPr>
              <a:t>RESULTADO NACIONAL</a:t>
            </a:r>
            <a:endParaRPr lang="es-MX" sz="443" cap="all" dirty="0">
              <a:solidFill>
                <a:srgbClr val="297E96"/>
              </a:solidFill>
              <a:latin typeface="Calibri" panose="020F0502020204030204" pitchFamily="34" charset="0"/>
              <a:cs typeface="Helvetica Neue"/>
            </a:endParaRPr>
          </a:p>
        </p:txBody>
      </p:sp>
      <p:sp>
        <p:nvSpPr>
          <p:cNvPr id="112" name="Cubo 111">
            <a:extLst>
              <a:ext uri="{FF2B5EF4-FFF2-40B4-BE49-F238E27FC236}">
                <a16:creationId xmlns:a16="http://schemas.microsoft.com/office/drawing/2014/main" xmlns="" id="{480E3970-41F1-4DF6-AAD7-068B8C383B7C}"/>
              </a:ext>
            </a:extLst>
          </p:cNvPr>
          <p:cNvSpPr/>
          <p:nvPr/>
        </p:nvSpPr>
        <p:spPr>
          <a:xfrm>
            <a:off x="6176731" y="752893"/>
            <a:ext cx="439659" cy="271521"/>
          </a:xfrm>
          <a:prstGeom prst="cub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smtClean="0">
                <a:solidFill>
                  <a:schemeClr val="tx1">
                    <a:lumMod val="95000"/>
                    <a:lumOff val="5000"/>
                  </a:schemeClr>
                </a:solidFill>
                <a:latin typeface="Arial Narrow" panose="020B0606020202030204" pitchFamily="34" charset="0"/>
              </a:rPr>
              <a:t>13%</a:t>
            </a:r>
            <a:endParaRPr lang="en-US" sz="844" b="1" dirty="0">
              <a:solidFill>
                <a:schemeClr val="tx1">
                  <a:lumMod val="95000"/>
                  <a:lumOff val="5000"/>
                </a:schemeClr>
              </a:solidFill>
              <a:latin typeface="Arial Narrow" panose="020B0606020202030204" pitchFamily="34" charset="0"/>
            </a:endParaRPr>
          </a:p>
        </p:txBody>
      </p:sp>
      <p:sp>
        <p:nvSpPr>
          <p:cNvPr id="48" name="TextBox 6"/>
          <p:cNvSpPr txBox="1"/>
          <p:nvPr/>
        </p:nvSpPr>
        <p:spPr>
          <a:xfrm>
            <a:off x="2081735" y="1171690"/>
            <a:ext cx="2256994" cy="192286"/>
          </a:xfrm>
          <a:prstGeom prst="rect">
            <a:avLst/>
          </a:prstGeom>
          <a:noFill/>
        </p:spPr>
        <p:txBody>
          <a:bodyPr wrap="square" lIns="0" tIns="0" rIns="51424" bIns="0" rtlCol="0">
            <a:noAutofit/>
          </a:bodyPr>
          <a:lstStyle/>
          <a:p>
            <a:pPr algn="ctr"/>
            <a:r>
              <a:rPr lang="es-ES" sz="1350" b="1" dirty="0">
                <a:solidFill>
                  <a:srgbClr val="297E96"/>
                </a:solidFill>
                <a:latin typeface="Calibri" panose="020F0502020204030204" pitchFamily="34" charset="0"/>
                <a:cs typeface="Helvetica Neue"/>
              </a:rPr>
              <a:t>GOBIERNO REGIONAL </a:t>
            </a:r>
          </a:p>
          <a:p>
            <a:pPr algn="ctr"/>
            <a:r>
              <a:rPr lang="es-ES" sz="1350" b="1" dirty="0">
                <a:solidFill>
                  <a:srgbClr val="297E96"/>
                </a:solidFill>
                <a:latin typeface="Calibri" panose="020F0502020204030204" pitchFamily="34" charset="0"/>
                <a:cs typeface="Helvetica Neue"/>
              </a:rPr>
              <a:t>DE MADRE DE DIOS</a:t>
            </a:r>
            <a:endParaRPr lang="es-MX" sz="506" cap="all" dirty="0">
              <a:solidFill>
                <a:srgbClr val="297E96"/>
              </a:solidFill>
              <a:latin typeface="Calibri" panose="020F0502020204030204" pitchFamily="34" charset="0"/>
              <a:cs typeface="Helvetica Neue"/>
            </a:endParaRPr>
          </a:p>
        </p:txBody>
      </p:sp>
      <p:sp>
        <p:nvSpPr>
          <p:cNvPr id="49" name="Heptágono 48"/>
          <p:cNvSpPr/>
          <p:nvPr/>
        </p:nvSpPr>
        <p:spPr>
          <a:xfrm>
            <a:off x="4630332" y="1220073"/>
            <a:ext cx="472154" cy="271521"/>
          </a:xfrm>
          <a:prstGeom prst="heptagon">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smtClean="0">
                <a:solidFill>
                  <a:schemeClr val="tx1">
                    <a:lumMod val="95000"/>
                    <a:lumOff val="5000"/>
                  </a:schemeClr>
                </a:solidFill>
                <a:latin typeface="Arial Narrow" panose="020B0606020202030204" pitchFamily="34" charset="0"/>
              </a:rPr>
              <a:t>28%</a:t>
            </a:r>
            <a:endParaRPr lang="en-US" sz="844" b="1" dirty="0">
              <a:solidFill>
                <a:schemeClr val="tx1">
                  <a:lumMod val="95000"/>
                  <a:lumOff val="5000"/>
                </a:schemeClr>
              </a:solidFill>
              <a:latin typeface="Arial Narrow" panose="020B0606020202030204" pitchFamily="34" charset="0"/>
            </a:endParaRPr>
          </a:p>
        </p:txBody>
      </p:sp>
      <p:pic>
        <p:nvPicPr>
          <p:cNvPr id="50" name="Imagen 49">
            <a:extLst>
              <a:ext uri="{FF2B5EF4-FFF2-40B4-BE49-F238E27FC236}">
                <a16:creationId xmlns="" xmlns:a16="http://schemas.microsoft.com/office/drawing/2014/main" id="{6D05032C-602D-43FA-8E9F-D955A4C93E51}"/>
              </a:ext>
            </a:extLst>
          </p:cNvPr>
          <p:cNvPicPr>
            <a:picLocks noChangeAspect="1"/>
          </p:cNvPicPr>
          <p:nvPr/>
        </p:nvPicPr>
        <p:blipFill>
          <a:blip r:embed="rId4"/>
          <a:stretch>
            <a:fillRect/>
          </a:stretch>
        </p:blipFill>
        <p:spPr>
          <a:xfrm>
            <a:off x="4866409" y="5510979"/>
            <a:ext cx="2173317" cy="722724"/>
          </a:xfrm>
          <a:prstGeom prst="rect">
            <a:avLst/>
          </a:prstGeom>
        </p:spPr>
      </p:pic>
    </p:spTree>
    <p:extLst>
      <p:ext uri="{BB962C8B-B14F-4D97-AF65-F5344CB8AC3E}">
        <p14:creationId xmlns:p14="http://schemas.microsoft.com/office/powerpoint/2010/main" val="13180198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Imagen 47"/>
          <p:cNvPicPr>
            <a:picLocks noChangeAspect="1"/>
          </p:cNvPicPr>
          <p:nvPr/>
        </p:nvPicPr>
        <p:blipFill>
          <a:blip r:embed="rId2">
            <a:extLst>
              <a:ext uri="{BEBA8EAE-BF5A-486C-A8C5-ECC9F3942E4B}">
                <a14:imgProps xmlns:a14="http://schemas.microsoft.com/office/drawing/2010/main">
                  <a14:imgLayer r:embed="rId3">
                    <a14:imgEffect>
                      <a14:artisticCrisscrossEtching trans="35000" pressure="10"/>
                    </a14:imgEffect>
                  </a14:imgLayer>
                </a14:imgProps>
              </a:ext>
              <a:ext uri="{28A0092B-C50C-407E-A947-70E740481C1C}">
                <a14:useLocalDpi xmlns:a14="http://schemas.microsoft.com/office/drawing/2010/main" val="0"/>
              </a:ext>
            </a:extLst>
          </a:blip>
          <a:stretch>
            <a:fillRect/>
          </a:stretch>
        </p:blipFill>
        <p:spPr>
          <a:xfrm>
            <a:off x="2974403" y="1844906"/>
            <a:ext cx="3449255" cy="3824291"/>
          </a:xfrm>
          <a:prstGeom prst="rect">
            <a:avLst/>
          </a:prstGeom>
        </p:spPr>
      </p:pic>
      <p:grpSp>
        <p:nvGrpSpPr>
          <p:cNvPr id="9" name="Group 719"/>
          <p:cNvGrpSpPr/>
          <p:nvPr/>
        </p:nvGrpSpPr>
        <p:grpSpPr>
          <a:xfrm>
            <a:off x="2000249" y="647698"/>
            <a:ext cx="3102237" cy="450277"/>
            <a:chOff x="-1" y="-1"/>
            <a:chExt cx="4996557" cy="1152962"/>
          </a:xfrm>
          <a:solidFill>
            <a:srgbClr val="1F7B91"/>
          </a:solidFill>
        </p:grpSpPr>
        <p:sp>
          <p:nvSpPr>
            <p:cNvPr id="10" name="Shape 712"/>
            <p:cNvSpPr/>
            <p:nvPr/>
          </p:nvSpPr>
          <p:spPr>
            <a:xfrm flipH="1">
              <a:off x="-1" y="166679"/>
              <a:ext cx="4191989" cy="818352"/>
            </a:xfrm>
            <a:prstGeom prst="rect">
              <a:avLst/>
            </a:prstGeom>
            <a:grpFill/>
            <a:ln w="12700" cap="flat">
              <a:noFill/>
              <a:miter lim="400000"/>
            </a:ln>
            <a:effectLst/>
          </p:spPr>
          <p:txBody>
            <a:bodyPr wrap="square" lIns="14466" tIns="14466" rIns="14466" bIns="14466" numCol="1" anchor="ctr">
              <a:noAutofit/>
            </a:bodyPr>
            <a:lstStyle/>
            <a:p>
              <a:pPr lvl="0" algn="ctr"/>
              <a:r>
                <a:rPr lang="en-US" sz="1519" b="1" dirty="0">
                  <a:solidFill>
                    <a:prstClr val="white"/>
                  </a:solidFill>
                </a:rPr>
                <a:t>REGIÓN MOQUEGUA</a:t>
              </a:r>
              <a:endParaRPr lang="en-US" sz="1519" b="1" dirty="0">
                <a:solidFill>
                  <a:prstClr val="white"/>
                </a:solidFill>
              </a:endParaRPr>
            </a:p>
          </p:txBody>
        </p:sp>
        <p:grpSp>
          <p:nvGrpSpPr>
            <p:cNvPr id="11" name="Group 716"/>
            <p:cNvGrpSpPr/>
            <p:nvPr/>
          </p:nvGrpSpPr>
          <p:grpSpPr>
            <a:xfrm>
              <a:off x="4191985" y="-1"/>
              <a:ext cx="804571" cy="1152962"/>
              <a:chOff x="0" y="0"/>
              <a:chExt cx="804567" cy="1152959"/>
            </a:xfrm>
            <a:grpFill/>
          </p:grpSpPr>
          <p:sp>
            <p:nvSpPr>
              <p:cNvPr id="14" name="Shape 713"/>
              <p:cNvSpPr/>
              <p:nvPr/>
            </p:nvSpPr>
            <p:spPr>
              <a:xfrm flipH="1">
                <a:off x="0"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7922"/>
                    </a:lnTo>
                    <a:lnTo>
                      <a:pt x="21600" y="0"/>
                    </a:lnTo>
                    <a:lnTo>
                      <a:pt x="0" y="3733"/>
                    </a:lnTo>
                    <a:lnTo>
                      <a:pt x="0" y="21600"/>
                    </a:lnTo>
                    <a:close/>
                  </a:path>
                </a:pathLst>
              </a:custGeom>
              <a:grpFill/>
              <a:ln w="12700" cap="flat">
                <a:noFill/>
                <a:miter lim="400000"/>
              </a:ln>
              <a:effectLst/>
            </p:spPr>
            <p:txBody>
              <a:bodyPr wrap="square" lIns="14466" tIns="14466" rIns="14466" bIns="14466" numCol="1" anchor="t">
                <a:noAutofit/>
              </a:bodyPr>
              <a:lstStyle/>
              <a:p>
                <a:endParaRPr sz="570"/>
              </a:p>
            </p:txBody>
          </p:sp>
          <p:sp>
            <p:nvSpPr>
              <p:cNvPr id="18" name="Shape 714"/>
              <p:cNvSpPr/>
              <p:nvPr/>
            </p:nvSpPr>
            <p:spPr>
              <a:xfrm flipH="1">
                <a:off x="402283"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922"/>
                    </a:lnTo>
                    <a:lnTo>
                      <a:pt x="0" y="0"/>
                    </a:lnTo>
                    <a:lnTo>
                      <a:pt x="21600" y="3733"/>
                    </a:lnTo>
                    <a:lnTo>
                      <a:pt x="21600" y="21600"/>
                    </a:lnTo>
                    <a:close/>
                  </a:path>
                </a:pathLst>
              </a:custGeom>
              <a:grpFill/>
              <a:ln w="12700" cap="flat">
                <a:noFill/>
                <a:miter lim="400000"/>
              </a:ln>
              <a:effectLst/>
            </p:spPr>
            <p:txBody>
              <a:bodyPr wrap="square" lIns="14466" tIns="14466" rIns="14466" bIns="14466" numCol="1" anchor="ctr">
                <a:noAutofit/>
              </a:bodyPr>
              <a:lstStyle/>
              <a:p>
                <a:pPr algn="ctr"/>
                <a:endParaRPr lang="en-US" sz="1013" b="1" dirty="0">
                  <a:solidFill>
                    <a:srgbClr val="FFFFFF"/>
                  </a:solidFill>
                  <a:ea typeface="Helvetica"/>
                  <a:cs typeface="Helvetica"/>
                  <a:sym typeface="Helvetica"/>
                </a:endParaRPr>
              </a:p>
            </p:txBody>
          </p:sp>
          <p:sp>
            <p:nvSpPr>
              <p:cNvPr id="19" name="Shape 715"/>
              <p:cNvSpPr/>
              <p:nvPr/>
            </p:nvSpPr>
            <p:spPr>
              <a:xfrm flipH="1">
                <a:off x="1" y="0"/>
                <a:ext cx="804566" cy="33711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10680"/>
                    </a:lnTo>
                    <a:lnTo>
                      <a:pt x="10800" y="0"/>
                    </a:lnTo>
                    <a:lnTo>
                      <a:pt x="21600" y="10680"/>
                    </a:lnTo>
                    <a:lnTo>
                      <a:pt x="10800" y="21600"/>
                    </a:lnTo>
                    <a:close/>
                  </a:path>
                </a:pathLst>
              </a:custGeom>
              <a:grpFill/>
              <a:ln w="9525" cap="flat">
                <a:noFill/>
                <a:prstDash val="solid"/>
                <a:bevel/>
              </a:ln>
              <a:effectLst/>
            </p:spPr>
            <p:txBody>
              <a:bodyPr wrap="square" lIns="14466" tIns="14466" rIns="14466" bIns="14466" numCol="1" anchor="t">
                <a:noAutofit/>
              </a:bodyPr>
              <a:lstStyle/>
              <a:p>
                <a:endParaRPr sz="570"/>
              </a:p>
            </p:txBody>
          </p:sp>
        </p:grpSp>
      </p:grpSp>
      <p:sp>
        <p:nvSpPr>
          <p:cNvPr id="13" name="Shape 267"/>
          <p:cNvSpPr/>
          <p:nvPr/>
        </p:nvSpPr>
        <p:spPr>
          <a:xfrm>
            <a:off x="3143783" y="1869454"/>
            <a:ext cx="426498" cy="399892"/>
          </a:xfrm>
          <a:prstGeom prst="rect">
            <a:avLst/>
          </a:prstGeom>
          <a:solidFill>
            <a:srgbClr val="FFFF00"/>
          </a:solidFill>
          <a:ln w="12700" cap="flat">
            <a:solidFill>
              <a:schemeClr val="accent4"/>
            </a:solid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52%</a:t>
            </a:r>
            <a:endParaRPr sz="1013" b="1" dirty="0">
              <a:solidFill>
                <a:schemeClr val="bg2">
                  <a:lumMod val="10000"/>
                </a:schemeClr>
              </a:solidFill>
              <a:latin typeface="+mj-lt"/>
            </a:endParaRPr>
          </a:p>
        </p:txBody>
      </p:sp>
      <p:sp>
        <p:nvSpPr>
          <p:cNvPr id="15" name="Shape 270"/>
          <p:cNvSpPr/>
          <p:nvPr/>
        </p:nvSpPr>
        <p:spPr>
          <a:xfrm>
            <a:off x="5102486" y="4441825"/>
            <a:ext cx="400737"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23%</a:t>
            </a:r>
            <a:endParaRPr sz="1013" b="1" dirty="0">
              <a:solidFill>
                <a:schemeClr val="bg2">
                  <a:lumMod val="10000"/>
                </a:schemeClr>
              </a:solidFill>
              <a:latin typeface="+mj-lt"/>
            </a:endParaRPr>
          </a:p>
        </p:txBody>
      </p:sp>
      <p:grpSp>
        <p:nvGrpSpPr>
          <p:cNvPr id="60" name="Group 62"/>
          <p:cNvGrpSpPr/>
          <p:nvPr/>
        </p:nvGrpSpPr>
        <p:grpSpPr>
          <a:xfrm>
            <a:off x="1691246" y="1855661"/>
            <a:ext cx="1359152" cy="427936"/>
            <a:chOff x="1066090" y="2419924"/>
            <a:chExt cx="2372437" cy="661050"/>
          </a:xfrm>
        </p:grpSpPr>
        <p:sp>
          <p:nvSpPr>
            <p:cNvPr id="67" name="Shape 208"/>
            <p:cNvSpPr/>
            <p:nvPr/>
          </p:nvSpPr>
          <p:spPr>
            <a:xfrm>
              <a:off x="1066090" y="2634499"/>
              <a:ext cx="2372437" cy="44647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pPr algn="r"/>
              <a:r>
                <a:rPr lang="es-MX" sz="844" dirty="0">
                  <a:solidFill>
                    <a:schemeClr val="bg2">
                      <a:lumMod val="25000"/>
                    </a:schemeClr>
                  </a:solidFill>
                  <a:latin typeface="+mj-lt"/>
                </a:rPr>
                <a:t>Desarrollar el conocimiento del riesgo</a:t>
              </a:r>
              <a:r>
                <a:rPr lang="es-PE" sz="844" dirty="0">
                  <a:solidFill>
                    <a:schemeClr val="bg2">
                      <a:lumMod val="25000"/>
                    </a:schemeClr>
                  </a:solidFill>
                  <a:latin typeface="+mj-lt"/>
                </a:rPr>
                <a:t>.</a:t>
              </a:r>
            </a:p>
          </p:txBody>
        </p:sp>
        <p:sp>
          <p:nvSpPr>
            <p:cNvPr id="68" name="TextBox 70"/>
            <p:cNvSpPr txBox="1"/>
            <p:nvPr/>
          </p:nvSpPr>
          <p:spPr>
            <a:xfrm>
              <a:off x="1445658" y="2419924"/>
              <a:ext cx="1992869" cy="275715"/>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1.</a:t>
              </a:r>
            </a:p>
          </p:txBody>
        </p:sp>
      </p:grpSp>
      <p:grpSp>
        <p:nvGrpSpPr>
          <p:cNvPr id="70" name="Group 72"/>
          <p:cNvGrpSpPr/>
          <p:nvPr/>
        </p:nvGrpSpPr>
        <p:grpSpPr>
          <a:xfrm>
            <a:off x="5622368" y="4445005"/>
            <a:ext cx="1407312" cy="688099"/>
            <a:chOff x="1066090" y="2417484"/>
            <a:chExt cx="2372437" cy="1072341"/>
          </a:xfrm>
        </p:grpSpPr>
        <p:sp>
          <p:nvSpPr>
            <p:cNvPr id="77"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de la población y sociedad organizada para el desarrollo de una cultura de prevención.</a:t>
              </a:r>
            </a:p>
          </p:txBody>
        </p:sp>
        <p:sp>
          <p:nvSpPr>
            <p:cNvPr id="78" name="TextBox 80"/>
            <p:cNvSpPr txBox="1"/>
            <p:nvPr/>
          </p:nvSpPr>
          <p:spPr>
            <a:xfrm>
              <a:off x="1066090" y="2417484"/>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6.</a:t>
              </a:r>
            </a:p>
          </p:txBody>
        </p:sp>
      </p:grpSp>
      <p:sp>
        <p:nvSpPr>
          <p:cNvPr id="79" name="Shape 267"/>
          <p:cNvSpPr/>
          <p:nvPr/>
        </p:nvSpPr>
        <p:spPr>
          <a:xfrm>
            <a:off x="3142921" y="3008204"/>
            <a:ext cx="426498" cy="399892"/>
          </a:xfrm>
          <a:prstGeom prst="rect">
            <a:avLst/>
          </a:prstGeom>
          <a:solidFill>
            <a:schemeClr val="accent4"/>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36%</a:t>
            </a:r>
            <a:endParaRPr sz="1013" b="1" dirty="0">
              <a:solidFill>
                <a:schemeClr val="bg2">
                  <a:lumMod val="10000"/>
                </a:schemeClr>
              </a:solidFill>
              <a:latin typeface="+mj-lt"/>
            </a:endParaRPr>
          </a:p>
        </p:txBody>
      </p:sp>
      <p:grpSp>
        <p:nvGrpSpPr>
          <p:cNvPr id="81" name="Group 62"/>
          <p:cNvGrpSpPr/>
          <p:nvPr/>
        </p:nvGrpSpPr>
        <p:grpSpPr>
          <a:xfrm>
            <a:off x="1690384" y="2897968"/>
            <a:ext cx="1359152" cy="817660"/>
            <a:chOff x="1066090" y="2419921"/>
            <a:chExt cx="2372437" cy="1263071"/>
          </a:xfrm>
        </p:grpSpPr>
        <p:sp>
          <p:nvSpPr>
            <p:cNvPr id="82" name="Shape 208"/>
            <p:cNvSpPr/>
            <p:nvPr/>
          </p:nvSpPr>
          <p:spPr>
            <a:xfrm>
              <a:off x="1066090" y="2634499"/>
              <a:ext cx="2372437" cy="104849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pPr algn="r"/>
              <a:r>
                <a:rPr lang="es-ES" sz="844" dirty="0"/>
                <a:t>Evitar y reducir las condiciones de riesgo de los medios de vida de la población con un enfoque territorial</a:t>
              </a:r>
              <a:r>
                <a:rPr lang="es-PE" sz="844" dirty="0">
                  <a:solidFill>
                    <a:schemeClr val="bg2">
                      <a:lumMod val="25000"/>
                    </a:schemeClr>
                  </a:solidFill>
                </a:rPr>
                <a:t>.</a:t>
              </a:r>
            </a:p>
          </p:txBody>
        </p:sp>
        <p:sp>
          <p:nvSpPr>
            <p:cNvPr id="83" name="TextBox 70"/>
            <p:cNvSpPr txBox="1"/>
            <p:nvPr/>
          </p:nvSpPr>
          <p:spPr>
            <a:xfrm>
              <a:off x="1445658" y="2419921"/>
              <a:ext cx="1992869" cy="27571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2.</a:t>
              </a:r>
            </a:p>
          </p:txBody>
        </p:sp>
      </p:grpSp>
      <p:sp>
        <p:nvSpPr>
          <p:cNvPr id="87" name="Shape 267"/>
          <p:cNvSpPr/>
          <p:nvPr/>
        </p:nvSpPr>
        <p:spPr>
          <a:xfrm>
            <a:off x="3142921" y="4454875"/>
            <a:ext cx="426498" cy="399892"/>
          </a:xfrm>
          <a:prstGeom prst="rect">
            <a:avLst/>
          </a:prstGeom>
          <a:solidFill>
            <a:schemeClr val="accent4"/>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34%</a:t>
            </a:r>
            <a:endParaRPr sz="1013" b="1" dirty="0">
              <a:solidFill>
                <a:schemeClr val="bg2">
                  <a:lumMod val="10000"/>
                </a:schemeClr>
              </a:solidFill>
              <a:latin typeface="+mj-lt"/>
            </a:endParaRPr>
          </a:p>
        </p:txBody>
      </p:sp>
      <p:sp>
        <p:nvSpPr>
          <p:cNvPr id="88" name="Shape 270"/>
          <p:cNvSpPr/>
          <p:nvPr/>
        </p:nvSpPr>
        <p:spPr>
          <a:xfrm>
            <a:off x="5102486" y="3006783"/>
            <a:ext cx="400737"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18%</a:t>
            </a:r>
            <a:endParaRPr sz="1013" b="1" dirty="0">
              <a:solidFill>
                <a:schemeClr val="bg2">
                  <a:lumMod val="10000"/>
                </a:schemeClr>
              </a:solidFill>
              <a:latin typeface="+mj-lt"/>
            </a:endParaRPr>
          </a:p>
        </p:txBody>
      </p:sp>
      <p:grpSp>
        <p:nvGrpSpPr>
          <p:cNvPr id="89" name="Group 62"/>
          <p:cNvGrpSpPr/>
          <p:nvPr/>
        </p:nvGrpSpPr>
        <p:grpSpPr>
          <a:xfrm>
            <a:off x="1690384" y="4441076"/>
            <a:ext cx="1359152" cy="557846"/>
            <a:chOff x="1066090" y="2419921"/>
            <a:chExt cx="2372437" cy="861732"/>
          </a:xfrm>
        </p:grpSpPr>
        <p:sp>
          <p:nvSpPr>
            <p:cNvPr id="90" name="Shape 208"/>
            <p:cNvSpPr/>
            <p:nvPr/>
          </p:nvSpPr>
          <p:spPr>
            <a:xfrm>
              <a:off x="1066090" y="2634500"/>
              <a:ext cx="2372437" cy="6471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pPr algn="r"/>
              <a:r>
                <a:rPr lang="es-PE" sz="844" dirty="0">
                  <a:solidFill>
                    <a:srgbClr val="808080"/>
                  </a:solidFill>
                </a:rPr>
                <a:t>Desarrollar capacidad de respuesta ante emergencias y desastres.</a:t>
              </a:r>
            </a:p>
          </p:txBody>
        </p:sp>
        <p:sp>
          <p:nvSpPr>
            <p:cNvPr id="91" name="TextBox 70"/>
            <p:cNvSpPr txBox="1"/>
            <p:nvPr/>
          </p:nvSpPr>
          <p:spPr>
            <a:xfrm>
              <a:off x="1445658" y="2419921"/>
              <a:ext cx="1992869" cy="275716"/>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3.</a:t>
              </a:r>
            </a:p>
          </p:txBody>
        </p:sp>
      </p:grpSp>
      <p:grpSp>
        <p:nvGrpSpPr>
          <p:cNvPr id="92" name="Group 72"/>
          <p:cNvGrpSpPr/>
          <p:nvPr/>
        </p:nvGrpSpPr>
        <p:grpSpPr>
          <a:xfrm>
            <a:off x="5622368" y="2897967"/>
            <a:ext cx="1407312" cy="688101"/>
            <a:chOff x="1066090" y="2417481"/>
            <a:chExt cx="2372437" cy="1072344"/>
          </a:xfrm>
        </p:grpSpPr>
        <p:sp>
          <p:nvSpPr>
            <p:cNvPr id="93"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r>
                <a:rPr lang="es-PE" sz="844" dirty="0">
                  <a:solidFill>
                    <a:schemeClr val="bg2">
                      <a:lumMod val="25000"/>
                    </a:schemeClr>
                  </a:solidFill>
                  <a:latin typeface="+mj-lt"/>
                </a:rPr>
                <a:t>Fortalecer las capacidades institucionales para el desarrollo de la gestión del riesgo de desastres.</a:t>
              </a:r>
            </a:p>
          </p:txBody>
        </p:sp>
        <p:sp>
          <p:nvSpPr>
            <p:cNvPr id="94" name="TextBox 80"/>
            <p:cNvSpPr txBox="1"/>
            <p:nvPr/>
          </p:nvSpPr>
          <p:spPr>
            <a:xfrm>
              <a:off x="1066090" y="2417481"/>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5.</a:t>
              </a:r>
            </a:p>
          </p:txBody>
        </p:sp>
      </p:grpSp>
      <p:sp>
        <p:nvSpPr>
          <p:cNvPr id="96" name="Shape 270"/>
          <p:cNvSpPr/>
          <p:nvPr/>
        </p:nvSpPr>
        <p:spPr>
          <a:xfrm>
            <a:off x="5102486" y="1893498"/>
            <a:ext cx="400737"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0%</a:t>
            </a:r>
            <a:endParaRPr sz="1013" b="1" dirty="0">
              <a:solidFill>
                <a:schemeClr val="bg2">
                  <a:lumMod val="10000"/>
                </a:schemeClr>
              </a:solidFill>
              <a:latin typeface="+mj-lt"/>
            </a:endParaRPr>
          </a:p>
        </p:txBody>
      </p:sp>
      <p:grpSp>
        <p:nvGrpSpPr>
          <p:cNvPr id="100" name="Group 72"/>
          <p:cNvGrpSpPr/>
          <p:nvPr/>
        </p:nvGrpSpPr>
        <p:grpSpPr>
          <a:xfrm>
            <a:off x="5622368" y="1809574"/>
            <a:ext cx="1407312" cy="558192"/>
            <a:chOff x="1066090" y="2417485"/>
            <a:chExt cx="2372437" cy="869888"/>
          </a:xfrm>
        </p:grpSpPr>
        <p:sp>
          <p:nvSpPr>
            <p:cNvPr id="101" name="Shape 208"/>
            <p:cNvSpPr/>
            <p:nvPr/>
          </p:nvSpPr>
          <p:spPr>
            <a:xfrm>
              <a:off x="1066090" y="2634500"/>
              <a:ext cx="2372437" cy="6528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para la recuperación física, económica y social.</a:t>
              </a:r>
            </a:p>
          </p:txBody>
        </p:sp>
        <p:sp>
          <p:nvSpPr>
            <p:cNvPr id="102" name="TextBox 80"/>
            <p:cNvSpPr txBox="1"/>
            <p:nvPr/>
          </p:nvSpPr>
          <p:spPr>
            <a:xfrm>
              <a:off x="1066090" y="2417485"/>
              <a:ext cx="1924668" cy="278153"/>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s-PE" sz="970" dirty="0">
                  <a:solidFill>
                    <a:schemeClr val="tx1">
                      <a:lumMod val="75000"/>
                      <a:lumOff val="25000"/>
                    </a:schemeClr>
                  </a:solidFill>
                </a:rPr>
                <a:t>Objetivo</a:t>
              </a:r>
              <a:r>
                <a:rPr lang="en-US" sz="970" dirty="0">
                  <a:solidFill>
                    <a:schemeClr val="tx1">
                      <a:lumMod val="75000"/>
                      <a:lumOff val="25000"/>
                    </a:schemeClr>
                  </a:solidFill>
                </a:rPr>
                <a:t> </a:t>
              </a:r>
              <a:r>
                <a:rPr lang="es-PE" sz="970" dirty="0">
                  <a:solidFill>
                    <a:schemeClr val="tx1">
                      <a:lumMod val="75000"/>
                      <a:lumOff val="25000"/>
                    </a:schemeClr>
                  </a:solidFill>
                </a:rPr>
                <a:t>Estratégico</a:t>
              </a:r>
              <a:r>
                <a:rPr lang="en-US" sz="970" dirty="0">
                  <a:solidFill>
                    <a:schemeClr val="tx1">
                      <a:lumMod val="75000"/>
                      <a:lumOff val="25000"/>
                    </a:schemeClr>
                  </a:solidFill>
                </a:rPr>
                <a:t> 4.</a:t>
              </a:r>
            </a:p>
          </p:txBody>
        </p:sp>
      </p:grpSp>
      <p:sp>
        <p:nvSpPr>
          <p:cNvPr id="58" name="Shape 270"/>
          <p:cNvSpPr/>
          <p:nvPr/>
        </p:nvSpPr>
        <p:spPr>
          <a:xfrm>
            <a:off x="4690704" y="709712"/>
            <a:ext cx="327241" cy="32660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759" dirty="0">
                <a:ln>
                  <a:solidFill>
                    <a:sysClr val="windowText" lastClr="000000"/>
                  </a:solidFill>
                </a:ln>
                <a:solidFill>
                  <a:schemeClr val="bg2">
                    <a:lumMod val="10000"/>
                  </a:schemeClr>
                </a:solidFill>
                <a:latin typeface="+mj-lt"/>
              </a:rPr>
              <a:t>8 %</a:t>
            </a:r>
            <a:endParaRPr sz="759" dirty="0">
              <a:ln>
                <a:solidFill>
                  <a:sysClr val="windowText" lastClr="000000"/>
                </a:solidFill>
              </a:ln>
              <a:solidFill>
                <a:schemeClr val="bg2">
                  <a:lumMod val="10000"/>
                </a:schemeClr>
              </a:solidFill>
              <a:latin typeface="+mj-lt"/>
            </a:endParaRPr>
          </a:p>
        </p:txBody>
      </p:sp>
      <p:sp>
        <p:nvSpPr>
          <p:cNvPr id="111" name="TextBox 6">
            <a:extLst>
              <a:ext uri="{FF2B5EF4-FFF2-40B4-BE49-F238E27FC236}">
                <a16:creationId xmlns:a16="http://schemas.microsoft.com/office/drawing/2014/main" xmlns="" id="{0F882BE3-DBE8-4CFF-8E96-0FC3F5F78A24}"/>
              </a:ext>
            </a:extLst>
          </p:cNvPr>
          <p:cNvSpPr txBox="1"/>
          <p:nvPr/>
        </p:nvSpPr>
        <p:spPr>
          <a:xfrm>
            <a:off x="5737653" y="978370"/>
            <a:ext cx="1850802" cy="167084"/>
          </a:xfrm>
          <a:prstGeom prst="rect">
            <a:avLst/>
          </a:prstGeom>
          <a:noFill/>
        </p:spPr>
        <p:txBody>
          <a:bodyPr wrap="square" lIns="0" tIns="0" rIns="51424" bIns="0" rtlCol="0">
            <a:noAutofit/>
          </a:bodyPr>
          <a:lstStyle/>
          <a:p>
            <a:r>
              <a:rPr lang="es-ES" sz="1013" b="1" dirty="0">
                <a:solidFill>
                  <a:srgbClr val="297E96"/>
                </a:solidFill>
                <a:latin typeface="Calibri" panose="020F0502020204030204" pitchFamily="34" charset="0"/>
                <a:cs typeface="Helvetica Neue"/>
              </a:rPr>
              <a:t>RESULTADO NACIONAL</a:t>
            </a:r>
            <a:endParaRPr lang="es-MX" sz="443" cap="all" dirty="0">
              <a:solidFill>
                <a:srgbClr val="297E96"/>
              </a:solidFill>
              <a:latin typeface="Calibri" panose="020F0502020204030204" pitchFamily="34" charset="0"/>
              <a:cs typeface="Helvetica Neue"/>
            </a:endParaRPr>
          </a:p>
        </p:txBody>
      </p:sp>
      <p:sp>
        <p:nvSpPr>
          <p:cNvPr id="112" name="Cubo 111">
            <a:extLst>
              <a:ext uri="{FF2B5EF4-FFF2-40B4-BE49-F238E27FC236}">
                <a16:creationId xmlns:a16="http://schemas.microsoft.com/office/drawing/2014/main" xmlns="" id="{480E3970-41F1-4DF6-AAD7-068B8C383B7C}"/>
              </a:ext>
            </a:extLst>
          </p:cNvPr>
          <p:cNvSpPr/>
          <p:nvPr/>
        </p:nvSpPr>
        <p:spPr>
          <a:xfrm>
            <a:off x="6176731" y="700850"/>
            <a:ext cx="439659" cy="271521"/>
          </a:xfrm>
          <a:prstGeom prst="cub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smtClean="0">
                <a:solidFill>
                  <a:schemeClr val="tx1">
                    <a:lumMod val="95000"/>
                    <a:lumOff val="5000"/>
                  </a:schemeClr>
                </a:solidFill>
                <a:latin typeface="Arial Narrow" panose="020B0606020202030204" pitchFamily="34" charset="0"/>
              </a:rPr>
              <a:t>13%</a:t>
            </a:r>
            <a:endParaRPr lang="en-US" sz="844" b="1" dirty="0">
              <a:solidFill>
                <a:schemeClr val="tx1">
                  <a:lumMod val="95000"/>
                  <a:lumOff val="5000"/>
                </a:schemeClr>
              </a:solidFill>
              <a:latin typeface="Arial Narrow" panose="020B0606020202030204" pitchFamily="34" charset="0"/>
            </a:endParaRPr>
          </a:p>
        </p:txBody>
      </p:sp>
      <p:sp>
        <p:nvSpPr>
          <p:cNvPr id="47" name="TextBox 6"/>
          <p:cNvSpPr txBox="1"/>
          <p:nvPr/>
        </p:nvSpPr>
        <p:spPr>
          <a:xfrm>
            <a:off x="1700080" y="1238282"/>
            <a:ext cx="3317865" cy="167084"/>
          </a:xfrm>
          <a:prstGeom prst="rect">
            <a:avLst/>
          </a:prstGeom>
          <a:noFill/>
        </p:spPr>
        <p:txBody>
          <a:bodyPr wrap="square" lIns="0" tIns="0" rIns="51424" bIns="0" rtlCol="0">
            <a:noAutofit/>
          </a:bodyPr>
          <a:lstStyle/>
          <a:p>
            <a:r>
              <a:rPr lang="es-ES" sz="1350" b="1" dirty="0">
                <a:solidFill>
                  <a:srgbClr val="297E96"/>
                </a:solidFill>
                <a:latin typeface="Calibri" panose="020F0502020204030204" pitchFamily="34" charset="0"/>
                <a:cs typeface="Helvetica Neue"/>
              </a:rPr>
              <a:t>GOBIERNO REGIONAL DE MOQUEGUA</a:t>
            </a:r>
            <a:endParaRPr lang="es-MX" sz="506" cap="all" dirty="0">
              <a:solidFill>
                <a:srgbClr val="297E96"/>
              </a:solidFill>
              <a:latin typeface="Calibri" panose="020F0502020204030204" pitchFamily="34" charset="0"/>
              <a:cs typeface="Helvetica Neue"/>
            </a:endParaRPr>
          </a:p>
        </p:txBody>
      </p:sp>
      <p:sp>
        <p:nvSpPr>
          <p:cNvPr id="49" name="Heptágono 48"/>
          <p:cNvSpPr/>
          <p:nvPr/>
        </p:nvSpPr>
        <p:spPr>
          <a:xfrm>
            <a:off x="4602948" y="1174610"/>
            <a:ext cx="510876" cy="271521"/>
          </a:xfrm>
          <a:prstGeom prst="heptagon">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smtClean="0">
                <a:solidFill>
                  <a:schemeClr val="tx1">
                    <a:lumMod val="95000"/>
                    <a:lumOff val="5000"/>
                  </a:schemeClr>
                </a:solidFill>
                <a:latin typeface="Arial Narrow" panose="020B0606020202030204" pitchFamily="34" charset="0"/>
              </a:rPr>
              <a:t>23%</a:t>
            </a:r>
            <a:endParaRPr lang="en-US" sz="844" b="1" dirty="0">
              <a:solidFill>
                <a:schemeClr val="tx1">
                  <a:lumMod val="95000"/>
                  <a:lumOff val="5000"/>
                </a:schemeClr>
              </a:solidFill>
              <a:latin typeface="Arial Narrow" panose="020B0606020202030204" pitchFamily="34" charset="0"/>
            </a:endParaRPr>
          </a:p>
        </p:txBody>
      </p:sp>
      <p:pic>
        <p:nvPicPr>
          <p:cNvPr id="2" name="Imagen 1"/>
          <p:cNvPicPr>
            <a:picLocks noChangeAspect="1"/>
          </p:cNvPicPr>
          <p:nvPr/>
        </p:nvPicPr>
        <p:blipFill>
          <a:blip r:embed="rId4"/>
          <a:stretch>
            <a:fillRect/>
          </a:stretch>
        </p:blipFill>
        <p:spPr>
          <a:xfrm>
            <a:off x="4856363" y="5562642"/>
            <a:ext cx="2173317" cy="722724"/>
          </a:xfrm>
          <a:prstGeom prst="rect">
            <a:avLst/>
          </a:prstGeom>
        </p:spPr>
      </p:pic>
    </p:spTree>
    <p:extLst>
      <p:ext uri="{BB962C8B-B14F-4D97-AF65-F5344CB8AC3E}">
        <p14:creationId xmlns:p14="http://schemas.microsoft.com/office/powerpoint/2010/main" val="35619436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Imagen 46"/>
          <p:cNvPicPr>
            <a:picLocks noChangeAspect="1"/>
          </p:cNvPicPr>
          <p:nvPr/>
        </p:nvPicPr>
        <p:blipFill>
          <a:blip r:embed="rId2">
            <a:extLst>
              <a:ext uri="{BEBA8EAE-BF5A-486C-A8C5-ECC9F3942E4B}">
                <a14:imgProps xmlns:a14="http://schemas.microsoft.com/office/drawing/2010/main">
                  <a14:imgLayer r:embed="rId3">
                    <a14:imgEffect>
                      <a14:artisticCrisscrossEtching trans="35000" pressure="10"/>
                    </a14:imgEffect>
                  </a14:imgLayer>
                </a14:imgProps>
              </a:ext>
              <a:ext uri="{28A0092B-C50C-407E-A947-70E740481C1C}">
                <a14:useLocalDpi xmlns:a14="http://schemas.microsoft.com/office/drawing/2010/main" val="0"/>
              </a:ext>
            </a:extLst>
          </a:blip>
          <a:stretch>
            <a:fillRect/>
          </a:stretch>
        </p:blipFill>
        <p:spPr>
          <a:xfrm>
            <a:off x="2599364" y="908973"/>
            <a:ext cx="4009584" cy="4655241"/>
          </a:xfrm>
          <a:prstGeom prst="rect">
            <a:avLst/>
          </a:prstGeom>
        </p:spPr>
      </p:pic>
      <p:grpSp>
        <p:nvGrpSpPr>
          <p:cNvPr id="9" name="Group 719"/>
          <p:cNvGrpSpPr/>
          <p:nvPr/>
        </p:nvGrpSpPr>
        <p:grpSpPr>
          <a:xfrm>
            <a:off x="2000249" y="580796"/>
            <a:ext cx="3102237" cy="450277"/>
            <a:chOff x="-1" y="-1"/>
            <a:chExt cx="4996557" cy="1152962"/>
          </a:xfrm>
          <a:solidFill>
            <a:srgbClr val="1F7B91"/>
          </a:solidFill>
        </p:grpSpPr>
        <p:sp>
          <p:nvSpPr>
            <p:cNvPr id="10" name="Shape 712"/>
            <p:cNvSpPr/>
            <p:nvPr/>
          </p:nvSpPr>
          <p:spPr>
            <a:xfrm flipH="1">
              <a:off x="-1" y="166679"/>
              <a:ext cx="4191989" cy="818352"/>
            </a:xfrm>
            <a:prstGeom prst="rect">
              <a:avLst/>
            </a:prstGeom>
            <a:grpFill/>
            <a:ln w="12700" cap="flat">
              <a:noFill/>
              <a:miter lim="400000"/>
            </a:ln>
            <a:effectLst/>
          </p:spPr>
          <p:txBody>
            <a:bodyPr wrap="square" lIns="14466" tIns="14466" rIns="14466" bIns="14466" numCol="1" anchor="ctr">
              <a:noAutofit/>
            </a:bodyPr>
            <a:lstStyle/>
            <a:p>
              <a:pPr lvl="0" algn="ctr"/>
              <a:r>
                <a:rPr lang="en-US" sz="1519" b="1" dirty="0">
                  <a:solidFill>
                    <a:prstClr val="white"/>
                  </a:solidFill>
                </a:rPr>
                <a:t>PASCO</a:t>
              </a:r>
              <a:endParaRPr lang="en-US" sz="1519" b="1" dirty="0">
                <a:solidFill>
                  <a:prstClr val="white"/>
                </a:solidFill>
              </a:endParaRPr>
            </a:p>
          </p:txBody>
        </p:sp>
        <p:grpSp>
          <p:nvGrpSpPr>
            <p:cNvPr id="11" name="Group 716"/>
            <p:cNvGrpSpPr/>
            <p:nvPr/>
          </p:nvGrpSpPr>
          <p:grpSpPr>
            <a:xfrm>
              <a:off x="4191985" y="-1"/>
              <a:ext cx="804571" cy="1152962"/>
              <a:chOff x="0" y="0"/>
              <a:chExt cx="804567" cy="1152959"/>
            </a:xfrm>
            <a:grpFill/>
          </p:grpSpPr>
          <p:sp>
            <p:nvSpPr>
              <p:cNvPr id="14" name="Shape 713"/>
              <p:cNvSpPr/>
              <p:nvPr/>
            </p:nvSpPr>
            <p:spPr>
              <a:xfrm flipH="1">
                <a:off x="0"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7922"/>
                    </a:lnTo>
                    <a:lnTo>
                      <a:pt x="21600" y="0"/>
                    </a:lnTo>
                    <a:lnTo>
                      <a:pt x="0" y="3733"/>
                    </a:lnTo>
                    <a:lnTo>
                      <a:pt x="0" y="21600"/>
                    </a:lnTo>
                    <a:close/>
                  </a:path>
                </a:pathLst>
              </a:custGeom>
              <a:grpFill/>
              <a:ln w="12700" cap="flat">
                <a:noFill/>
                <a:miter lim="400000"/>
              </a:ln>
              <a:effectLst/>
            </p:spPr>
            <p:txBody>
              <a:bodyPr wrap="square" lIns="14466" tIns="14466" rIns="14466" bIns="14466" numCol="1" anchor="t">
                <a:noAutofit/>
              </a:bodyPr>
              <a:lstStyle/>
              <a:p>
                <a:endParaRPr sz="570"/>
              </a:p>
            </p:txBody>
          </p:sp>
          <p:sp>
            <p:nvSpPr>
              <p:cNvPr id="18" name="Shape 714"/>
              <p:cNvSpPr/>
              <p:nvPr/>
            </p:nvSpPr>
            <p:spPr>
              <a:xfrm flipH="1">
                <a:off x="402283"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922"/>
                    </a:lnTo>
                    <a:lnTo>
                      <a:pt x="0" y="0"/>
                    </a:lnTo>
                    <a:lnTo>
                      <a:pt x="21600" y="3733"/>
                    </a:lnTo>
                    <a:lnTo>
                      <a:pt x="21600" y="21600"/>
                    </a:lnTo>
                    <a:close/>
                  </a:path>
                </a:pathLst>
              </a:custGeom>
              <a:grpFill/>
              <a:ln w="12700" cap="flat">
                <a:noFill/>
                <a:miter lim="400000"/>
              </a:ln>
              <a:effectLst/>
            </p:spPr>
            <p:txBody>
              <a:bodyPr wrap="square" lIns="14466" tIns="14466" rIns="14466" bIns="14466" numCol="1" anchor="ctr">
                <a:noAutofit/>
              </a:bodyPr>
              <a:lstStyle/>
              <a:p>
                <a:pPr algn="ctr"/>
                <a:endParaRPr lang="en-US" sz="1013" b="1" dirty="0">
                  <a:solidFill>
                    <a:srgbClr val="FFFFFF"/>
                  </a:solidFill>
                  <a:ea typeface="Helvetica"/>
                  <a:cs typeface="Helvetica"/>
                  <a:sym typeface="Helvetica"/>
                </a:endParaRPr>
              </a:p>
            </p:txBody>
          </p:sp>
          <p:sp>
            <p:nvSpPr>
              <p:cNvPr id="19" name="Shape 715"/>
              <p:cNvSpPr/>
              <p:nvPr/>
            </p:nvSpPr>
            <p:spPr>
              <a:xfrm flipH="1">
                <a:off x="1" y="0"/>
                <a:ext cx="804566" cy="33711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10680"/>
                    </a:lnTo>
                    <a:lnTo>
                      <a:pt x="10800" y="0"/>
                    </a:lnTo>
                    <a:lnTo>
                      <a:pt x="21600" y="10680"/>
                    </a:lnTo>
                    <a:lnTo>
                      <a:pt x="10800" y="21600"/>
                    </a:lnTo>
                    <a:close/>
                  </a:path>
                </a:pathLst>
              </a:custGeom>
              <a:grpFill/>
              <a:ln w="9525" cap="flat">
                <a:noFill/>
                <a:prstDash val="solid"/>
                <a:bevel/>
              </a:ln>
              <a:effectLst/>
            </p:spPr>
            <p:txBody>
              <a:bodyPr wrap="square" lIns="14466" tIns="14466" rIns="14466" bIns="14466" numCol="1" anchor="t">
                <a:noAutofit/>
              </a:bodyPr>
              <a:lstStyle/>
              <a:p>
                <a:endParaRPr sz="570"/>
              </a:p>
            </p:txBody>
          </p:sp>
        </p:grpSp>
      </p:grpSp>
      <p:sp>
        <p:nvSpPr>
          <p:cNvPr id="13" name="Shape 267"/>
          <p:cNvSpPr/>
          <p:nvPr/>
        </p:nvSpPr>
        <p:spPr>
          <a:xfrm>
            <a:off x="3225560" y="1955689"/>
            <a:ext cx="426498" cy="399892"/>
          </a:xfrm>
          <a:prstGeom prst="rect">
            <a:avLst/>
          </a:prstGeom>
          <a:solidFill>
            <a:srgbClr val="FF0000"/>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18%</a:t>
            </a:r>
            <a:endParaRPr sz="1013" b="1" dirty="0">
              <a:solidFill>
                <a:schemeClr val="bg2">
                  <a:lumMod val="10000"/>
                </a:schemeClr>
              </a:solidFill>
              <a:latin typeface="+mj-lt"/>
            </a:endParaRPr>
          </a:p>
        </p:txBody>
      </p:sp>
      <p:sp>
        <p:nvSpPr>
          <p:cNvPr id="15" name="Shape 270"/>
          <p:cNvSpPr/>
          <p:nvPr/>
        </p:nvSpPr>
        <p:spPr>
          <a:xfrm>
            <a:off x="5734388" y="4528060"/>
            <a:ext cx="400737"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0%</a:t>
            </a:r>
            <a:endParaRPr sz="1013" b="1" dirty="0">
              <a:solidFill>
                <a:schemeClr val="bg2">
                  <a:lumMod val="10000"/>
                </a:schemeClr>
              </a:solidFill>
              <a:latin typeface="+mj-lt"/>
            </a:endParaRPr>
          </a:p>
        </p:txBody>
      </p:sp>
      <p:grpSp>
        <p:nvGrpSpPr>
          <p:cNvPr id="60" name="Group 62"/>
          <p:cNvGrpSpPr/>
          <p:nvPr/>
        </p:nvGrpSpPr>
        <p:grpSpPr>
          <a:xfrm>
            <a:off x="1773023" y="1941896"/>
            <a:ext cx="1359152" cy="427936"/>
            <a:chOff x="1066090" y="2419924"/>
            <a:chExt cx="2372437" cy="661050"/>
          </a:xfrm>
        </p:grpSpPr>
        <p:sp>
          <p:nvSpPr>
            <p:cNvPr id="67" name="Shape 208"/>
            <p:cNvSpPr/>
            <p:nvPr/>
          </p:nvSpPr>
          <p:spPr>
            <a:xfrm>
              <a:off x="1066090" y="2634499"/>
              <a:ext cx="2372437" cy="44647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pPr algn="r"/>
              <a:r>
                <a:rPr lang="es-MX" sz="844" dirty="0">
                  <a:solidFill>
                    <a:schemeClr val="bg2">
                      <a:lumMod val="25000"/>
                    </a:schemeClr>
                  </a:solidFill>
                  <a:latin typeface="+mj-lt"/>
                </a:rPr>
                <a:t>Desarrollar el conocimiento del riesgo</a:t>
              </a:r>
              <a:r>
                <a:rPr lang="es-PE" sz="844" dirty="0">
                  <a:solidFill>
                    <a:schemeClr val="bg2">
                      <a:lumMod val="25000"/>
                    </a:schemeClr>
                  </a:solidFill>
                  <a:latin typeface="+mj-lt"/>
                </a:rPr>
                <a:t>.</a:t>
              </a:r>
            </a:p>
          </p:txBody>
        </p:sp>
        <p:sp>
          <p:nvSpPr>
            <p:cNvPr id="68" name="TextBox 70"/>
            <p:cNvSpPr txBox="1"/>
            <p:nvPr/>
          </p:nvSpPr>
          <p:spPr>
            <a:xfrm>
              <a:off x="1445658" y="2419924"/>
              <a:ext cx="1992869" cy="275715"/>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1.</a:t>
              </a:r>
            </a:p>
          </p:txBody>
        </p:sp>
      </p:grpSp>
      <p:grpSp>
        <p:nvGrpSpPr>
          <p:cNvPr id="70" name="Group 72"/>
          <p:cNvGrpSpPr/>
          <p:nvPr/>
        </p:nvGrpSpPr>
        <p:grpSpPr>
          <a:xfrm>
            <a:off x="6254270" y="4531240"/>
            <a:ext cx="1407312" cy="688099"/>
            <a:chOff x="1066090" y="2417484"/>
            <a:chExt cx="2372437" cy="1072341"/>
          </a:xfrm>
        </p:grpSpPr>
        <p:sp>
          <p:nvSpPr>
            <p:cNvPr id="77"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de la población y sociedad organizada para el desarrollo de una cultura de prevención.</a:t>
              </a:r>
            </a:p>
          </p:txBody>
        </p:sp>
        <p:sp>
          <p:nvSpPr>
            <p:cNvPr id="78" name="TextBox 80"/>
            <p:cNvSpPr txBox="1"/>
            <p:nvPr/>
          </p:nvSpPr>
          <p:spPr>
            <a:xfrm>
              <a:off x="1066090" y="2417484"/>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6.</a:t>
              </a:r>
            </a:p>
          </p:txBody>
        </p:sp>
      </p:grpSp>
      <p:sp>
        <p:nvSpPr>
          <p:cNvPr id="79" name="Shape 267"/>
          <p:cNvSpPr/>
          <p:nvPr/>
        </p:nvSpPr>
        <p:spPr>
          <a:xfrm>
            <a:off x="3224698" y="3094438"/>
            <a:ext cx="426498"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3%</a:t>
            </a:r>
            <a:endParaRPr sz="1013" b="1" dirty="0">
              <a:solidFill>
                <a:schemeClr val="bg2">
                  <a:lumMod val="10000"/>
                </a:schemeClr>
              </a:solidFill>
              <a:latin typeface="+mj-lt"/>
            </a:endParaRPr>
          </a:p>
        </p:txBody>
      </p:sp>
      <p:grpSp>
        <p:nvGrpSpPr>
          <p:cNvPr id="81" name="Group 62"/>
          <p:cNvGrpSpPr/>
          <p:nvPr/>
        </p:nvGrpSpPr>
        <p:grpSpPr>
          <a:xfrm>
            <a:off x="1772161" y="2984202"/>
            <a:ext cx="1359152" cy="817660"/>
            <a:chOff x="1066090" y="2419921"/>
            <a:chExt cx="2372437" cy="1263071"/>
          </a:xfrm>
        </p:grpSpPr>
        <p:sp>
          <p:nvSpPr>
            <p:cNvPr id="82" name="Shape 208"/>
            <p:cNvSpPr/>
            <p:nvPr/>
          </p:nvSpPr>
          <p:spPr>
            <a:xfrm>
              <a:off x="1066090" y="2634499"/>
              <a:ext cx="2372437" cy="104849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pPr algn="r"/>
              <a:r>
                <a:rPr lang="es-ES" sz="844" dirty="0"/>
                <a:t>Evitar y reducir las condiciones de riesgo de los medios de vida de la población con un enfoque territorial</a:t>
              </a:r>
              <a:r>
                <a:rPr lang="es-PE" sz="844" dirty="0">
                  <a:solidFill>
                    <a:schemeClr val="bg2">
                      <a:lumMod val="25000"/>
                    </a:schemeClr>
                  </a:solidFill>
                </a:rPr>
                <a:t>.</a:t>
              </a:r>
            </a:p>
          </p:txBody>
        </p:sp>
        <p:sp>
          <p:nvSpPr>
            <p:cNvPr id="83" name="TextBox 70"/>
            <p:cNvSpPr txBox="1"/>
            <p:nvPr/>
          </p:nvSpPr>
          <p:spPr>
            <a:xfrm>
              <a:off x="1445658" y="2419921"/>
              <a:ext cx="1992869" cy="27571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2.</a:t>
              </a:r>
            </a:p>
          </p:txBody>
        </p:sp>
      </p:grpSp>
      <p:sp>
        <p:nvSpPr>
          <p:cNvPr id="87" name="Shape 267"/>
          <p:cNvSpPr/>
          <p:nvPr/>
        </p:nvSpPr>
        <p:spPr>
          <a:xfrm>
            <a:off x="3224698" y="4541109"/>
            <a:ext cx="426498"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13%</a:t>
            </a:r>
            <a:endParaRPr sz="1013" b="1" dirty="0">
              <a:solidFill>
                <a:schemeClr val="bg2">
                  <a:lumMod val="10000"/>
                </a:schemeClr>
              </a:solidFill>
              <a:latin typeface="+mj-lt"/>
            </a:endParaRPr>
          </a:p>
        </p:txBody>
      </p:sp>
      <p:sp>
        <p:nvSpPr>
          <p:cNvPr id="88" name="Shape 270"/>
          <p:cNvSpPr/>
          <p:nvPr/>
        </p:nvSpPr>
        <p:spPr>
          <a:xfrm>
            <a:off x="5734388" y="3093017"/>
            <a:ext cx="400737"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13%</a:t>
            </a:r>
            <a:endParaRPr sz="1013" b="1" dirty="0">
              <a:solidFill>
                <a:schemeClr val="bg2">
                  <a:lumMod val="10000"/>
                </a:schemeClr>
              </a:solidFill>
              <a:latin typeface="+mj-lt"/>
            </a:endParaRPr>
          </a:p>
        </p:txBody>
      </p:sp>
      <p:grpSp>
        <p:nvGrpSpPr>
          <p:cNvPr id="89" name="Group 62"/>
          <p:cNvGrpSpPr/>
          <p:nvPr/>
        </p:nvGrpSpPr>
        <p:grpSpPr>
          <a:xfrm>
            <a:off x="1772161" y="4527311"/>
            <a:ext cx="1359152" cy="557846"/>
            <a:chOff x="1066090" y="2419921"/>
            <a:chExt cx="2372437" cy="861732"/>
          </a:xfrm>
        </p:grpSpPr>
        <p:sp>
          <p:nvSpPr>
            <p:cNvPr id="90" name="Shape 208"/>
            <p:cNvSpPr/>
            <p:nvPr/>
          </p:nvSpPr>
          <p:spPr>
            <a:xfrm>
              <a:off x="1066090" y="2634500"/>
              <a:ext cx="2372437" cy="6471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pPr algn="r"/>
              <a:r>
                <a:rPr lang="es-PE" sz="844" dirty="0">
                  <a:solidFill>
                    <a:srgbClr val="808080"/>
                  </a:solidFill>
                </a:rPr>
                <a:t>Desarrollar capacidad de respuesta ante emergencias y desastres.</a:t>
              </a:r>
            </a:p>
          </p:txBody>
        </p:sp>
        <p:sp>
          <p:nvSpPr>
            <p:cNvPr id="91" name="TextBox 70"/>
            <p:cNvSpPr txBox="1"/>
            <p:nvPr/>
          </p:nvSpPr>
          <p:spPr>
            <a:xfrm>
              <a:off x="1445658" y="2419921"/>
              <a:ext cx="1992869" cy="275716"/>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3.</a:t>
              </a:r>
            </a:p>
          </p:txBody>
        </p:sp>
      </p:grpSp>
      <p:grpSp>
        <p:nvGrpSpPr>
          <p:cNvPr id="92" name="Group 72"/>
          <p:cNvGrpSpPr/>
          <p:nvPr/>
        </p:nvGrpSpPr>
        <p:grpSpPr>
          <a:xfrm>
            <a:off x="6254270" y="2984201"/>
            <a:ext cx="1407312" cy="688101"/>
            <a:chOff x="1066090" y="2417481"/>
            <a:chExt cx="2372437" cy="1072344"/>
          </a:xfrm>
        </p:grpSpPr>
        <p:sp>
          <p:nvSpPr>
            <p:cNvPr id="93"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r>
                <a:rPr lang="es-PE" sz="844" dirty="0">
                  <a:solidFill>
                    <a:schemeClr val="bg2">
                      <a:lumMod val="25000"/>
                    </a:schemeClr>
                  </a:solidFill>
                  <a:latin typeface="+mj-lt"/>
                </a:rPr>
                <a:t>Fortalecer las capacidades institucionales para el desarrollo de la gestión del riesgo de desastres.</a:t>
              </a:r>
            </a:p>
          </p:txBody>
        </p:sp>
        <p:sp>
          <p:nvSpPr>
            <p:cNvPr id="94" name="TextBox 80"/>
            <p:cNvSpPr txBox="1"/>
            <p:nvPr/>
          </p:nvSpPr>
          <p:spPr>
            <a:xfrm>
              <a:off x="1066090" y="2417481"/>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5.</a:t>
              </a:r>
            </a:p>
          </p:txBody>
        </p:sp>
      </p:grpSp>
      <p:sp>
        <p:nvSpPr>
          <p:cNvPr id="96" name="Shape 270"/>
          <p:cNvSpPr/>
          <p:nvPr/>
        </p:nvSpPr>
        <p:spPr>
          <a:xfrm>
            <a:off x="5734388" y="1979732"/>
            <a:ext cx="400737"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0%</a:t>
            </a:r>
            <a:endParaRPr sz="1013" b="1" dirty="0">
              <a:solidFill>
                <a:schemeClr val="bg2">
                  <a:lumMod val="10000"/>
                </a:schemeClr>
              </a:solidFill>
              <a:latin typeface="+mj-lt"/>
            </a:endParaRPr>
          </a:p>
        </p:txBody>
      </p:sp>
      <p:grpSp>
        <p:nvGrpSpPr>
          <p:cNvPr id="100" name="Group 72"/>
          <p:cNvGrpSpPr/>
          <p:nvPr/>
        </p:nvGrpSpPr>
        <p:grpSpPr>
          <a:xfrm>
            <a:off x="6254270" y="1895809"/>
            <a:ext cx="1407312" cy="558192"/>
            <a:chOff x="1066090" y="2417485"/>
            <a:chExt cx="2372437" cy="869888"/>
          </a:xfrm>
        </p:grpSpPr>
        <p:sp>
          <p:nvSpPr>
            <p:cNvPr id="101" name="Shape 208"/>
            <p:cNvSpPr/>
            <p:nvPr/>
          </p:nvSpPr>
          <p:spPr>
            <a:xfrm>
              <a:off x="1066090" y="2634500"/>
              <a:ext cx="2372437" cy="6528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para la recuperación física, económica y social.</a:t>
              </a:r>
            </a:p>
          </p:txBody>
        </p:sp>
        <p:sp>
          <p:nvSpPr>
            <p:cNvPr id="102" name="TextBox 80"/>
            <p:cNvSpPr txBox="1"/>
            <p:nvPr/>
          </p:nvSpPr>
          <p:spPr>
            <a:xfrm>
              <a:off x="1066090" y="2417485"/>
              <a:ext cx="1924668" cy="278153"/>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s-PE" sz="970" dirty="0">
                  <a:solidFill>
                    <a:schemeClr val="tx1">
                      <a:lumMod val="75000"/>
                      <a:lumOff val="25000"/>
                    </a:schemeClr>
                  </a:solidFill>
                </a:rPr>
                <a:t>Objetivo</a:t>
              </a:r>
              <a:r>
                <a:rPr lang="en-US" sz="970" dirty="0">
                  <a:solidFill>
                    <a:schemeClr val="tx1">
                      <a:lumMod val="75000"/>
                      <a:lumOff val="25000"/>
                    </a:schemeClr>
                  </a:solidFill>
                </a:rPr>
                <a:t> </a:t>
              </a:r>
              <a:r>
                <a:rPr lang="es-PE" sz="970" dirty="0">
                  <a:solidFill>
                    <a:schemeClr val="tx1">
                      <a:lumMod val="75000"/>
                      <a:lumOff val="25000"/>
                    </a:schemeClr>
                  </a:solidFill>
                </a:rPr>
                <a:t>Estratégico</a:t>
              </a:r>
              <a:r>
                <a:rPr lang="en-US" sz="970" dirty="0">
                  <a:solidFill>
                    <a:schemeClr val="tx1">
                      <a:lumMod val="75000"/>
                      <a:lumOff val="25000"/>
                    </a:schemeClr>
                  </a:solidFill>
                </a:rPr>
                <a:t> 4.</a:t>
              </a:r>
            </a:p>
          </p:txBody>
        </p:sp>
      </p:grpSp>
      <p:sp>
        <p:nvSpPr>
          <p:cNvPr id="58" name="Shape 270"/>
          <p:cNvSpPr/>
          <p:nvPr/>
        </p:nvSpPr>
        <p:spPr>
          <a:xfrm>
            <a:off x="4690704" y="642810"/>
            <a:ext cx="327241" cy="32660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759" dirty="0">
                <a:ln>
                  <a:solidFill>
                    <a:sysClr val="windowText" lastClr="000000"/>
                  </a:solidFill>
                </a:ln>
                <a:solidFill>
                  <a:schemeClr val="bg2">
                    <a:lumMod val="10000"/>
                  </a:schemeClr>
                </a:solidFill>
                <a:latin typeface="+mj-lt"/>
              </a:rPr>
              <a:t>10 %</a:t>
            </a:r>
            <a:endParaRPr sz="759" dirty="0">
              <a:ln>
                <a:solidFill>
                  <a:sysClr val="windowText" lastClr="000000"/>
                </a:solidFill>
              </a:ln>
              <a:solidFill>
                <a:schemeClr val="bg2">
                  <a:lumMod val="10000"/>
                </a:schemeClr>
              </a:solidFill>
              <a:latin typeface="+mj-lt"/>
            </a:endParaRPr>
          </a:p>
        </p:txBody>
      </p:sp>
      <p:sp>
        <p:nvSpPr>
          <p:cNvPr id="111" name="TextBox 6">
            <a:extLst>
              <a:ext uri="{FF2B5EF4-FFF2-40B4-BE49-F238E27FC236}">
                <a16:creationId xmlns:a16="http://schemas.microsoft.com/office/drawing/2014/main" xmlns="" id="{0F882BE3-DBE8-4CFF-8E96-0FC3F5F78A24}"/>
              </a:ext>
            </a:extLst>
          </p:cNvPr>
          <p:cNvSpPr txBox="1"/>
          <p:nvPr/>
        </p:nvSpPr>
        <p:spPr>
          <a:xfrm>
            <a:off x="5737653" y="911468"/>
            <a:ext cx="1850802" cy="167084"/>
          </a:xfrm>
          <a:prstGeom prst="rect">
            <a:avLst/>
          </a:prstGeom>
          <a:noFill/>
        </p:spPr>
        <p:txBody>
          <a:bodyPr wrap="square" lIns="0" tIns="0" rIns="51424" bIns="0" rtlCol="0">
            <a:noAutofit/>
          </a:bodyPr>
          <a:lstStyle/>
          <a:p>
            <a:r>
              <a:rPr lang="es-ES" sz="1013" b="1" dirty="0">
                <a:solidFill>
                  <a:srgbClr val="297E96"/>
                </a:solidFill>
                <a:latin typeface="Calibri" panose="020F0502020204030204" pitchFamily="34" charset="0"/>
                <a:cs typeface="Helvetica Neue"/>
              </a:rPr>
              <a:t>RESULTADO NACIONAL</a:t>
            </a:r>
            <a:endParaRPr lang="es-MX" sz="443" cap="all" dirty="0">
              <a:solidFill>
                <a:srgbClr val="297E96"/>
              </a:solidFill>
              <a:latin typeface="Calibri" panose="020F0502020204030204" pitchFamily="34" charset="0"/>
              <a:cs typeface="Helvetica Neue"/>
            </a:endParaRPr>
          </a:p>
        </p:txBody>
      </p:sp>
      <p:sp>
        <p:nvSpPr>
          <p:cNvPr id="112" name="Cubo 111">
            <a:extLst>
              <a:ext uri="{FF2B5EF4-FFF2-40B4-BE49-F238E27FC236}">
                <a16:creationId xmlns:a16="http://schemas.microsoft.com/office/drawing/2014/main" xmlns="" id="{480E3970-41F1-4DF6-AAD7-068B8C383B7C}"/>
              </a:ext>
            </a:extLst>
          </p:cNvPr>
          <p:cNvSpPr/>
          <p:nvPr/>
        </p:nvSpPr>
        <p:spPr>
          <a:xfrm>
            <a:off x="6176732" y="633948"/>
            <a:ext cx="519970" cy="271521"/>
          </a:xfrm>
          <a:prstGeom prst="cub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a:solidFill>
                  <a:schemeClr val="tx1">
                    <a:lumMod val="95000"/>
                    <a:lumOff val="5000"/>
                  </a:schemeClr>
                </a:solidFill>
                <a:latin typeface="Arial Narrow" panose="020B0606020202030204" pitchFamily="34" charset="0"/>
              </a:rPr>
              <a:t>13 %</a:t>
            </a:r>
            <a:endParaRPr lang="en-US" sz="844" b="1" dirty="0">
              <a:solidFill>
                <a:schemeClr val="tx1">
                  <a:lumMod val="95000"/>
                  <a:lumOff val="5000"/>
                </a:schemeClr>
              </a:solidFill>
              <a:latin typeface="Arial Narrow" panose="020B0606020202030204" pitchFamily="34" charset="0"/>
            </a:endParaRPr>
          </a:p>
        </p:txBody>
      </p:sp>
      <p:pic>
        <p:nvPicPr>
          <p:cNvPr id="48" name="Imagen 47"/>
          <p:cNvPicPr>
            <a:picLocks noChangeAspect="1"/>
          </p:cNvPicPr>
          <p:nvPr/>
        </p:nvPicPr>
        <p:blipFill>
          <a:blip r:embed="rId4"/>
          <a:stretch>
            <a:fillRect/>
          </a:stretch>
        </p:blipFill>
        <p:spPr>
          <a:xfrm>
            <a:off x="5261972" y="5465934"/>
            <a:ext cx="2173317" cy="722724"/>
          </a:xfrm>
          <a:prstGeom prst="rect">
            <a:avLst/>
          </a:prstGeom>
        </p:spPr>
      </p:pic>
      <p:sp>
        <p:nvSpPr>
          <p:cNvPr id="49" name="TextBox 6"/>
          <p:cNvSpPr txBox="1"/>
          <p:nvPr/>
        </p:nvSpPr>
        <p:spPr>
          <a:xfrm>
            <a:off x="2080680" y="1143663"/>
            <a:ext cx="3317865" cy="167084"/>
          </a:xfrm>
          <a:prstGeom prst="rect">
            <a:avLst/>
          </a:prstGeom>
          <a:noFill/>
        </p:spPr>
        <p:txBody>
          <a:bodyPr wrap="square" lIns="0" tIns="0" rIns="51424" bIns="0" rtlCol="0">
            <a:noAutofit/>
          </a:bodyPr>
          <a:lstStyle/>
          <a:p>
            <a:r>
              <a:rPr lang="es-ES" sz="1350" b="1" dirty="0">
                <a:solidFill>
                  <a:srgbClr val="297E96"/>
                </a:solidFill>
                <a:latin typeface="Calibri" panose="020F0502020204030204" pitchFamily="34" charset="0"/>
                <a:cs typeface="Helvetica Neue"/>
              </a:rPr>
              <a:t>GOBIERNO REGIONAL DE PASCO</a:t>
            </a:r>
            <a:endParaRPr lang="es-MX" sz="506" cap="all" dirty="0">
              <a:solidFill>
                <a:srgbClr val="297E96"/>
              </a:solidFill>
              <a:latin typeface="Calibri" panose="020F0502020204030204" pitchFamily="34" charset="0"/>
              <a:cs typeface="Helvetica Neue"/>
            </a:endParaRPr>
          </a:p>
        </p:txBody>
      </p:sp>
      <p:sp>
        <p:nvSpPr>
          <p:cNvPr id="50" name="Heptágono 49"/>
          <p:cNvSpPr/>
          <p:nvPr/>
        </p:nvSpPr>
        <p:spPr>
          <a:xfrm>
            <a:off x="4659360" y="1096167"/>
            <a:ext cx="462767" cy="271521"/>
          </a:xfrm>
          <a:prstGeom prst="heptagon">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smtClean="0">
                <a:solidFill>
                  <a:schemeClr val="tx1">
                    <a:lumMod val="95000"/>
                    <a:lumOff val="5000"/>
                  </a:schemeClr>
                </a:solidFill>
                <a:latin typeface="Arial Narrow" panose="020B0606020202030204" pitchFamily="34" charset="0"/>
              </a:rPr>
              <a:t>8%</a:t>
            </a:r>
            <a:endParaRPr lang="en-US" sz="844" b="1" dirty="0">
              <a:solidFill>
                <a:schemeClr val="tx1">
                  <a:lumMod val="95000"/>
                  <a:lumOff val="5000"/>
                </a:schemeClr>
              </a:solidFill>
              <a:latin typeface="Arial Narrow" panose="020B0606020202030204" pitchFamily="34" charset="0"/>
            </a:endParaRPr>
          </a:p>
        </p:txBody>
      </p:sp>
    </p:spTree>
    <p:extLst>
      <p:ext uri="{BB962C8B-B14F-4D97-AF65-F5344CB8AC3E}">
        <p14:creationId xmlns:p14="http://schemas.microsoft.com/office/powerpoint/2010/main" val="7975319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Imagen 48"/>
          <p:cNvPicPr>
            <a:picLocks noChangeAspect="1"/>
          </p:cNvPicPr>
          <p:nvPr/>
        </p:nvPicPr>
        <p:blipFill>
          <a:blip r:embed="rId2">
            <a:extLst>
              <a:ext uri="{BEBA8EAE-BF5A-486C-A8C5-ECC9F3942E4B}">
                <a14:imgProps xmlns:a14="http://schemas.microsoft.com/office/drawing/2010/main">
                  <a14:imgLayer r:embed="rId3">
                    <a14:imgEffect>
                      <a14:artisticCrisscrossEtching trans="35000" pressure="10"/>
                    </a14:imgEffect>
                  </a14:imgLayer>
                </a14:imgProps>
              </a:ext>
              <a:ext uri="{28A0092B-C50C-407E-A947-70E740481C1C}">
                <a14:useLocalDpi xmlns:a14="http://schemas.microsoft.com/office/drawing/2010/main" val="0"/>
              </a:ext>
            </a:extLst>
          </a:blip>
          <a:stretch>
            <a:fillRect/>
          </a:stretch>
        </p:blipFill>
        <p:spPr>
          <a:xfrm>
            <a:off x="2853179" y="1335504"/>
            <a:ext cx="3732632" cy="4333692"/>
          </a:xfrm>
          <a:prstGeom prst="rect">
            <a:avLst/>
          </a:prstGeom>
        </p:spPr>
      </p:pic>
      <p:grpSp>
        <p:nvGrpSpPr>
          <p:cNvPr id="9" name="Group 719"/>
          <p:cNvGrpSpPr/>
          <p:nvPr/>
        </p:nvGrpSpPr>
        <p:grpSpPr>
          <a:xfrm>
            <a:off x="2000249" y="714611"/>
            <a:ext cx="3102237" cy="450277"/>
            <a:chOff x="-1" y="-1"/>
            <a:chExt cx="4996557" cy="1152962"/>
          </a:xfrm>
          <a:solidFill>
            <a:srgbClr val="1F7B91"/>
          </a:solidFill>
        </p:grpSpPr>
        <p:sp>
          <p:nvSpPr>
            <p:cNvPr id="10" name="Shape 712"/>
            <p:cNvSpPr/>
            <p:nvPr/>
          </p:nvSpPr>
          <p:spPr>
            <a:xfrm flipH="1">
              <a:off x="-1" y="166679"/>
              <a:ext cx="4191989" cy="818352"/>
            </a:xfrm>
            <a:prstGeom prst="rect">
              <a:avLst/>
            </a:prstGeom>
            <a:grpFill/>
            <a:ln w="12700" cap="flat">
              <a:noFill/>
              <a:miter lim="400000"/>
            </a:ln>
            <a:effectLst/>
          </p:spPr>
          <p:txBody>
            <a:bodyPr wrap="square" lIns="14466" tIns="14466" rIns="14466" bIns="14466" numCol="1" anchor="ctr">
              <a:noAutofit/>
            </a:bodyPr>
            <a:lstStyle/>
            <a:p>
              <a:pPr lvl="0" algn="ctr"/>
              <a:r>
                <a:rPr lang="en-US" sz="1519" b="1" dirty="0">
                  <a:solidFill>
                    <a:prstClr val="white"/>
                  </a:solidFill>
                </a:rPr>
                <a:t>REGIÓN PIURA</a:t>
              </a:r>
              <a:endParaRPr lang="en-US" sz="1519" b="1" dirty="0">
                <a:solidFill>
                  <a:prstClr val="white"/>
                </a:solidFill>
              </a:endParaRPr>
            </a:p>
          </p:txBody>
        </p:sp>
        <p:grpSp>
          <p:nvGrpSpPr>
            <p:cNvPr id="11" name="Group 716"/>
            <p:cNvGrpSpPr/>
            <p:nvPr/>
          </p:nvGrpSpPr>
          <p:grpSpPr>
            <a:xfrm>
              <a:off x="4191985" y="-1"/>
              <a:ext cx="804571" cy="1152962"/>
              <a:chOff x="0" y="0"/>
              <a:chExt cx="804567" cy="1152959"/>
            </a:xfrm>
            <a:grpFill/>
          </p:grpSpPr>
          <p:sp>
            <p:nvSpPr>
              <p:cNvPr id="14" name="Shape 713"/>
              <p:cNvSpPr/>
              <p:nvPr/>
            </p:nvSpPr>
            <p:spPr>
              <a:xfrm flipH="1">
                <a:off x="0"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7922"/>
                    </a:lnTo>
                    <a:lnTo>
                      <a:pt x="21600" y="0"/>
                    </a:lnTo>
                    <a:lnTo>
                      <a:pt x="0" y="3733"/>
                    </a:lnTo>
                    <a:lnTo>
                      <a:pt x="0" y="21600"/>
                    </a:lnTo>
                    <a:close/>
                  </a:path>
                </a:pathLst>
              </a:custGeom>
              <a:grpFill/>
              <a:ln w="12700" cap="flat">
                <a:noFill/>
                <a:miter lim="400000"/>
              </a:ln>
              <a:effectLst/>
            </p:spPr>
            <p:txBody>
              <a:bodyPr wrap="square" lIns="14466" tIns="14466" rIns="14466" bIns="14466" numCol="1" anchor="t">
                <a:noAutofit/>
              </a:bodyPr>
              <a:lstStyle/>
              <a:p>
                <a:endParaRPr sz="570"/>
              </a:p>
            </p:txBody>
          </p:sp>
          <p:sp>
            <p:nvSpPr>
              <p:cNvPr id="18" name="Shape 714"/>
              <p:cNvSpPr/>
              <p:nvPr/>
            </p:nvSpPr>
            <p:spPr>
              <a:xfrm flipH="1">
                <a:off x="402283"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922"/>
                    </a:lnTo>
                    <a:lnTo>
                      <a:pt x="0" y="0"/>
                    </a:lnTo>
                    <a:lnTo>
                      <a:pt x="21600" y="3733"/>
                    </a:lnTo>
                    <a:lnTo>
                      <a:pt x="21600" y="21600"/>
                    </a:lnTo>
                    <a:close/>
                  </a:path>
                </a:pathLst>
              </a:custGeom>
              <a:grpFill/>
              <a:ln w="12700" cap="flat">
                <a:noFill/>
                <a:miter lim="400000"/>
              </a:ln>
              <a:effectLst/>
            </p:spPr>
            <p:txBody>
              <a:bodyPr wrap="square" lIns="14466" tIns="14466" rIns="14466" bIns="14466" numCol="1" anchor="ctr">
                <a:noAutofit/>
              </a:bodyPr>
              <a:lstStyle/>
              <a:p>
                <a:pPr algn="ctr"/>
                <a:endParaRPr lang="en-US" sz="1013" b="1" dirty="0">
                  <a:solidFill>
                    <a:srgbClr val="FFFFFF"/>
                  </a:solidFill>
                  <a:ea typeface="Helvetica"/>
                  <a:cs typeface="Helvetica"/>
                  <a:sym typeface="Helvetica"/>
                </a:endParaRPr>
              </a:p>
            </p:txBody>
          </p:sp>
          <p:sp>
            <p:nvSpPr>
              <p:cNvPr id="19" name="Shape 715"/>
              <p:cNvSpPr/>
              <p:nvPr/>
            </p:nvSpPr>
            <p:spPr>
              <a:xfrm flipH="1">
                <a:off x="1" y="0"/>
                <a:ext cx="804566" cy="33711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10680"/>
                    </a:lnTo>
                    <a:lnTo>
                      <a:pt x="10800" y="0"/>
                    </a:lnTo>
                    <a:lnTo>
                      <a:pt x="21600" y="10680"/>
                    </a:lnTo>
                    <a:lnTo>
                      <a:pt x="10800" y="21600"/>
                    </a:lnTo>
                    <a:close/>
                  </a:path>
                </a:pathLst>
              </a:custGeom>
              <a:grpFill/>
              <a:ln w="9525" cap="flat">
                <a:noFill/>
                <a:prstDash val="solid"/>
                <a:bevel/>
              </a:ln>
              <a:effectLst/>
            </p:spPr>
            <p:txBody>
              <a:bodyPr wrap="square" lIns="14466" tIns="14466" rIns="14466" bIns="14466" numCol="1" anchor="t">
                <a:noAutofit/>
              </a:bodyPr>
              <a:lstStyle/>
              <a:p>
                <a:endParaRPr sz="570"/>
              </a:p>
            </p:txBody>
          </p:sp>
        </p:grpSp>
      </p:grpSp>
      <p:sp>
        <p:nvSpPr>
          <p:cNvPr id="13" name="Shape 267"/>
          <p:cNvSpPr/>
          <p:nvPr/>
        </p:nvSpPr>
        <p:spPr>
          <a:xfrm>
            <a:off x="3091746" y="2214616"/>
            <a:ext cx="426498" cy="399892"/>
          </a:xfrm>
          <a:prstGeom prst="rect">
            <a:avLst/>
          </a:prstGeom>
          <a:solidFill>
            <a:srgbClr val="FFC000"/>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35%</a:t>
            </a:r>
            <a:endParaRPr sz="1013" b="1" dirty="0">
              <a:solidFill>
                <a:schemeClr val="bg2">
                  <a:lumMod val="10000"/>
                </a:schemeClr>
              </a:solidFill>
              <a:latin typeface="+mj-lt"/>
            </a:endParaRPr>
          </a:p>
        </p:txBody>
      </p:sp>
      <p:sp>
        <p:nvSpPr>
          <p:cNvPr id="15" name="Shape 270"/>
          <p:cNvSpPr/>
          <p:nvPr/>
        </p:nvSpPr>
        <p:spPr>
          <a:xfrm>
            <a:off x="5533666" y="4693527"/>
            <a:ext cx="400737" cy="399892"/>
          </a:xfrm>
          <a:prstGeom prst="rect">
            <a:avLst/>
          </a:prstGeom>
          <a:solidFill>
            <a:srgbClr val="FF0000"/>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2</a:t>
            </a:r>
            <a:r>
              <a:rPr lang="en-US" sz="1013" b="1" dirty="0">
                <a:solidFill>
                  <a:schemeClr val="bg2">
                    <a:lumMod val="10000"/>
                  </a:schemeClr>
                </a:solidFill>
                <a:latin typeface="+mj-lt"/>
              </a:rPr>
              <a:t>5%</a:t>
            </a:r>
            <a:endParaRPr sz="1013" b="1" dirty="0">
              <a:solidFill>
                <a:schemeClr val="bg2">
                  <a:lumMod val="10000"/>
                </a:schemeClr>
              </a:solidFill>
              <a:latin typeface="+mj-lt"/>
            </a:endParaRPr>
          </a:p>
        </p:txBody>
      </p:sp>
      <p:grpSp>
        <p:nvGrpSpPr>
          <p:cNvPr id="60" name="Group 62"/>
          <p:cNvGrpSpPr/>
          <p:nvPr/>
        </p:nvGrpSpPr>
        <p:grpSpPr>
          <a:xfrm>
            <a:off x="1639209" y="2200823"/>
            <a:ext cx="1359152" cy="427936"/>
            <a:chOff x="1066090" y="2419924"/>
            <a:chExt cx="2372437" cy="661050"/>
          </a:xfrm>
        </p:grpSpPr>
        <p:sp>
          <p:nvSpPr>
            <p:cNvPr id="67" name="Shape 208"/>
            <p:cNvSpPr/>
            <p:nvPr/>
          </p:nvSpPr>
          <p:spPr>
            <a:xfrm>
              <a:off x="1066090" y="2634499"/>
              <a:ext cx="2372437" cy="4464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pPr algn="r"/>
              <a:r>
                <a:rPr lang="es-MX" sz="844" dirty="0">
                  <a:solidFill>
                    <a:schemeClr val="bg2">
                      <a:lumMod val="25000"/>
                    </a:schemeClr>
                  </a:solidFill>
                  <a:latin typeface="+mj-lt"/>
                </a:rPr>
                <a:t>Desarrollar el conocimiento del riesgo</a:t>
              </a:r>
              <a:r>
                <a:rPr lang="es-PE" sz="844" dirty="0">
                  <a:solidFill>
                    <a:schemeClr val="bg2">
                      <a:lumMod val="25000"/>
                    </a:schemeClr>
                  </a:solidFill>
                  <a:latin typeface="+mj-lt"/>
                </a:rPr>
                <a:t>.</a:t>
              </a:r>
            </a:p>
          </p:txBody>
        </p:sp>
        <p:sp>
          <p:nvSpPr>
            <p:cNvPr id="68" name="TextBox 70"/>
            <p:cNvSpPr txBox="1"/>
            <p:nvPr/>
          </p:nvSpPr>
          <p:spPr>
            <a:xfrm>
              <a:off x="1445658" y="2419924"/>
              <a:ext cx="1992869" cy="275715"/>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1.</a:t>
              </a:r>
            </a:p>
          </p:txBody>
        </p:sp>
      </p:grpSp>
      <p:grpSp>
        <p:nvGrpSpPr>
          <p:cNvPr id="70" name="Group 72"/>
          <p:cNvGrpSpPr/>
          <p:nvPr/>
        </p:nvGrpSpPr>
        <p:grpSpPr>
          <a:xfrm>
            <a:off x="6053548" y="4696707"/>
            <a:ext cx="1407312" cy="688099"/>
            <a:chOff x="1066090" y="2417484"/>
            <a:chExt cx="2372437" cy="1072341"/>
          </a:xfrm>
        </p:grpSpPr>
        <p:sp>
          <p:nvSpPr>
            <p:cNvPr id="77"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de la población y sociedad organizada para el desarrollo de una cultura de prevención.</a:t>
              </a:r>
            </a:p>
          </p:txBody>
        </p:sp>
        <p:sp>
          <p:nvSpPr>
            <p:cNvPr id="78" name="TextBox 80"/>
            <p:cNvSpPr txBox="1"/>
            <p:nvPr/>
          </p:nvSpPr>
          <p:spPr>
            <a:xfrm>
              <a:off x="1066090" y="2417484"/>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6.</a:t>
              </a:r>
            </a:p>
          </p:txBody>
        </p:sp>
      </p:grpSp>
      <p:sp>
        <p:nvSpPr>
          <p:cNvPr id="79" name="Shape 267"/>
          <p:cNvSpPr/>
          <p:nvPr/>
        </p:nvSpPr>
        <p:spPr>
          <a:xfrm>
            <a:off x="3090884" y="3353366"/>
            <a:ext cx="426498" cy="399892"/>
          </a:xfrm>
          <a:prstGeom prst="rect">
            <a:avLst/>
          </a:prstGeom>
          <a:solidFill>
            <a:srgbClr val="FFC000"/>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26%</a:t>
            </a:r>
            <a:endParaRPr sz="1013" b="1" dirty="0">
              <a:solidFill>
                <a:schemeClr val="bg2">
                  <a:lumMod val="10000"/>
                </a:schemeClr>
              </a:solidFill>
              <a:latin typeface="+mj-lt"/>
            </a:endParaRPr>
          </a:p>
        </p:txBody>
      </p:sp>
      <p:grpSp>
        <p:nvGrpSpPr>
          <p:cNvPr id="81" name="Group 62"/>
          <p:cNvGrpSpPr/>
          <p:nvPr/>
        </p:nvGrpSpPr>
        <p:grpSpPr>
          <a:xfrm>
            <a:off x="1638347" y="3243129"/>
            <a:ext cx="1359152" cy="817660"/>
            <a:chOff x="1066090" y="2419921"/>
            <a:chExt cx="2372437" cy="1263071"/>
          </a:xfrm>
        </p:grpSpPr>
        <p:sp>
          <p:nvSpPr>
            <p:cNvPr id="82" name="Shape 208"/>
            <p:cNvSpPr/>
            <p:nvPr/>
          </p:nvSpPr>
          <p:spPr>
            <a:xfrm>
              <a:off x="1066090" y="2634499"/>
              <a:ext cx="2372437" cy="104849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pPr algn="r"/>
              <a:r>
                <a:rPr lang="es-ES" sz="844" dirty="0"/>
                <a:t>Evitar y reducir las condiciones de riesgo de los medios de vida de la población con un enfoque territorial</a:t>
              </a:r>
              <a:r>
                <a:rPr lang="es-PE" sz="844" dirty="0">
                  <a:solidFill>
                    <a:schemeClr val="bg2">
                      <a:lumMod val="25000"/>
                    </a:schemeClr>
                  </a:solidFill>
                </a:rPr>
                <a:t>.</a:t>
              </a:r>
            </a:p>
          </p:txBody>
        </p:sp>
        <p:sp>
          <p:nvSpPr>
            <p:cNvPr id="83" name="TextBox 70"/>
            <p:cNvSpPr txBox="1"/>
            <p:nvPr/>
          </p:nvSpPr>
          <p:spPr>
            <a:xfrm>
              <a:off x="1445658" y="2419921"/>
              <a:ext cx="1992869" cy="27571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2.</a:t>
              </a:r>
            </a:p>
          </p:txBody>
        </p:sp>
      </p:grpSp>
      <p:sp>
        <p:nvSpPr>
          <p:cNvPr id="87" name="Shape 267"/>
          <p:cNvSpPr/>
          <p:nvPr/>
        </p:nvSpPr>
        <p:spPr>
          <a:xfrm>
            <a:off x="3090884" y="4706576"/>
            <a:ext cx="426498" cy="399892"/>
          </a:xfrm>
          <a:prstGeom prst="rect">
            <a:avLst/>
          </a:prstGeom>
          <a:solidFill>
            <a:srgbClr val="00B050"/>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74%</a:t>
            </a:r>
            <a:endParaRPr sz="1013" b="1" dirty="0">
              <a:solidFill>
                <a:schemeClr val="bg2">
                  <a:lumMod val="10000"/>
                </a:schemeClr>
              </a:solidFill>
              <a:latin typeface="+mj-lt"/>
            </a:endParaRPr>
          </a:p>
        </p:txBody>
      </p:sp>
      <p:sp>
        <p:nvSpPr>
          <p:cNvPr id="88" name="Shape 270"/>
          <p:cNvSpPr/>
          <p:nvPr/>
        </p:nvSpPr>
        <p:spPr>
          <a:xfrm>
            <a:off x="5533666" y="3258485"/>
            <a:ext cx="400737" cy="399892"/>
          </a:xfrm>
          <a:prstGeom prst="rect">
            <a:avLst/>
          </a:prstGeom>
          <a:solidFill>
            <a:srgbClr val="FF0000"/>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20%</a:t>
            </a:r>
            <a:endParaRPr sz="1013" b="1" dirty="0">
              <a:solidFill>
                <a:schemeClr val="bg2">
                  <a:lumMod val="10000"/>
                </a:schemeClr>
              </a:solidFill>
              <a:latin typeface="+mj-lt"/>
            </a:endParaRPr>
          </a:p>
        </p:txBody>
      </p:sp>
      <p:grpSp>
        <p:nvGrpSpPr>
          <p:cNvPr id="89" name="Group 62"/>
          <p:cNvGrpSpPr/>
          <p:nvPr/>
        </p:nvGrpSpPr>
        <p:grpSpPr>
          <a:xfrm>
            <a:off x="1638347" y="4692778"/>
            <a:ext cx="1359152" cy="557846"/>
            <a:chOff x="1066090" y="2419921"/>
            <a:chExt cx="2372437" cy="861732"/>
          </a:xfrm>
        </p:grpSpPr>
        <p:sp>
          <p:nvSpPr>
            <p:cNvPr id="90" name="Shape 208"/>
            <p:cNvSpPr/>
            <p:nvPr/>
          </p:nvSpPr>
          <p:spPr>
            <a:xfrm>
              <a:off x="1066090" y="2634500"/>
              <a:ext cx="2372437" cy="6471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pPr algn="r"/>
              <a:r>
                <a:rPr lang="es-PE" sz="844" dirty="0">
                  <a:solidFill>
                    <a:srgbClr val="808080"/>
                  </a:solidFill>
                </a:rPr>
                <a:t>Desarrollar capacidad de respuesta ante emergencias y desastres.</a:t>
              </a:r>
            </a:p>
          </p:txBody>
        </p:sp>
        <p:sp>
          <p:nvSpPr>
            <p:cNvPr id="91" name="TextBox 70"/>
            <p:cNvSpPr txBox="1"/>
            <p:nvPr/>
          </p:nvSpPr>
          <p:spPr>
            <a:xfrm>
              <a:off x="1445658" y="2419921"/>
              <a:ext cx="1992869" cy="275716"/>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3.</a:t>
              </a:r>
            </a:p>
          </p:txBody>
        </p:sp>
      </p:grpSp>
      <p:grpSp>
        <p:nvGrpSpPr>
          <p:cNvPr id="92" name="Group 72"/>
          <p:cNvGrpSpPr/>
          <p:nvPr/>
        </p:nvGrpSpPr>
        <p:grpSpPr>
          <a:xfrm>
            <a:off x="6053548" y="3149669"/>
            <a:ext cx="1407312" cy="688101"/>
            <a:chOff x="1066090" y="2417481"/>
            <a:chExt cx="2372437" cy="1072344"/>
          </a:xfrm>
        </p:grpSpPr>
        <p:sp>
          <p:nvSpPr>
            <p:cNvPr id="93"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r>
                <a:rPr lang="es-PE" sz="844" dirty="0">
                  <a:solidFill>
                    <a:schemeClr val="bg2">
                      <a:lumMod val="25000"/>
                    </a:schemeClr>
                  </a:solidFill>
                  <a:latin typeface="+mj-lt"/>
                </a:rPr>
                <a:t>Fortalecer las capacidades institucionales para el desarrollo de la gestión del riesgo de desastres.</a:t>
              </a:r>
            </a:p>
          </p:txBody>
        </p:sp>
        <p:sp>
          <p:nvSpPr>
            <p:cNvPr id="94" name="TextBox 80"/>
            <p:cNvSpPr txBox="1"/>
            <p:nvPr/>
          </p:nvSpPr>
          <p:spPr>
            <a:xfrm>
              <a:off x="1066090" y="2417481"/>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5.</a:t>
              </a:r>
            </a:p>
          </p:txBody>
        </p:sp>
      </p:grpSp>
      <p:sp>
        <p:nvSpPr>
          <p:cNvPr id="96" name="Shape 270"/>
          <p:cNvSpPr/>
          <p:nvPr/>
        </p:nvSpPr>
        <p:spPr>
          <a:xfrm>
            <a:off x="5533666" y="2145200"/>
            <a:ext cx="400737"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0%</a:t>
            </a:r>
            <a:endParaRPr sz="1013" b="1" dirty="0">
              <a:solidFill>
                <a:schemeClr val="bg2">
                  <a:lumMod val="10000"/>
                </a:schemeClr>
              </a:solidFill>
              <a:latin typeface="+mj-lt"/>
            </a:endParaRPr>
          </a:p>
        </p:txBody>
      </p:sp>
      <p:grpSp>
        <p:nvGrpSpPr>
          <p:cNvPr id="100" name="Group 72"/>
          <p:cNvGrpSpPr/>
          <p:nvPr/>
        </p:nvGrpSpPr>
        <p:grpSpPr>
          <a:xfrm>
            <a:off x="6053548" y="2061276"/>
            <a:ext cx="1407312" cy="558192"/>
            <a:chOff x="1066090" y="2417485"/>
            <a:chExt cx="2372437" cy="869888"/>
          </a:xfrm>
        </p:grpSpPr>
        <p:sp>
          <p:nvSpPr>
            <p:cNvPr id="101" name="Shape 208"/>
            <p:cNvSpPr/>
            <p:nvPr/>
          </p:nvSpPr>
          <p:spPr>
            <a:xfrm>
              <a:off x="1066090" y="2634500"/>
              <a:ext cx="2372437" cy="6528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para la recuperación física, económica y social.</a:t>
              </a:r>
            </a:p>
          </p:txBody>
        </p:sp>
        <p:sp>
          <p:nvSpPr>
            <p:cNvPr id="102" name="TextBox 80"/>
            <p:cNvSpPr txBox="1"/>
            <p:nvPr/>
          </p:nvSpPr>
          <p:spPr>
            <a:xfrm>
              <a:off x="1066090" y="2417485"/>
              <a:ext cx="1924668" cy="278153"/>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s-PE" sz="970" dirty="0">
                  <a:solidFill>
                    <a:schemeClr val="tx1">
                      <a:lumMod val="75000"/>
                      <a:lumOff val="25000"/>
                    </a:schemeClr>
                  </a:solidFill>
                </a:rPr>
                <a:t>Objetivo</a:t>
              </a:r>
              <a:r>
                <a:rPr lang="en-US" sz="970" dirty="0">
                  <a:solidFill>
                    <a:schemeClr val="tx1">
                      <a:lumMod val="75000"/>
                      <a:lumOff val="25000"/>
                    </a:schemeClr>
                  </a:solidFill>
                </a:rPr>
                <a:t> </a:t>
              </a:r>
              <a:r>
                <a:rPr lang="es-PE" sz="970" dirty="0">
                  <a:solidFill>
                    <a:schemeClr val="tx1">
                      <a:lumMod val="75000"/>
                      <a:lumOff val="25000"/>
                    </a:schemeClr>
                  </a:solidFill>
                </a:rPr>
                <a:t>Estratégico</a:t>
              </a:r>
              <a:r>
                <a:rPr lang="en-US" sz="970" dirty="0">
                  <a:solidFill>
                    <a:schemeClr val="tx1">
                      <a:lumMod val="75000"/>
                      <a:lumOff val="25000"/>
                    </a:schemeClr>
                  </a:solidFill>
                </a:rPr>
                <a:t> 4.</a:t>
              </a:r>
            </a:p>
          </p:txBody>
        </p:sp>
      </p:grpSp>
      <p:sp>
        <p:nvSpPr>
          <p:cNvPr id="58" name="Shape 270"/>
          <p:cNvSpPr/>
          <p:nvPr/>
        </p:nvSpPr>
        <p:spPr>
          <a:xfrm>
            <a:off x="4690704" y="776625"/>
            <a:ext cx="327241" cy="32660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759" dirty="0">
                <a:ln>
                  <a:solidFill>
                    <a:sysClr val="windowText" lastClr="000000"/>
                  </a:solidFill>
                </a:ln>
                <a:solidFill>
                  <a:schemeClr val="bg2">
                    <a:lumMod val="10000"/>
                  </a:schemeClr>
                </a:solidFill>
                <a:latin typeface="+mj-lt"/>
              </a:rPr>
              <a:t>10 %</a:t>
            </a:r>
            <a:endParaRPr sz="759" dirty="0">
              <a:ln>
                <a:solidFill>
                  <a:sysClr val="windowText" lastClr="000000"/>
                </a:solidFill>
              </a:ln>
              <a:solidFill>
                <a:schemeClr val="bg2">
                  <a:lumMod val="10000"/>
                </a:schemeClr>
              </a:solidFill>
              <a:latin typeface="+mj-lt"/>
            </a:endParaRPr>
          </a:p>
        </p:txBody>
      </p:sp>
      <p:sp>
        <p:nvSpPr>
          <p:cNvPr id="111" name="TextBox 6">
            <a:extLst>
              <a:ext uri="{FF2B5EF4-FFF2-40B4-BE49-F238E27FC236}">
                <a16:creationId xmlns:a16="http://schemas.microsoft.com/office/drawing/2014/main" xmlns="" id="{0F882BE3-DBE8-4CFF-8E96-0FC3F5F78A24}"/>
              </a:ext>
            </a:extLst>
          </p:cNvPr>
          <p:cNvSpPr txBox="1"/>
          <p:nvPr/>
        </p:nvSpPr>
        <p:spPr>
          <a:xfrm>
            <a:off x="5737653" y="1045283"/>
            <a:ext cx="1850802" cy="167084"/>
          </a:xfrm>
          <a:prstGeom prst="rect">
            <a:avLst/>
          </a:prstGeom>
          <a:noFill/>
        </p:spPr>
        <p:txBody>
          <a:bodyPr wrap="square" lIns="0" tIns="0" rIns="51424" bIns="0" rtlCol="0">
            <a:noAutofit/>
          </a:bodyPr>
          <a:lstStyle/>
          <a:p>
            <a:r>
              <a:rPr lang="es-ES" sz="1013" b="1" dirty="0">
                <a:solidFill>
                  <a:srgbClr val="297E96"/>
                </a:solidFill>
                <a:latin typeface="Calibri" panose="020F0502020204030204" pitchFamily="34" charset="0"/>
                <a:cs typeface="Helvetica Neue"/>
              </a:rPr>
              <a:t>RESULTADO NACIONAL</a:t>
            </a:r>
            <a:endParaRPr lang="es-MX" sz="443" cap="all" dirty="0">
              <a:solidFill>
                <a:srgbClr val="297E96"/>
              </a:solidFill>
              <a:latin typeface="Calibri" panose="020F0502020204030204" pitchFamily="34" charset="0"/>
              <a:cs typeface="Helvetica Neue"/>
            </a:endParaRPr>
          </a:p>
        </p:txBody>
      </p:sp>
      <p:sp>
        <p:nvSpPr>
          <p:cNvPr id="112" name="Cubo 111">
            <a:extLst>
              <a:ext uri="{FF2B5EF4-FFF2-40B4-BE49-F238E27FC236}">
                <a16:creationId xmlns:a16="http://schemas.microsoft.com/office/drawing/2014/main" xmlns="" id="{480E3970-41F1-4DF6-AAD7-068B8C383B7C}"/>
              </a:ext>
            </a:extLst>
          </p:cNvPr>
          <p:cNvSpPr/>
          <p:nvPr/>
        </p:nvSpPr>
        <p:spPr>
          <a:xfrm>
            <a:off x="6176732" y="767763"/>
            <a:ext cx="461962" cy="271521"/>
          </a:xfrm>
          <a:prstGeom prst="cub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smtClean="0">
                <a:solidFill>
                  <a:schemeClr val="tx1">
                    <a:lumMod val="95000"/>
                    <a:lumOff val="5000"/>
                  </a:schemeClr>
                </a:solidFill>
                <a:latin typeface="Arial Narrow" panose="020B0606020202030204" pitchFamily="34" charset="0"/>
              </a:rPr>
              <a:t>13%</a:t>
            </a:r>
            <a:endParaRPr lang="en-US" sz="844" b="1" dirty="0">
              <a:solidFill>
                <a:schemeClr val="tx1">
                  <a:lumMod val="95000"/>
                  <a:lumOff val="5000"/>
                </a:schemeClr>
              </a:solidFill>
              <a:latin typeface="Arial Narrow" panose="020B0606020202030204" pitchFamily="34" charset="0"/>
            </a:endParaRPr>
          </a:p>
        </p:txBody>
      </p:sp>
      <p:sp>
        <p:nvSpPr>
          <p:cNvPr id="47" name="TextBox 6"/>
          <p:cNvSpPr txBox="1"/>
          <p:nvPr/>
        </p:nvSpPr>
        <p:spPr>
          <a:xfrm>
            <a:off x="2234516" y="1260747"/>
            <a:ext cx="2428979" cy="192286"/>
          </a:xfrm>
          <a:prstGeom prst="rect">
            <a:avLst/>
          </a:prstGeom>
          <a:noFill/>
        </p:spPr>
        <p:txBody>
          <a:bodyPr wrap="square" lIns="0" tIns="0" rIns="51424" bIns="0" rtlCol="0">
            <a:noAutofit/>
          </a:bodyPr>
          <a:lstStyle/>
          <a:p>
            <a:pPr algn="ctr"/>
            <a:r>
              <a:rPr lang="es-ES" sz="1350" b="1" dirty="0">
                <a:solidFill>
                  <a:srgbClr val="297E96"/>
                </a:solidFill>
                <a:latin typeface="Calibri" panose="020F0502020204030204" pitchFamily="34" charset="0"/>
                <a:cs typeface="Helvetica Neue"/>
              </a:rPr>
              <a:t>GOBIERNO REGIONAL DE PIURA</a:t>
            </a:r>
            <a:endParaRPr lang="es-MX" sz="506" cap="all" dirty="0">
              <a:solidFill>
                <a:srgbClr val="297E96"/>
              </a:solidFill>
              <a:latin typeface="Calibri" panose="020F0502020204030204" pitchFamily="34" charset="0"/>
              <a:cs typeface="Helvetica Neue"/>
            </a:endParaRPr>
          </a:p>
        </p:txBody>
      </p:sp>
      <p:sp>
        <p:nvSpPr>
          <p:cNvPr id="48" name="Heptágono 47"/>
          <p:cNvSpPr/>
          <p:nvPr/>
        </p:nvSpPr>
        <p:spPr>
          <a:xfrm>
            <a:off x="4638202" y="1221129"/>
            <a:ext cx="494456" cy="271521"/>
          </a:xfrm>
          <a:prstGeom prst="hept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smtClean="0">
                <a:solidFill>
                  <a:schemeClr val="tx1">
                    <a:lumMod val="95000"/>
                    <a:lumOff val="5000"/>
                  </a:schemeClr>
                </a:solidFill>
                <a:latin typeface="Arial Narrow" panose="020B0606020202030204" pitchFamily="34" charset="0"/>
              </a:rPr>
              <a:t>30%</a:t>
            </a:r>
            <a:endParaRPr lang="en-US" sz="844" b="1" dirty="0">
              <a:solidFill>
                <a:schemeClr val="tx1">
                  <a:lumMod val="95000"/>
                  <a:lumOff val="5000"/>
                </a:schemeClr>
              </a:solidFill>
              <a:latin typeface="Arial Narrow" panose="020B0606020202030204" pitchFamily="34" charset="0"/>
            </a:endParaRPr>
          </a:p>
        </p:txBody>
      </p:sp>
      <p:pic>
        <p:nvPicPr>
          <p:cNvPr id="50" name="Imagen 49">
            <a:extLst>
              <a:ext uri="{FF2B5EF4-FFF2-40B4-BE49-F238E27FC236}">
                <a16:creationId xmlns="" xmlns:a16="http://schemas.microsoft.com/office/drawing/2014/main" id="{6D05032C-602D-43FA-8E9F-D955A4C93E51}"/>
              </a:ext>
            </a:extLst>
          </p:cNvPr>
          <p:cNvPicPr>
            <a:picLocks noChangeAspect="1"/>
          </p:cNvPicPr>
          <p:nvPr/>
        </p:nvPicPr>
        <p:blipFill>
          <a:blip r:embed="rId4"/>
          <a:stretch>
            <a:fillRect/>
          </a:stretch>
        </p:blipFill>
        <p:spPr>
          <a:xfrm>
            <a:off x="5132658" y="5476673"/>
            <a:ext cx="2173317" cy="722724"/>
          </a:xfrm>
          <a:prstGeom prst="rect">
            <a:avLst/>
          </a:prstGeom>
        </p:spPr>
      </p:pic>
    </p:spTree>
    <p:extLst>
      <p:ext uri="{BB962C8B-B14F-4D97-AF65-F5344CB8AC3E}">
        <p14:creationId xmlns:p14="http://schemas.microsoft.com/office/powerpoint/2010/main" val="17283780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Imagen 48"/>
          <p:cNvPicPr>
            <a:picLocks noChangeAspect="1"/>
          </p:cNvPicPr>
          <p:nvPr/>
        </p:nvPicPr>
        <p:blipFill>
          <a:blip r:embed="rId2">
            <a:extLst>
              <a:ext uri="{BEBA8EAE-BF5A-486C-A8C5-ECC9F3942E4B}">
                <a14:imgProps xmlns:a14="http://schemas.microsoft.com/office/drawing/2010/main">
                  <a14:imgLayer r:embed="rId3">
                    <a14:imgEffect>
                      <a14:artisticCrisscrossEtching trans="35000" pressure="10"/>
                    </a14:imgEffect>
                  </a14:imgLayer>
                </a14:imgProps>
              </a:ext>
              <a:ext uri="{28A0092B-C50C-407E-A947-70E740481C1C}">
                <a14:useLocalDpi xmlns:a14="http://schemas.microsoft.com/office/drawing/2010/main" val="0"/>
              </a:ext>
            </a:extLst>
          </a:blip>
          <a:stretch>
            <a:fillRect/>
          </a:stretch>
        </p:blipFill>
        <p:spPr>
          <a:xfrm>
            <a:off x="2764926" y="1611418"/>
            <a:ext cx="3762852" cy="4368778"/>
          </a:xfrm>
          <a:prstGeom prst="rect">
            <a:avLst/>
          </a:prstGeom>
        </p:spPr>
      </p:pic>
      <p:grpSp>
        <p:nvGrpSpPr>
          <p:cNvPr id="9" name="Group 719"/>
          <p:cNvGrpSpPr/>
          <p:nvPr/>
        </p:nvGrpSpPr>
        <p:grpSpPr>
          <a:xfrm>
            <a:off x="2000249" y="722046"/>
            <a:ext cx="3102237" cy="450277"/>
            <a:chOff x="-1" y="-1"/>
            <a:chExt cx="4996557" cy="1152962"/>
          </a:xfrm>
          <a:solidFill>
            <a:srgbClr val="1F7B91"/>
          </a:solidFill>
        </p:grpSpPr>
        <p:sp>
          <p:nvSpPr>
            <p:cNvPr id="10" name="Shape 712"/>
            <p:cNvSpPr/>
            <p:nvPr/>
          </p:nvSpPr>
          <p:spPr>
            <a:xfrm flipH="1">
              <a:off x="-1" y="166679"/>
              <a:ext cx="4191989" cy="818352"/>
            </a:xfrm>
            <a:prstGeom prst="rect">
              <a:avLst/>
            </a:prstGeom>
            <a:grpFill/>
            <a:ln w="12700" cap="flat">
              <a:noFill/>
              <a:miter lim="400000"/>
            </a:ln>
            <a:effectLst/>
          </p:spPr>
          <p:txBody>
            <a:bodyPr wrap="square" lIns="14466" tIns="14466" rIns="14466" bIns="14466" numCol="1" anchor="ctr">
              <a:noAutofit/>
            </a:bodyPr>
            <a:lstStyle/>
            <a:p>
              <a:pPr lvl="0" algn="ctr"/>
              <a:r>
                <a:rPr lang="en-US" sz="1519" b="1" dirty="0">
                  <a:solidFill>
                    <a:prstClr val="white"/>
                  </a:solidFill>
                </a:rPr>
                <a:t>PUNO</a:t>
              </a:r>
              <a:endParaRPr lang="en-US" sz="1519" b="1" dirty="0">
                <a:solidFill>
                  <a:prstClr val="white"/>
                </a:solidFill>
              </a:endParaRPr>
            </a:p>
          </p:txBody>
        </p:sp>
        <p:grpSp>
          <p:nvGrpSpPr>
            <p:cNvPr id="11" name="Group 716"/>
            <p:cNvGrpSpPr/>
            <p:nvPr/>
          </p:nvGrpSpPr>
          <p:grpSpPr>
            <a:xfrm>
              <a:off x="4191985" y="-1"/>
              <a:ext cx="804571" cy="1152962"/>
              <a:chOff x="0" y="0"/>
              <a:chExt cx="804567" cy="1152959"/>
            </a:xfrm>
            <a:grpFill/>
          </p:grpSpPr>
          <p:sp>
            <p:nvSpPr>
              <p:cNvPr id="14" name="Shape 713"/>
              <p:cNvSpPr/>
              <p:nvPr/>
            </p:nvSpPr>
            <p:spPr>
              <a:xfrm flipH="1">
                <a:off x="0"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7922"/>
                    </a:lnTo>
                    <a:lnTo>
                      <a:pt x="21600" y="0"/>
                    </a:lnTo>
                    <a:lnTo>
                      <a:pt x="0" y="3733"/>
                    </a:lnTo>
                    <a:lnTo>
                      <a:pt x="0" y="21600"/>
                    </a:lnTo>
                    <a:close/>
                  </a:path>
                </a:pathLst>
              </a:custGeom>
              <a:grpFill/>
              <a:ln w="12700" cap="flat">
                <a:noFill/>
                <a:miter lim="400000"/>
              </a:ln>
              <a:effectLst/>
            </p:spPr>
            <p:txBody>
              <a:bodyPr wrap="square" lIns="14466" tIns="14466" rIns="14466" bIns="14466" numCol="1" anchor="t">
                <a:noAutofit/>
              </a:bodyPr>
              <a:lstStyle/>
              <a:p>
                <a:endParaRPr sz="570"/>
              </a:p>
            </p:txBody>
          </p:sp>
          <p:sp>
            <p:nvSpPr>
              <p:cNvPr id="18" name="Shape 714"/>
              <p:cNvSpPr/>
              <p:nvPr/>
            </p:nvSpPr>
            <p:spPr>
              <a:xfrm flipH="1">
                <a:off x="402283"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922"/>
                    </a:lnTo>
                    <a:lnTo>
                      <a:pt x="0" y="0"/>
                    </a:lnTo>
                    <a:lnTo>
                      <a:pt x="21600" y="3733"/>
                    </a:lnTo>
                    <a:lnTo>
                      <a:pt x="21600" y="21600"/>
                    </a:lnTo>
                    <a:close/>
                  </a:path>
                </a:pathLst>
              </a:custGeom>
              <a:grpFill/>
              <a:ln w="12700" cap="flat">
                <a:noFill/>
                <a:miter lim="400000"/>
              </a:ln>
              <a:effectLst/>
            </p:spPr>
            <p:txBody>
              <a:bodyPr wrap="square" lIns="14466" tIns="14466" rIns="14466" bIns="14466" numCol="1" anchor="ctr">
                <a:noAutofit/>
              </a:bodyPr>
              <a:lstStyle/>
              <a:p>
                <a:pPr algn="ctr"/>
                <a:endParaRPr lang="en-US" sz="1013" b="1" dirty="0">
                  <a:solidFill>
                    <a:srgbClr val="FFFFFF"/>
                  </a:solidFill>
                  <a:ea typeface="Helvetica"/>
                  <a:cs typeface="Helvetica"/>
                  <a:sym typeface="Helvetica"/>
                </a:endParaRPr>
              </a:p>
            </p:txBody>
          </p:sp>
          <p:sp>
            <p:nvSpPr>
              <p:cNvPr id="19" name="Shape 715"/>
              <p:cNvSpPr/>
              <p:nvPr/>
            </p:nvSpPr>
            <p:spPr>
              <a:xfrm flipH="1">
                <a:off x="1" y="0"/>
                <a:ext cx="804566" cy="33711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10680"/>
                    </a:lnTo>
                    <a:lnTo>
                      <a:pt x="10800" y="0"/>
                    </a:lnTo>
                    <a:lnTo>
                      <a:pt x="21600" y="10680"/>
                    </a:lnTo>
                    <a:lnTo>
                      <a:pt x="10800" y="21600"/>
                    </a:lnTo>
                    <a:close/>
                  </a:path>
                </a:pathLst>
              </a:custGeom>
              <a:grpFill/>
              <a:ln w="9525" cap="flat">
                <a:noFill/>
                <a:prstDash val="solid"/>
                <a:bevel/>
              </a:ln>
              <a:effectLst/>
            </p:spPr>
            <p:txBody>
              <a:bodyPr wrap="square" lIns="14466" tIns="14466" rIns="14466" bIns="14466" numCol="1" anchor="t">
                <a:noAutofit/>
              </a:bodyPr>
              <a:lstStyle/>
              <a:p>
                <a:endParaRPr sz="570"/>
              </a:p>
            </p:txBody>
          </p:sp>
        </p:grpSp>
      </p:grpSp>
      <p:sp>
        <p:nvSpPr>
          <p:cNvPr id="13" name="Shape 267"/>
          <p:cNvSpPr/>
          <p:nvPr/>
        </p:nvSpPr>
        <p:spPr>
          <a:xfrm>
            <a:off x="3099178" y="1891781"/>
            <a:ext cx="426498" cy="399892"/>
          </a:xfrm>
          <a:prstGeom prst="rect">
            <a:avLst/>
          </a:prstGeom>
          <a:solidFill>
            <a:srgbClr val="00B050"/>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95%</a:t>
            </a:r>
            <a:endParaRPr sz="1013" b="1" dirty="0">
              <a:solidFill>
                <a:schemeClr val="bg2">
                  <a:lumMod val="10000"/>
                </a:schemeClr>
              </a:solidFill>
              <a:latin typeface="+mj-lt"/>
            </a:endParaRPr>
          </a:p>
        </p:txBody>
      </p:sp>
      <p:sp>
        <p:nvSpPr>
          <p:cNvPr id="15" name="Shape 270"/>
          <p:cNvSpPr/>
          <p:nvPr/>
        </p:nvSpPr>
        <p:spPr>
          <a:xfrm>
            <a:off x="5460678" y="4442266"/>
            <a:ext cx="400737"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0%</a:t>
            </a:r>
            <a:endParaRPr sz="1013" b="1" dirty="0">
              <a:solidFill>
                <a:schemeClr val="bg2">
                  <a:lumMod val="10000"/>
                </a:schemeClr>
              </a:solidFill>
              <a:latin typeface="+mj-lt"/>
            </a:endParaRPr>
          </a:p>
        </p:txBody>
      </p:sp>
      <p:grpSp>
        <p:nvGrpSpPr>
          <p:cNvPr id="60" name="Group 62"/>
          <p:cNvGrpSpPr/>
          <p:nvPr/>
        </p:nvGrpSpPr>
        <p:grpSpPr>
          <a:xfrm>
            <a:off x="1646641" y="1877988"/>
            <a:ext cx="1359152" cy="427936"/>
            <a:chOff x="1066090" y="2419924"/>
            <a:chExt cx="2372437" cy="661050"/>
          </a:xfrm>
        </p:grpSpPr>
        <p:sp>
          <p:nvSpPr>
            <p:cNvPr id="67" name="Shape 208"/>
            <p:cNvSpPr/>
            <p:nvPr/>
          </p:nvSpPr>
          <p:spPr>
            <a:xfrm>
              <a:off x="1066090" y="2634499"/>
              <a:ext cx="2372437" cy="44647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pPr algn="r"/>
              <a:r>
                <a:rPr lang="es-MX" sz="844" dirty="0">
                  <a:solidFill>
                    <a:schemeClr val="bg2">
                      <a:lumMod val="25000"/>
                    </a:schemeClr>
                  </a:solidFill>
                  <a:latin typeface="+mj-lt"/>
                </a:rPr>
                <a:t>Desarrollar el conocimiento del riesgo</a:t>
              </a:r>
              <a:r>
                <a:rPr lang="es-PE" sz="844" dirty="0">
                  <a:solidFill>
                    <a:schemeClr val="bg2">
                      <a:lumMod val="25000"/>
                    </a:schemeClr>
                  </a:solidFill>
                  <a:latin typeface="+mj-lt"/>
                </a:rPr>
                <a:t>.</a:t>
              </a:r>
            </a:p>
          </p:txBody>
        </p:sp>
        <p:sp>
          <p:nvSpPr>
            <p:cNvPr id="68" name="TextBox 70"/>
            <p:cNvSpPr txBox="1"/>
            <p:nvPr/>
          </p:nvSpPr>
          <p:spPr>
            <a:xfrm>
              <a:off x="1445658" y="2419924"/>
              <a:ext cx="1992869" cy="275715"/>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1.</a:t>
              </a:r>
            </a:p>
          </p:txBody>
        </p:sp>
      </p:grpSp>
      <p:grpSp>
        <p:nvGrpSpPr>
          <p:cNvPr id="70" name="Group 72"/>
          <p:cNvGrpSpPr/>
          <p:nvPr/>
        </p:nvGrpSpPr>
        <p:grpSpPr>
          <a:xfrm>
            <a:off x="5964337" y="4445446"/>
            <a:ext cx="1407312" cy="688099"/>
            <a:chOff x="1066090" y="2417484"/>
            <a:chExt cx="2372437" cy="1072341"/>
          </a:xfrm>
        </p:grpSpPr>
        <p:sp>
          <p:nvSpPr>
            <p:cNvPr id="77"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de la población y sociedad organizada para el desarrollo de una cultura de prevención.</a:t>
              </a:r>
            </a:p>
          </p:txBody>
        </p:sp>
        <p:sp>
          <p:nvSpPr>
            <p:cNvPr id="78" name="TextBox 80"/>
            <p:cNvSpPr txBox="1"/>
            <p:nvPr/>
          </p:nvSpPr>
          <p:spPr>
            <a:xfrm>
              <a:off x="1066090" y="2417484"/>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6.</a:t>
              </a:r>
            </a:p>
          </p:txBody>
        </p:sp>
      </p:grpSp>
      <p:sp>
        <p:nvSpPr>
          <p:cNvPr id="79" name="Shape 267"/>
          <p:cNvSpPr/>
          <p:nvPr/>
        </p:nvSpPr>
        <p:spPr>
          <a:xfrm>
            <a:off x="3098316" y="3008645"/>
            <a:ext cx="426498"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0%</a:t>
            </a:r>
            <a:endParaRPr sz="1013" b="1" dirty="0">
              <a:solidFill>
                <a:schemeClr val="bg2">
                  <a:lumMod val="10000"/>
                </a:schemeClr>
              </a:solidFill>
              <a:latin typeface="+mj-lt"/>
            </a:endParaRPr>
          </a:p>
        </p:txBody>
      </p:sp>
      <p:grpSp>
        <p:nvGrpSpPr>
          <p:cNvPr id="81" name="Group 62"/>
          <p:cNvGrpSpPr/>
          <p:nvPr/>
        </p:nvGrpSpPr>
        <p:grpSpPr>
          <a:xfrm>
            <a:off x="1645779" y="2898409"/>
            <a:ext cx="1359152" cy="817660"/>
            <a:chOff x="1066090" y="2419921"/>
            <a:chExt cx="2372437" cy="1263071"/>
          </a:xfrm>
        </p:grpSpPr>
        <p:sp>
          <p:nvSpPr>
            <p:cNvPr id="82" name="Shape 208"/>
            <p:cNvSpPr/>
            <p:nvPr/>
          </p:nvSpPr>
          <p:spPr>
            <a:xfrm>
              <a:off x="1066090" y="2634499"/>
              <a:ext cx="2372437" cy="104849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pPr algn="r"/>
              <a:r>
                <a:rPr lang="es-ES" sz="844" dirty="0"/>
                <a:t>Evitar y reducir las condiciones de riesgo de los medios de vida de la población con un enfoque territorial</a:t>
              </a:r>
              <a:r>
                <a:rPr lang="es-PE" sz="844" dirty="0">
                  <a:solidFill>
                    <a:schemeClr val="bg2">
                      <a:lumMod val="25000"/>
                    </a:schemeClr>
                  </a:solidFill>
                </a:rPr>
                <a:t>.</a:t>
              </a:r>
            </a:p>
          </p:txBody>
        </p:sp>
        <p:sp>
          <p:nvSpPr>
            <p:cNvPr id="83" name="TextBox 70"/>
            <p:cNvSpPr txBox="1"/>
            <p:nvPr/>
          </p:nvSpPr>
          <p:spPr>
            <a:xfrm>
              <a:off x="1445658" y="2419921"/>
              <a:ext cx="1992869" cy="27571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2.</a:t>
              </a:r>
            </a:p>
          </p:txBody>
        </p:sp>
      </p:grpSp>
      <p:sp>
        <p:nvSpPr>
          <p:cNvPr id="87" name="Shape 267"/>
          <p:cNvSpPr/>
          <p:nvPr/>
        </p:nvSpPr>
        <p:spPr>
          <a:xfrm>
            <a:off x="3098316" y="4455315"/>
            <a:ext cx="426498" cy="399892"/>
          </a:xfrm>
          <a:prstGeom prst="rect">
            <a:avLst/>
          </a:prstGeom>
          <a:solidFill>
            <a:srgbClr val="FF0000"/>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20%</a:t>
            </a:r>
            <a:endParaRPr sz="1013" b="1" dirty="0">
              <a:solidFill>
                <a:schemeClr val="bg2">
                  <a:lumMod val="10000"/>
                </a:schemeClr>
              </a:solidFill>
              <a:latin typeface="+mj-lt"/>
            </a:endParaRPr>
          </a:p>
        </p:txBody>
      </p:sp>
      <p:sp>
        <p:nvSpPr>
          <p:cNvPr id="88" name="Shape 270"/>
          <p:cNvSpPr/>
          <p:nvPr/>
        </p:nvSpPr>
        <p:spPr>
          <a:xfrm>
            <a:off x="5460678" y="3007224"/>
            <a:ext cx="400737" cy="399892"/>
          </a:xfrm>
          <a:prstGeom prst="rect">
            <a:avLst/>
          </a:prstGeom>
          <a:solidFill>
            <a:srgbClr val="FF0000"/>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24%</a:t>
            </a:r>
            <a:endParaRPr sz="1013" b="1" dirty="0">
              <a:solidFill>
                <a:schemeClr val="bg2">
                  <a:lumMod val="10000"/>
                </a:schemeClr>
              </a:solidFill>
              <a:latin typeface="+mj-lt"/>
            </a:endParaRPr>
          </a:p>
        </p:txBody>
      </p:sp>
      <p:grpSp>
        <p:nvGrpSpPr>
          <p:cNvPr id="89" name="Group 62"/>
          <p:cNvGrpSpPr/>
          <p:nvPr/>
        </p:nvGrpSpPr>
        <p:grpSpPr>
          <a:xfrm>
            <a:off x="1645779" y="4441517"/>
            <a:ext cx="1359152" cy="557846"/>
            <a:chOff x="1066090" y="2419921"/>
            <a:chExt cx="2372437" cy="861732"/>
          </a:xfrm>
        </p:grpSpPr>
        <p:sp>
          <p:nvSpPr>
            <p:cNvPr id="90" name="Shape 208"/>
            <p:cNvSpPr/>
            <p:nvPr/>
          </p:nvSpPr>
          <p:spPr>
            <a:xfrm>
              <a:off x="1066090" y="2634500"/>
              <a:ext cx="2372437" cy="6471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pPr algn="r"/>
              <a:r>
                <a:rPr lang="es-PE" sz="844" dirty="0">
                  <a:solidFill>
                    <a:srgbClr val="808080"/>
                  </a:solidFill>
                </a:rPr>
                <a:t>Desarrollar capacidad de respuesta ante emergencias y desastres.</a:t>
              </a:r>
            </a:p>
          </p:txBody>
        </p:sp>
        <p:sp>
          <p:nvSpPr>
            <p:cNvPr id="91" name="TextBox 70"/>
            <p:cNvSpPr txBox="1"/>
            <p:nvPr/>
          </p:nvSpPr>
          <p:spPr>
            <a:xfrm>
              <a:off x="1445658" y="2419921"/>
              <a:ext cx="1992869" cy="275716"/>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3.</a:t>
              </a:r>
            </a:p>
          </p:txBody>
        </p:sp>
      </p:grpSp>
      <p:grpSp>
        <p:nvGrpSpPr>
          <p:cNvPr id="92" name="Group 72"/>
          <p:cNvGrpSpPr/>
          <p:nvPr/>
        </p:nvGrpSpPr>
        <p:grpSpPr>
          <a:xfrm>
            <a:off x="5980560" y="2898408"/>
            <a:ext cx="1407312" cy="688101"/>
            <a:chOff x="1066090" y="2417481"/>
            <a:chExt cx="2372437" cy="1072344"/>
          </a:xfrm>
        </p:grpSpPr>
        <p:sp>
          <p:nvSpPr>
            <p:cNvPr id="93"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r>
                <a:rPr lang="es-PE" sz="844" dirty="0">
                  <a:solidFill>
                    <a:schemeClr val="bg2">
                      <a:lumMod val="25000"/>
                    </a:schemeClr>
                  </a:solidFill>
                  <a:latin typeface="+mj-lt"/>
                </a:rPr>
                <a:t>Fortalecer las capacidades institucionales para el desarrollo de la gestión del riesgo de desastres.</a:t>
              </a:r>
            </a:p>
          </p:txBody>
        </p:sp>
        <p:sp>
          <p:nvSpPr>
            <p:cNvPr id="94" name="TextBox 80"/>
            <p:cNvSpPr txBox="1"/>
            <p:nvPr/>
          </p:nvSpPr>
          <p:spPr>
            <a:xfrm>
              <a:off x="1066090" y="2417481"/>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5.</a:t>
              </a:r>
            </a:p>
          </p:txBody>
        </p:sp>
      </p:grpSp>
      <p:sp>
        <p:nvSpPr>
          <p:cNvPr id="96" name="Shape 270"/>
          <p:cNvSpPr/>
          <p:nvPr/>
        </p:nvSpPr>
        <p:spPr>
          <a:xfrm>
            <a:off x="5460678" y="1922012"/>
            <a:ext cx="400737" cy="399892"/>
          </a:xfrm>
          <a:prstGeom prst="rect">
            <a:avLst/>
          </a:prstGeom>
          <a:solidFill>
            <a:schemeClr val="accent4"/>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40%</a:t>
            </a:r>
            <a:endParaRPr sz="1013" b="1" dirty="0">
              <a:solidFill>
                <a:schemeClr val="bg2">
                  <a:lumMod val="10000"/>
                </a:schemeClr>
              </a:solidFill>
              <a:latin typeface="+mj-lt"/>
            </a:endParaRPr>
          </a:p>
        </p:txBody>
      </p:sp>
      <p:grpSp>
        <p:nvGrpSpPr>
          <p:cNvPr id="100" name="Group 72"/>
          <p:cNvGrpSpPr/>
          <p:nvPr/>
        </p:nvGrpSpPr>
        <p:grpSpPr>
          <a:xfrm>
            <a:off x="5980560" y="1838088"/>
            <a:ext cx="1407312" cy="558192"/>
            <a:chOff x="1066090" y="2417485"/>
            <a:chExt cx="2372437" cy="869888"/>
          </a:xfrm>
        </p:grpSpPr>
        <p:sp>
          <p:nvSpPr>
            <p:cNvPr id="101" name="Shape 208"/>
            <p:cNvSpPr/>
            <p:nvPr/>
          </p:nvSpPr>
          <p:spPr>
            <a:xfrm>
              <a:off x="1066090" y="2634500"/>
              <a:ext cx="2372437" cy="6528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para la recuperación física, económica y social.</a:t>
              </a:r>
            </a:p>
          </p:txBody>
        </p:sp>
        <p:sp>
          <p:nvSpPr>
            <p:cNvPr id="102" name="TextBox 80"/>
            <p:cNvSpPr txBox="1"/>
            <p:nvPr/>
          </p:nvSpPr>
          <p:spPr>
            <a:xfrm>
              <a:off x="1066090" y="2417485"/>
              <a:ext cx="1924668" cy="278153"/>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s-PE" sz="970" dirty="0">
                  <a:solidFill>
                    <a:schemeClr val="tx1">
                      <a:lumMod val="75000"/>
                      <a:lumOff val="25000"/>
                    </a:schemeClr>
                  </a:solidFill>
                </a:rPr>
                <a:t>Objetivo</a:t>
              </a:r>
              <a:r>
                <a:rPr lang="en-US" sz="970" dirty="0">
                  <a:solidFill>
                    <a:schemeClr val="tx1">
                      <a:lumMod val="75000"/>
                      <a:lumOff val="25000"/>
                    </a:schemeClr>
                  </a:solidFill>
                </a:rPr>
                <a:t> </a:t>
              </a:r>
              <a:r>
                <a:rPr lang="es-PE" sz="970" dirty="0">
                  <a:solidFill>
                    <a:schemeClr val="tx1">
                      <a:lumMod val="75000"/>
                      <a:lumOff val="25000"/>
                    </a:schemeClr>
                  </a:solidFill>
                </a:rPr>
                <a:t>Estratégico</a:t>
              </a:r>
              <a:r>
                <a:rPr lang="en-US" sz="970" dirty="0">
                  <a:solidFill>
                    <a:schemeClr val="tx1">
                      <a:lumMod val="75000"/>
                      <a:lumOff val="25000"/>
                    </a:schemeClr>
                  </a:solidFill>
                </a:rPr>
                <a:t> 4.</a:t>
              </a:r>
            </a:p>
          </p:txBody>
        </p:sp>
      </p:grpSp>
      <p:sp>
        <p:nvSpPr>
          <p:cNvPr id="58" name="Shape 270"/>
          <p:cNvSpPr/>
          <p:nvPr/>
        </p:nvSpPr>
        <p:spPr>
          <a:xfrm>
            <a:off x="4690704" y="784060"/>
            <a:ext cx="327241" cy="32660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759" dirty="0">
                <a:ln>
                  <a:solidFill>
                    <a:sysClr val="windowText" lastClr="000000"/>
                  </a:solidFill>
                </a:ln>
                <a:solidFill>
                  <a:schemeClr val="bg2">
                    <a:lumMod val="10000"/>
                  </a:schemeClr>
                </a:solidFill>
                <a:latin typeface="+mj-lt"/>
              </a:rPr>
              <a:t>10 %</a:t>
            </a:r>
            <a:endParaRPr sz="759" dirty="0">
              <a:ln>
                <a:solidFill>
                  <a:sysClr val="windowText" lastClr="000000"/>
                </a:solidFill>
              </a:ln>
              <a:solidFill>
                <a:schemeClr val="bg2">
                  <a:lumMod val="10000"/>
                </a:schemeClr>
              </a:solidFill>
              <a:latin typeface="+mj-lt"/>
            </a:endParaRPr>
          </a:p>
        </p:txBody>
      </p:sp>
      <p:sp>
        <p:nvSpPr>
          <p:cNvPr id="111" name="TextBox 6">
            <a:extLst>
              <a:ext uri="{FF2B5EF4-FFF2-40B4-BE49-F238E27FC236}">
                <a16:creationId xmlns:a16="http://schemas.microsoft.com/office/drawing/2014/main" xmlns="" id="{0F882BE3-DBE8-4CFF-8E96-0FC3F5F78A24}"/>
              </a:ext>
            </a:extLst>
          </p:cNvPr>
          <p:cNvSpPr txBox="1"/>
          <p:nvPr/>
        </p:nvSpPr>
        <p:spPr>
          <a:xfrm>
            <a:off x="5737653" y="1052718"/>
            <a:ext cx="1850802" cy="167084"/>
          </a:xfrm>
          <a:prstGeom prst="rect">
            <a:avLst/>
          </a:prstGeom>
          <a:noFill/>
        </p:spPr>
        <p:txBody>
          <a:bodyPr wrap="square" lIns="0" tIns="0" rIns="51424" bIns="0" rtlCol="0">
            <a:noAutofit/>
          </a:bodyPr>
          <a:lstStyle/>
          <a:p>
            <a:r>
              <a:rPr lang="es-ES" sz="1013" b="1" dirty="0">
                <a:solidFill>
                  <a:srgbClr val="297E96"/>
                </a:solidFill>
                <a:latin typeface="Calibri" panose="020F0502020204030204" pitchFamily="34" charset="0"/>
                <a:cs typeface="Helvetica Neue"/>
              </a:rPr>
              <a:t>RESULTADO NACIONAL</a:t>
            </a:r>
            <a:endParaRPr lang="es-MX" sz="443" cap="all" dirty="0">
              <a:solidFill>
                <a:srgbClr val="297E96"/>
              </a:solidFill>
              <a:latin typeface="Calibri" panose="020F0502020204030204" pitchFamily="34" charset="0"/>
              <a:cs typeface="Helvetica Neue"/>
            </a:endParaRPr>
          </a:p>
        </p:txBody>
      </p:sp>
      <p:sp>
        <p:nvSpPr>
          <p:cNvPr id="112" name="Cubo 111">
            <a:extLst>
              <a:ext uri="{FF2B5EF4-FFF2-40B4-BE49-F238E27FC236}">
                <a16:creationId xmlns:a16="http://schemas.microsoft.com/office/drawing/2014/main" xmlns="" id="{480E3970-41F1-4DF6-AAD7-068B8C383B7C}"/>
              </a:ext>
            </a:extLst>
          </p:cNvPr>
          <p:cNvSpPr/>
          <p:nvPr/>
        </p:nvSpPr>
        <p:spPr>
          <a:xfrm>
            <a:off x="6176732" y="775198"/>
            <a:ext cx="351046" cy="271521"/>
          </a:xfrm>
          <a:prstGeom prst="cub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a:solidFill>
                  <a:schemeClr val="tx1">
                    <a:lumMod val="95000"/>
                    <a:lumOff val="5000"/>
                  </a:schemeClr>
                </a:solidFill>
                <a:latin typeface="Arial Narrow" panose="020B0606020202030204" pitchFamily="34" charset="0"/>
              </a:rPr>
              <a:t>13 %</a:t>
            </a:r>
            <a:endParaRPr lang="en-US" sz="844" b="1" dirty="0">
              <a:solidFill>
                <a:schemeClr val="tx1">
                  <a:lumMod val="95000"/>
                  <a:lumOff val="5000"/>
                </a:schemeClr>
              </a:solidFill>
              <a:latin typeface="Arial Narrow" panose="020B0606020202030204" pitchFamily="34" charset="0"/>
            </a:endParaRPr>
          </a:p>
        </p:txBody>
      </p:sp>
      <p:sp>
        <p:nvSpPr>
          <p:cNvPr id="48" name="TextBox 6"/>
          <p:cNvSpPr txBox="1"/>
          <p:nvPr/>
        </p:nvSpPr>
        <p:spPr>
          <a:xfrm>
            <a:off x="2080680" y="1284913"/>
            <a:ext cx="3317865" cy="167084"/>
          </a:xfrm>
          <a:prstGeom prst="rect">
            <a:avLst/>
          </a:prstGeom>
          <a:noFill/>
        </p:spPr>
        <p:txBody>
          <a:bodyPr wrap="square" lIns="0" tIns="0" rIns="51424" bIns="0" rtlCol="0">
            <a:noAutofit/>
          </a:bodyPr>
          <a:lstStyle/>
          <a:p>
            <a:r>
              <a:rPr lang="es-ES" sz="1350" b="1" dirty="0">
                <a:solidFill>
                  <a:srgbClr val="297E96"/>
                </a:solidFill>
                <a:latin typeface="Calibri" panose="020F0502020204030204" pitchFamily="34" charset="0"/>
                <a:cs typeface="Helvetica Neue"/>
              </a:rPr>
              <a:t>GOBIERNO REGIONAL DE PUNO</a:t>
            </a:r>
            <a:endParaRPr lang="es-MX" sz="506" cap="all" dirty="0">
              <a:solidFill>
                <a:srgbClr val="297E96"/>
              </a:solidFill>
              <a:latin typeface="Calibri" panose="020F0502020204030204" pitchFamily="34" charset="0"/>
              <a:cs typeface="Helvetica Neue"/>
            </a:endParaRPr>
          </a:p>
        </p:txBody>
      </p:sp>
      <p:sp>
        <p:nvSpPr>
          <p:cNvPr id="50" name="Heptágono 49"/>
          <p:cNvSpPr/>
          <p:nvPr/>
        </p:nvSpPr>
        <p:spPr>
          <a:xfrm>
            <a:off x="4666899" y="1227307"/>
            <a:ext cx="351046" cy="271521"/>
          </a:xfrm>
          <a:prstGeom prst="hept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a:solidFill>
                  <a:schemeClr val="tx1">
                    <a:lumMod val="95000"/>
                    <a:lumOff val="5000"/>
                  </a:schemeClr>
                </a:solidFill>
                <a:latin typeface="Arial Narrow" panose="020B0606020202030204" pitchFamily="34" charset="0"/>
              </a:rPr>
              <a:t>30 %</a:t>
            </a:r>
            <a:endParaRPr lang="en-US" sz="844" b="1" dirty="0">
              <a:solidFill>
                <a:schemeClr val="tx1">
                  <a:lumMod val="95000"/>
                  <a:lumOff val="5000"/>
                </a:schemeClr>
              </a:solidFill>
              <a:latin typeface="Arial Narrow" panose="020B0606020202030204" pitchFamily="34" charset="0"/>
            </a:endParaRPr>
          </a:p>
        </p:txBody>
      </p:sp>
    </p:spTree>
    <p:extLst>
      <p:ext uri="{BB962C8B-B14F-4D97-AF65-F5344CB8AC3E}">
        <p14:creationId xmlns:p14="http://schemas.microsoft.com/office/powerpoint/2010/main" val="38295352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Imagen 47"/>
          <p:cNvPicPr>
            <a:picLocks noChangeAspect="1"/>
          </p:cNvPicPr>
          <p:nvPr/>
        </p:nvPicPr>
        <p:blipFill>
          <a:blip r:embed="rId2">
            <a:extLst>
              <a:ext uri="{BEBA8EAE-BF5A-486C-A8C5-ECC9F3942E4B}">
                <a14:imgProps xmlns:a14="http://schemas.microsoft.com/office/drawing/2010/main">
                  <a14:imgLayer r:embed="rId3">
                    <a14:imgEffect>
                      <a14:artisticCrisscrossEtching trans="35000" pressure="10"/>
                    </a14:imgEffect>
                  </a14:imgLayer>
                </a14:imgProps>
              </a:ext>
              <a:ext uri="{28A0092B-C50C-407E-A947-70E740481C1C}">
                <a14:useLocalDpi xmlns:a14="http://schemas.microsoft.com/office/drawing/2010/main" val="0"/>
              </a:ext>
            </a:extLst>
          </a:blip>
          <a:stretch>
            <a:fillRect/>
          </a:stretch>
        </p:blipFill>
        <p:spPr>
          <a:xfrm>
            <a:off x="2869073" y="1357916"/>
            <a:ext cx="3949324" cy="4585278"/>
          </a:xfrm>
          <a:prstGeom prst="rect">
            <a:avLst/>
          </a:prstGeom>
        </p:spPr>
      </p:pic>
      <p:grpSp>
        <p:nvGrpSpPr>
          <p:cNvPr id="9" name="Group 719"/>
          <p:cNvGrpSpPr/>
          <p:nvPr/>
        </p:nvGrpSpPr>
        <p:grpSpPr>
          <a:xfrm>
            <a:off x="2000249" y="595659"/>
            <a:ext cx="3102237" cy="450277"/>
            <a:chOff x="-1" y="-1"/>
            <a:chExt cx="4996557" cy="1152962"/>
          </a:xfrm>
          <a:solidFill>
            <a:srgbClr val="1F7B91"/>
          </a:solidFill>
        </p:grpSpPr>
        <p:sp>
          <p:nvSpPr>
            <p:cNvPr id="10" name="Shape 712"/>
            <p:cNvSpPr/>
            <p:nvPr/>
          </p:nvSpPr>
          <p:spPr>
            <a:xfrm flipH="1">
              <a:off x="-1" y="166679"/>
              <a:ext cx="4191989" cy="818352"/>
            </a:xfrm>
            <a:prstGeom prst="rect">
              <a:avLst/>
            </a:prstGeom>
            <a:grpFill/>
            <a:ln w="12700" cap="flat">
              <a:noFill/>
              <a:miter lim="400000"/>
            </a:ln>
            <a:effectLst/>
          </p:spPr>
          <p:txBody>
            <a:bodyPr wrap="square" lIns="14466" tIns="14466" rIns="14466" bIns="14466" numCol="1" anchor="ctr">
              <a:noAutofit/>
            </a:bodyPr>
            <a:lstStyle/>
            <a:p>
              <a:pPr lvl="0" algn="ctr"/>
              <a:r>
                <a:rPr lang="en-US" sz="1519" b="1" dirty="0">
                  <a:solidFill>
                    <a:prstClr val="white"/>
                  </a:solidFill>
                </a:rPr>
                <a:t>SAN MARTIN: </a:t>
              </a:r>
              <a:r>
                <a:rPr lang="en-US" sz="1519" b="1" dirty="0">
                  <a:solidFill>
                    <a:prstClr val="white"/>
                  </a:solidFill>
                </a:rPr>
                <a:t>Nivel Regional</a:t>
              </a:r>
            </a:p>
          </p:txBody>
        </p:sp>
        <p:grpSp>
          <p:nvGrpSpPr>
            <p:cNvPr id="11" name="Group 716"/>
            <p:cNvGrpSpPr/>
            <p:nvPr/>
          </p:nvGrpSpPr>
          <p:grpSpPr>
            <a:xfrm>
              <a:off x="4191985" y="-1"/>
              <a:ext cx="804571" cy="1152962"/>
              <a:chOff x="0" y="0"/>
              <a:chExt cx="804567" cy="1152959"/>
            </a:xfrm>
            <a:grpFill/>
          </p:grpSpPr>
          <p:sp>
            <p:nvSpPr>
              <p:cNvPr id="14" name="Shape 713"/>
              <p:cNvSpPr/>
              <p:nvPr/>
            </p:nvSpPr>
            <p:spPr>
              <a:xfrm flipH="1">
                <a:off x="0"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7922"/>
                    </a:lnTo>
                    <a:lnTo>
                      <a:pt x="21600" y="0"/>
                    </a:lnTo>
                    <a:lnTo>
                      <a:pt x="0" y="3733"/>
                    </a:lnTo>
                    <a:lnTo>
                      <a:pt x="0" y="21600"/>
                    </a:lnTo>
                    <a:close/>
                  </a:path>
                </a:pathLst>
              </a:custGeom>
              <a:grpFill/>
              <a:ln w="12700" cap="flat">
                <a:noFill/>
                <a:miter lim="400000"/>
              </a:ln>
              <a:effectLst/>
            </p:spPr>
            <p:txBody>
              <a:bodyPr wrap="square" lIns="14466" tIns="14466" rIns="14466" bIns="14466" numCol="1" anchor="t">
                <a:noAutofit/>
              </a:bodyPr>
              <a:lstStyle/>
              <a:p>
                <a:endParaRPr sz="570"/>
              </a:p>
            </p:txBody>
          </p:sp>
          <p:sp>
            <p:nvSpPr>
              <p:cNvPr id="18" name="Shape 714"/>
              <p:cNvSpPr/>
              <p:nvPr/>
            </p:nvSpPr>
            <p:spPr>
              <a:xfrm flipH="1">
                <a:off x="402283"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922"/>
                    </a:lnTo>
                    <a:lnTo>
                      <a:pt x="0" y="0"/>
                    </a:lnTo>
                    <a:lnTo>
                      <a:pt x="21600" y="3733"/>
                    </a:lnTo>
                    <a:lnTo>
                      <a:pt x="21600" y="21600"/>
                    </a:lnTo>
                    <a:close/>
                  </a:path>
                </a:pathLst>
              </a:custGeom>
              <a:grpFill/>
              <a:ln w="12700" cap="flat">
                <a:noFill/>
                <a:miter lim="400000"/>
              </a:ln>
              <a:effectLst/>
            </p:spPr>
            <p:txBody>
              <a:bodyPr wrap="square" lIns="14466" tIns="14466" rIns="14466" bIns="14466" numCol="1" anchor="ctr">
                <a:noAutofit/>
              </a:bodyPr>
              <a:lstStyle/>
              <a:p>
                <a:pPr algn="ctr"/>
                <a:endParaRPr lang="en-US" sz="1013" b="1" dirty="0">
                  <a:solidFill>
                    <a:srgbClr val="FFFFFF"/>
                  </a:solidFill>
                  <a:ea typeface="Helvetica"/>
                  <a:cs typeface="Helvetica"/>
                  <a:sym typeface="Helvetica"/>
                </a:endParaRPr>
              </a:p>
            </p:txBody>
          </p:sp>
          <p:sp>
            <p:nvSpPr>
              <p:cNvPr id="19" name="Shape 715"/>
              <p:cNvSpPr/>
              <p:nvPr/>
            </p:nvSpPr>
            <p:spPr>
              <a:xfrm flipH="1">
                <a:off x="1" y="0"/>
                <a:ext cx="804566" cy="33711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10680"/>
                    </a:lnTo>
                    <a:lnTo>
                      <a:pt x="10800" y="0"/>
                    </a:lnTo>
                    <a:lnTo>
                      <a:pt x="21600" y="10680"/>
                    </a:lnTo>
                    <a:lnTo>
                      <a:pt x="10800" y="21600"/>
                    </a:lnTo>
                    <a:close/>
                  </a:path>
                </a:pathLst>
              </a:custGeom>
              <a:grpFill/>
              <a:ln w="9525" cap="flat">
                <a:noFill/>
                <a:prstDash val="solid"/>
                <a:bevel/>
              </a:ln>
              <a:effectLst/>
            </p:spPr>
            <p:txBody>
              <a:bodyPr wrap="square" lIns="14466" tIns="14466" rIns="14466" bIns="14466" numCol="1" anchor="t">
                <a:noAutofit/>
              </a:bodyPr>
              <a:lstStyle/>
              <a:p>
                <a:endParaRPr sz="570"/>
              </a:p>
            </p:txBody>
          </p:sp>
        </p:grpSp>
      </p:grpSp>
      <p:sp>
        <p:nvSpPr>
          <p:cNvPr id="13" name="Shape 267"/>
          <p:cNvSpPr/>
          <p:nvPr/>
        </p:nvSpPr>
        <p:spPr>
          <a:xfrm>
            <a:off x="3255296" y="1895971"/>
            <a:ext cx="426498" cy="399892"/>
          </a:xfrm>
          <a:prstGeom prst="rect">
            <a:avLst/>
          </a:prstGeom>
          <a:solidFill>
            <a:srgbClr val="FFFF00"/>
          </a:solidFill>
          <a:ln w="12700" cap="flat">
            <a:solidFill>
              <a:schemeClr val="accent4"/>
            </a:solid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54%</a:t>
            </a:r>
            <a:endParaRPr sz="1013" b="1" dirty="0">
              <a:solidFill>
                <a:schemeClr val="bg2">
                  <a:lumMod val="10000"/>
                </a:schemeClr>
              </a:solidFill>
              <a:latin typeface="+mj-lt"/>
            </a:endParaRPr>
          </a:p>
        </p:txBody>
      </p:sp>
      <p:sp>
        <p:nvSpPr>
          <p:cNvPr id="15" name="Shape 270"/>
          <p:cNvSpPr/>
          <p:nvPr/>
        </p:nvSpPr>
        <p:spPr>
          <a:xfrm>
            <a:off x="5578271" y="4468342"/>
            <a:ext cx="400737"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0</a:t>
            </a:r>
            <a:r>
              <a:rPr lang="en-US" sz="1013" b="1" dirty="0">
                <a:solidFill>
                  <a:schemeClr val="bg2">
                    <a:lumMod val="10000"/>
                  </a:schemeClr>
                </a:solidFill>
                <a:latin typeface="+mj-lt"/>
              </a:rPr>
              <a:t>%</a:t>
            </a:r>
            <a:endParaRPr sz="1013" b="1" dirty="0">
              <a:solidFill>
                <a:schemeClr val="bg2">
                  <a:lumMod val="10000"/>
                </a:schemeClr>
              </a:solidFill>
              <a:latin typeface="+mj-lt"/>
            </a:endParaRPr>
          </a:p>
        </p:txBody>
      </p:sp>
      <p:grpSp>
        <p:nvGrpSpPr>
          <p:cNvPr id="60" name="Group 62"/>
          <p:cNvGrpSpPr/>
          <p:nvPr/>
        </p:nvGrpSpPr>
        <p:grpSpPr>
          <a:xfrm>
            <a:off x="1802759" y="1882178"/>
            <a:ext cx="1359152" cy="427936"/>
            <a:chOff x="1066090" y="2419924"/>
            <a:chExt cx="2372437" cy="661050"/>
          </a:xfrm>
        </p:grpSpPr>
        <p:sp>
          <p:nvSpPr>
            <p:cNvPr id="67" name="Shape 208"/>
            <p:cNvSpPr/>
            <p:nvPr/>
          </p:nvSpPr>
          <p:spPr>
            <a:xfrm>
              <a:off x="1066090" y="2634499"/>
              <a:ext cx="2372437" cy="4464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pPr algn="r"/>
              <a:r>
                <a:rPr lang="es-MX" sz="844" dirty="0">
                  <a:solidFill>
                    <a:schemeClr val="bg2">
                      <a:lumMod val="25000"/>
                    </a:schemeClr>
                  </a:solidFill>
                  <a:latin typeface="+mj-lt"/>
                </a:rPr>
                <a:t>Desarrollar el conocimiento del riesgo</a:t>
              </a:r>
              <a:r>
                <a:rPr lang="es-PE" sz="844" dirty="0">
                  <a:solidFill>
                    <a:schemeClr val="bg2">
                      <a:lumMod val="25000"/>
                    </a:schemeClr>
                  </a:solidFill>
                  <a:latin typeface="+mj-lt"/>
                </a:rPr>
                <a:t>.</a:t>
              </a:r>
            </a:p>
          </p:txBody>
        </p:sp>
        <p:sp>
          <p:nvSpPr>
            <p:cNvPr id="68" name="TextBox 70"/>
            <p:cNvSpPr txBox="1"/>
            <p:nvPr/>
          </p:nvSpPr>
          <p:spPr>
            <a:xfrm>
              <a:off x="1445658" y="2419924"/>
              <a:ext cx="1992869" cy="275715"/>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1.</a:t>
              </a:r>
            </a:p>
          </p:txBody>
        </p:sp>
      </p:grpSp>
      <p:grpSp>
        <p:nvGrpSpPr>
          <p:cNvPr id="70" name="Group 72"/>
          <p:cNvGrpSpPr/>
          <p:nvPr/>
        </p:nvGrpSpPr>
        <p:grpSpPr>
          <a:xfrm>
            <a:off x="6098153" y="4471522"/>
            <a:ext cx="1407312" cy="688099"/>
            <a:chOff x="1066090" y="2417484"/>
            <a:chExt cx="2372437" cy="1072341"/>
          </a:xfrm>
        </p:grpSpPr>
        <p:sp>
          <p:nvSpPr>
            <p:cNvPr id="77"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de la población y sociedad organizada para el desarrollo de una cultura de prevención.</a:t>
              </a:r>
            </a:p>
          </p:txBody>
        </p:sp>
        <p:sp>
          <p:nvSpPr>
            <p:cNvPr id="78" name="TextBox 80"/>
            <p:cNvSpPr txBox="1"/>
            <p:nvPr/>
          </p:nvSpPr>
          <p:spPr>
            <a:xfrm>
              <a:off x="1066090" y="2417484"/>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6.</a:t>
              </a:r>
            </a:p>
          </p:txBody>
        </p:sp>
      </p:grpSp>
      <p:sp>
        <p:nvSpPr>
          <p:cNvPr id="79" name="Shape 267"/>
          <p:cNvSpPr/>
          <p:nvPr/>
        </p:nvSpPr>
        <p:spPr>
          <a:xfrm>
            <a:off x="3254434" y="3034721"/>
            <a:ext cx="426498"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1%</a:t>
            </a:r>
            <a:endParaRPr sz="1013" b="1" dirty="0">
              <a:solidFill>
                <a:schemeClr val="bg2">
                  <a:lumMod val="10000"/>
                </a:schemeClr>
              </a:solidFill>
              <a:latin typeface="+mj-lt"/>
            </a:endParaRPr>
          </a:p>
        </p:txBody>
      </p:sp>
      <p:grpSp>
        <p:nvGrpSpPr>
          <p:cNvPr id="81" name="Group 62"/>
          <p:cNvGrpSpPr/>
          <p:nvPr/>
        </p:nvGrpSpPr>
        <p:grpSpPr>
          <a:xfrm>
            <a:off x="1801897" y="2924484"/>
            <a:ext cx="1359152" cy="817660"/>
            <a:chOff x="1066090" y="2419921"/>
            <a:chExt cx="2372437" cy="1263071"/>
          </a:xfrm>
        </p:grpSpPr>
        <p:sp>
          <p:nvSpPr>
            <p:cNvPr id="82" name="Shape 208"/>
            <p:cNvSpPr/>
            <p:nvPr/>
          </p:nvSpPr>
          <p:spPr>
            <a:xfrm>
              <a:off x="1066090" y="2634499"/>
              <a:ext cx="2372437" cy="104849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pPr algn="r"/>
              <a:r>
                <a:rPr lang="es-ES" sz="844" dirty="0"/>
                <a:t>Evitar y reducir las condiciones de riesgo de los medios de vida de la población con un enfoque territorial</a:t>
              </a:r>
              <a:r>
                <a:rPr lang="es-PE" sz="844" dirty="0">
                  <a:solidFill>
                    <a:schemeClr val="bg2">
                      <a:lumMod val="25000"/>
                    </a:schemeClr>
                  </a:solidFill>
                </a:rPr>
                <a:t>.</a:t>
              </a:r>
            </a:p>
          </p:txBody>
        </p:sp>
        <p:sp>
          <p:nvSpPr>
            <p:cNvPr id="83" name="TextBox 70"/>
            <p:cNvSpPr txBox="1"/>
            <p:nvPr/>
          </p:nvSpPr>
          <p:spPr>
            <a:xfrm>
              <a:off x="1445658" y="2419921"/>
              <a:ext cx="1992869" cy="27571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2.</a:t>
              </a:r>
            </a:p>
          </p:txBody>
        </p:sp>
      </p:grpSp>
      <p:sp>
        <p:nvSpPr>
          <p:cNvPr id="87" name="Shape 267"/>
          <p:cNvSpPr/>
          <p:nvPr/>
        </p:nvSpPr>
        <p:spPr>
          <a:xfrm>
            <a:off x="3254434" y="4481391"/>
            <a:ext cx="426498" cy="399892"/>
          </a:xfrm>
          <a:prstGeom prst="rect">
            <a:avLst/>
          </a:prstGeom>
          <a:solidFill>
            <a:srgbClr val="FF0000"/>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24%</a:t>
            </a:r>
            <a:endParaRPr sz="1013" b="1" dirty="0">
              <a:solidFill>
                <a:schemeClr val="bg2">
                  <a:lumMod val="10000"/>
                </a:schemeClr>
              </a:solidFill>
              <a:latin typeface="+mj-lt"/>
            </a:endParaRPr>
          </a:p>
        </p:txBody>
      </p:sp>
      <p:sp>
        <p:nvSpPr>
          <p:cNvPr id="88" name="Shape 270"/>
          <p:cNvSpPr/>
          <p:nvPr/>
        </p:nvSpPr>
        <p:spPr>
          <a:xfrm>
            <a:off x="5578271" y="3033299"/>
            <a:ext cx="400737" cy="399892"/>
          </a:xfrm>
          <a:prstGeom prst="rect">
            <a:avLst/>
          </a:prstGeom>
          <a:solidFill>
            <a:srgbClr val="FFC000"/>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29%</a:t>
            </a:r>
            <a:endParaRPr sz="1013" b="1" dirty="0">
              <a:solidFill>
                <a:schemeClr val="bg2">
                  <a:lumMod val="10000"/>
                </a:schemeClr>
              </a:solidFill>
              <a:latin typeface="+mj-lt"/>
            </a:endParaRPr>
          </a:p>
        </p:txBody>
      </p:sp>
      <p:grpSp>
        <p:nvGrpSpPr>
          <p:cNvPr id="89" name="Group 62"/>
          <p:cNvGrpSpPr/>
          <p:nvPr/>
        </p:nvGrpSpPr>
        <p:grpSpPr>
          <a:xfrm>
            <a:off x="1801897" y="4467593"/>
            <a:ext cx="1359152" cy="557846"/>
            <a:chOff x="1066090" y="2419921"/>
            <a:chExt cx="2372437" cy="861732"/>
          </a:xfrm>
        </p:grpSpPr>
        <p:sp>
          <p:nvSpPr>
            <p:cNvPr id="90" name="Shape 208"/>
            <p:cNvSpPr/>
            <p:nvPr/>
          </p:nvSpPr>
          <p:spPr>
            <a:xfrm>
              <a:off x="1066090" y="2634500"/>
              <a:ext cx="2372437" cy="6471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pPr algn="r"/>
              <a:r>
                <a:rPr lang="es-PE" sz="844" dirty="0">
                  <a:solidFill>
                    <a:srgbClr val="808080"/>
                  </a:solidFill>
                </a:rPr>
                <a:t>Desarrollar capacidad de respuesta ante emergencias y desastres.</a:t>
              </a:r>
            </a:p>
          </p:txBody>
        </p:sp>
        <p:sp>
          <p:nvSpPr>
            <p:cNvPr id="91" name="TextBox 70"/>
            <p:cNvSpPr txBox="1"/>
            <p:nvPr/>
          </p:nvSpPr>
          <p:spPr>
            <a:xfrm>
              <a:off x="1445658" y="2419921"/>
              <a:ext cx="1992869" cy="275716"/>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3.</a:t>
              </a:r>
            </a:p>
          </p:txBody>
        </p:sp>
      </p:grpSp>
      <p:grpSp>
        <p:nvGrpSpPr>
          <p:cNvPr id="92" name="Group 72"/>
          <p:cNvGrpSpPr/>
          <p:nvPr/>
        </p:nvGrpSpPr>
        <p:grpSpPr>
          <a:xfrm>
            <a:off x="6098153" y="2924484"/>
            <a:ext cx="1407312" cy="688101"/>
            <a:chOff x="1066090" y="2417481"/>
            <a:chExt cx="2372437" cy="1072344"/>
          </a:xfrm>
        </p:grpSpPr>
        <p:sp>
          <p:nvSpPr>
            <p:cNvPr id="93"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r>
                <a:rPr lang="es-PE" sz="844" dirty="0">
                  <a:solidFill>
                    <a:schemeClr val="bg2">
                      <a:lumMod val="25000"/>
                    </a:schemeClr>
                  </a:solidFill>
                  <a:latin typeface="+mj-lt"/>
                </a:rPr>
                <a:t>Fortalecer las capacidades institucionales para el desarrollo de la gestión del riesgo de desastres.</a:t>
              </a:r>
            </a:p>
          </p:txBody>
        </p:sp>
        <p:sp>
          <p:nvSpPr>
            <p:cNvPr id="94" name="TextBox 80"/>
            <p:cNvSpPr txBox="1"/>
            <p:nvPr/>
          </p:nvSpPr>
          <p:spPr>
            <a:xfrm>
              <a:off x="1066090" y="2417481"/>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5.</a:t>
              </a:r>
            </a:p>
          </p:txBody>
        </p:sp>
      </p:grpSp>
      <p:sp>
        <p:nvSpPr>
          <p:cNvPr id="96" name="Shape 270"/>
          <p:cNvSpPr/>
          <p:nvPr/>
        </p:nvSpPr>
        <p:spPr>
          <a:xfrm>
            <a:off x="5578271" y="1920015"/>
            <a:ext cx="400737"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12%</a:t>
            </a:r>
            <a:endParaRPr sz="1013" b="1" dirty="0">
              <a:solidFill>
                <a:schemeClr val="bg2">
                  <a:lumMod val="10000"/>
                </a:schemeClr>
              </a:solidFill>
              <a:latin typeface="+mj-lt"/>
            </a:endParaRPr>
          </a:p>
        </p:txBody>
      </p:sp>
      <p:grpSp>
        <p:nvGrpSpPr>
          <p:cNvPr id="100" name="Group 72"/>
          <p:cNvGrpSpPr/>
          <p:nvPr/>
        </p:nvGrpSpPr>
        <p:grpSpPr>
          <a:xfrm>
            <a:off x="6098153" y="1836091"/>
            <a:ext cx="1407312" cy="558192"/>
            <a:chOff x="1066090" y="2417485"/>
            <a:chExt cx="2372437" cy="869888"/>
          </a:xfrm>
        </p:grpSpPr>
        <p:sp>
          <p:nvSpPr>
            <p:cNvPr id="101" name="Shape 208"/>
            <p:cNvSpPr/>
            <p:nvPr/>
          </p:nvSpPr>
          <p:spPr>
            <a:xfrm>
              <a:off x="1066090" y="2634500"/>
              <a:ext cx="2372437" cy="6528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para la recuperación física, económica y social.</a:t>
              </a:r>
            </a:p>
          </p:txBody>
        </p:sp>
        <p:sp>
          <p:nvSpPr>
            <p:cNvPr id="102" name="TextBox 80"/>
            <p:cNvSpPr txBox="1"/>
            <p:nvPr/>
          </p:nvSpPr>
          <p:spPr>
            <a:xfrm>
              <a:off x="1066090" y="2417485"/>
              <a:ext cx="1924668" cy="278153"/>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s-PE" sz="970" dirty="0">
                  <a:solidFill>
                    <a:schemeClr val="tx1">
                      <a:lumMod val="75000"/>
                      <a:lumOff val="25000"/>
                    </a:schemeClr>
                  </a:solidFill>
                </a:rPr>
                <a:t>Objetivo</a:t>
              </a:r>
              <a:r>
                <a:rPr lang="en-US" sz="970" dirty="0">
                  <a:solidFill>
                    <a:schemeClr val="tx1">
                      <a:lumMod val="75000"/>
                      <a:lumOff val="25000"/>
                    </a:schemeClr>
                  </a:solidFill>
                </a:rPr>
                <a:t> </a:t>
              </a:r>
              <a:r>
                <a:rPr lang="es-PE" sz="970" dirty="0">
                  <a:solidFill>
                    <a:schemeClr val="tx1">
                      <a:lumMod val="75000"/>
                      <a:lumOff val="25000"/>
                    </a:schemeClr>
                  </a:solidFill>
                </a:rPr>
                <a:t>Estratégico</a:t>
              </a:r>
              <a:r>
                <a:rPr lang="en-US" sz="970" dirty="0">
                  <a:solidFill>
                    <a:schemeClr val="tx1">
                      <a:lumMod val="75000"/>
                      <a:lumOff val="25000"/>
                    </a:schemeClr>
                  </a:solidFill>
                </a:rPr>
                <a:t> 4.</a:t>
              </a:r>
            </a:p>
          </p:txBody>
        </p:sp>
      </p:grpSp>
      <p:sp>
        <p:nvSpPr>
          <p:cNvPr id="58" name="Shape 270"/>
          <p:cNvSpPr/>
          <p:nvPr/>
        </p:nvSpPr>
        <p:spPr>
          <a:xfrm>
            <a:off x="4690704" y="657673"/>
            <a:ext cx="327241" cy="32660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759" dirty="0">
                <a:ln>
                  <a:solidFill>
                    <a:sysClr val="windowText" lastClr="000000"/>
                  </a:solidFill>
                </a:ln>
                <a:solidFill>
                  <a:schemeClr val="bg2">
                    <a:lumMod val="10000"/>
                  </a:schemeClr>
                </a:solidFill>
                <a:latin typeface="+mj-lt"/>
              </a:rPr>
              <a:t>10 %</a:t>
            </a:r>
            <a:endParaRPr sz="759" dirty="0">
              <a:ln>
                <a:solidFill>
                  <a:sysClr val="windowText" lastClr="000000"/>
                </a:solidFill>
              </a:ln>
              <a:solidFill>
                <a:schemeClr val="bg2">
                  <a:lumMod val="10000"/>
                </a:schemeClr>
              </a:solidFill>
              <a:latin typeface="+mj-lt"/>
            </a:endParaRPr>
          </a:p>
        </p:txBody>
      </p:sp>
      <p:sp>
        <p:nvSpPr>
          <p:cNvPr id="111" name="TextBox 6">
            <a:extLst>
              <a:ext uri="{FF2B5EF4-FFF2-40B4-BE49-F238E27FC236}">
                <a16:creationId xmlns:a16="http://schemas.microsoft.com/office/drawing/2014/main" xmlns="" id="{0F882BE3-DBE8-4CFF-8E96-0FC3F5F78A24}"/>
              </a:ext>
            </a:extLst>
          </p:cNvPr>
          <p:cNvSpPr txBox="1"/>
          <p:nvPr/>
        </p:nvSpPr>
        <p:spPr>
          <a:xfrm>
            <a:off x="5737653" y="926331"/>
            <a:ext cx="1850802" cy="167084"/>
          </a:xfrm>
          <a:prstGeom prst="rect">
            <a:avLst/>
          </a:prstGeom>
          <a:noFill/>
        </p:spPr>
        <p:txBody>
          <a:bodyPr wrap="square" lIns="0" tIns="0" rIns="51424" bIns="0" rtlCol="0">
            <a:noAutofit/>
          </a:bodyPr>
          <a:lstStyle/>
          <a:p>
            <a:r>
              <a:rPr lang="es-ES" sz="1013" b="1" dirty="0">
                <a:solidFill>
                  <a:srgbClr val="297E96"/>
                </a:solidFill>
                <a:latin typeface="Calibri" panose="020F0502020204030204" pitchFamily="34" charset="0"/>
                <a:cs typeface="Helvetica Neue"/>
              </a:rPr>
              <a:t>RESULTADO NACIONAL</a:t>
            </a:r>
            <a:endParaRPr lang="es-MX" sz="443" cap="all" dirty="0">
              <a:solidFill>
                <a:srgbClr val="297E96"/>
              </a:solidFill>
              <a:latin typeface="Calibri" panose="020F0502020204030204" pitchFamily="34" charset="0"/>
              <a:cs typeface="Helvetica Neue"/>
            </a:endParaRPr>
          </a:p>
        </p:txBody>
      </p:sp>
      <p:sp>
        <p:nvSpPr>
          <p:cNvPr id="112" name="Cubo 111">
            <a:extLst>
              <a:ext uri="{FF2B5EF4-FFF2-40B4-BE49-F238E27FC236}">
                <a16:creationId xmlns:a16="http://schemas.microsoft.com/office/drawing/2014/main" xmlns="" id="{480E3970-41F1-4DF6-AAD7-068B8C383B7C}"/>
              </a:ext>
            </a:extLst>
          </p:cNvPr>
          <p:cNvSpPr/>
          <p:nvPr/>
        </p:nvSpPr>
        <p:spPr>
          <a:xfrm>
            <a:off x="6176731" y="648811"/>
            <a:ext cx="432225" cy="271521"/>
          </a:xfrm>
          <a:prstGeom prst="cub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smtClean="0">
                <a:solidFill>
                  <a:schemeClr val="tx1">
                    <a:lumMod val="95000"/>
                    <a:lumOff val="5000"/>
                  </a:schemeClr>
                </a:solidFill>
                <a:latin typeface="Arial Narrow" panose="020B0606020202030204" pitchFamily="34" charset="0"/>
              </a:rPr>
              <a:t>13%</a:t>
            </a:r>
            <a:endParaRPr lang="en-US" sz="844" b="1" dirty="0">
              <a:solidFill>
                <a:schemeClr val="tx1">
                  <a:lumMod val="95000"/>
                  <a:lumOff val="5000"/>
                </a:schemeClr>
              </a:solidFill>
              <a:latin typeface="Arial Narrow" panose="020B0606020202030204" pitchFamily="34" charset="0"/>
            </a:endParaRPr>
          </a:p>
        </p:txBody>
      </p:sp>
      <p:sp>
        <p:nvSpPr>
          <p:cNvPr id="47" name="TextBox 6"/>
          <p:cNvSpPr txBox="1"/>
          <p:nvPr/>
        </p:nvSpPr>
        <p:spPr>
          <a:xfrm>
            <a:off x="1996140" y="1034346"/>
            <a:ext cx="2428979" cy="192286"/>
          </a:xfrm>
          <a:prstGeom prst="rect">
            <a:avLst/>
          </a:prstGeom>
          <a:noFill/>
        </p:spPr>
        <p:txBody>
          <a:bodyPr wrap="square" lIns="0" tIns="0" rIns="51424" bIns="0" rtlCol="0">
            <a:noAutofit/>
          </a:bodyPr>
          <a:lstStyle/>
          <a:p>
            <a:pPr algn="ctr"/>
            <a:r>
              <a:rPr lang="es-ES" sz="1350" b="1" dirty="0">
                <a:solidFill>
                  <a:srgbClr val="297E96"/>
                </a:solidFill>
                <a:latin typeface="Calibri" panose="020F0502020204030204" pitchFamily="34" charset="0"/>
                <a:cs typeface="Helvetica Neue"/>
              </a:rPr>
              <a:t>GOBIERNO REGIONAL </a:t>
            </a:r>
          </a:p>
          <a:p>
            <a:pPr algn="ctr"/>
            <a:r>
              <a:rPr lang="es-ES" sz="1350" b="1" dirty="0">
                <a:solidFill>
                  <a:srgbClr val="297E96"/>
                </a:solidFill>
                <a:latin typeface="Calibri" panose="020F0502020204030204" pitchFamily="34" charset="0"/>
                <a:cs typeface="Helvetica Neue"/>
              </a:rPr>
              <a:t>DE SAN MARTÍN</a:t>
            </a:r>
            <a:endParaRPr lang="es-MX" sz="506" cap="all" dirty="0">
              <a:solidFill>
                <a:srgbClr val="297E96"/>
              </a:solidFill>
              <a:latin typeface="Calibri" panose="020F0502020204030204" pitchFamily="34" charset="0"/>
              <a:cs typeface="Helvetica Neue"/>
            </a:endParaRPr>
          </a:p>
        </p:txBody>
      </p:sp>
      <p:sp>
        <p:nvSpPr>
          <p:cNvPr id="49" name="Heptágono 48"/>
          <p:cNvSpPr/>
          <p:nvPr/>
        </p:nvSpPr>
        <p:spPr>
          <a:xfrm>
            <a:off x="4615464" y="1113026"/>
            <a:ext cx="487022" cy="255305"/>
          </a:xfrm>
          <a:prstGeom prst="heptag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smtClean="0">
                <a:solidFill>
                  <a:schemeClr val="tx1">
                    <a:lumMod val="95000"/>
                    <a:lumOff val="5000"/>
                  </a:schemeClr>
                </a:solidFill>
                <a:latin typeface="Arial Narrow" panose="020B0606020202030204" pitchFamily="34" charset="0"/>
              </a:rPr>
              <a:t>20%</a:t>
            </a:r>
            <a:endParaRPr lang="en-US" sz="844" b="1" dirty="0">
              <a:solidFill>
                <a:schemeClr val="tx1">
                  <a:lumMod val="95000"/>
                  <a:lumOff val="5000"/>
                </a:schemeClr>
              </a:solidFill>
              <a:latin typeface="Arial Narrow" panose="020B0606020202030204" pitchFamily="34" charset="0"/>
            </a:endParaRPr>
          </a:p>
        </p:txBody>
      </p:sp>
    </p:spTree>
    <p:extLst>
      <p:ext uri="{BB962C8B-B14F-4D97-AF65-F5344CB8AC3E}">
        <p14:creationId xmlns:p14="http://schemas.microsoft.com/office/powerpoint/2010/main" val="591981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70984" y="847456"/>
            <a:ext cx="8690517" cy="4662815"/>
          </a:xfrm>
          <a:prstGeom prst="rect">
            <a:avLst/>
          </a:prstGeom>
          <a:solidFill>
            <a:schemeClr val="bg2"/>
          </a:solidFill>
        </p:spPr>
        <p:txBody>
          <a:bodyPr wrap="square">
            <a:spAutoFit/>
          </a:bodyPr>
          <a:lstStyle/>
          <a:p>
            <a:pPr algn="ctr"/>
            <a:r>
              <a:rPr lang="es-PE" sz="1100" b="1" dirty="0">
                <a:solidFill>
                  <a:srgbClr val="000000"/>
                </a:solidFill>
                <a:latin typeface="Arial" panose="020B0604020202020204" pitchFamily="34" charset="0"/>
              </a:rPr>
              <a:t>Objetivo Estratégico 2: </a:t>
            </a:r>
            <a:r>
              <a:rPr lang="es-PE" sz="1100" b="1" dirty="0" smtClean="0">
                <a:solidFill>
                  <a:srgbClr val="000000"/>
                </a:solidFill>
                <a:latin typeface="Arial" panose="020B0604020202020204" pitchFamily="34" charset="0"/>
              </a:rPr>
              <a:t>Evitar </a:t>
            </a:r>
            <a:r>
              <a:rPr lang="es-PE" sz="1100" b="1" dirty="0">
                <a:solidFill>
                  <a:srgbClr val="000000"/>
                </a:solidFill>
                <a:latin typeface="Arial" panose="020B0604020202020204" pitchFamily="34" charset="0"/>
              </a:rPr>
              <a:t>y Reducir las </a:t>
            </a:r>
            <a:r>
              <a:rPr lang="es-PE" sz="1100" b="1" dirty="0" smtClean="0">
                <a:solidFill>
                  <a:srgbClr val="000000"/>
                </a:solidFill>
                <a:latin typeface="Arial" panose="020B0604020202020204" pitchFamily="34" charset="0"/>
              </a:rPr>
              <a:t>condiciones </a:t>
            </a:r>
            <a:r>
              <a:rPr lang="es-PE" sz="1100" b="1" dirty="0">
                <a:solidFill>
                  <a:srgbClr val="000000"/>
                </a:solidFill>
                <a:latin typeface="Arial" panose="020B0604020202020204" pitchFamily="34" charset="0"/>
              </a:rPr>
              <a:t>de riesgo </a:t>
            </a:r>
            <a:r>
              <a:rPr lang="es-PE" sz="1100" b="1" dirty="0" smtClean="0">
                <a:solidFill>
                  <a:srgbClr val="000000"/>
                </a:solidFill>
                <a:latin typeface="Arial" panose="020B0604020202020204" pitchFamily="34" charset="0"/>
              </a:rPr>
              <a:t>de </a:t>
            </a:r>
            <a:r>
              <a:rPr lang="es-PE" sz="1100" b="1" dirty="0">
                <a:solidFill>
                  <a:srgbClr val="000000"/>
                </a:solidFill>
                <a:latin typeface="Arial" panose="020B0604020202020204" pitchFamily="34" charset="0"/>
              </a:rPr>
              <a:t>los </a:t>
            </a:r>
            <a:r>
              <a:rPr lang="es-PE" sz="1100" b="1" dirty="0" smtClean="0">
                <a:solidFill>
                  <a:srgbClr val="000000"/>
                </a:solidFill>
                <a:latin typeface="Arial" panose="020B0604020202020204" pitchFamily="34" charset="0"/>
              </a:rPr>
              <a:t>medios </a:t>
            </a:r>
            <a:r>
              <a:rPr lang="es-PE" sz="1100" b="1" dirty="0">
                <a:solidFill>
                  <a:srgbClr val="000000"/>
                </a:solidFill>
                <a:latin typeface="Arial" panose="020B0604020202020204" pitchFamily="34" charset="0"/>
              </a:rPr>
              <a:t>de vida de la </a:t>
            </a:r>
            <a:r>
              <a:rPr lang="es-PE" sz="1100" b="1" dirty="0" smtClean="0">
                <a:solidFill>
                  <a:srgbClr val="000000"/>
                </a:solidFill>
                <a:latin typeface="Arial" panose="020B0604020202020204" pitchFamily="34" charset="0"/>
              </a:rPr>
              <a:t>población </a:t>
            </a:r>
            <a:r>
              <a:rPr lang="es-PE" sz="1100" b="1" dirty="0">
                <a:solidFill>
                  <a:srgbClr val="000000"/>
                </a:solidFill>
                <a:latin typeface="Arial" panose="020B0604020202020204" pitchFamily="34" charset="0"/>
              </a:rPr>
              <a:t>con </a:t>
            </a:r>
            <a:r>
              <a:rPr lang="es-PE" sz="1100" b="1" dirty="0" smtClean="0">
                <a:solidFill>
                  <a:srgbClr val="000000"/>
                </a:solidFill>
                <a:latin typeface="Arial" panose="020B0604020202020204" pitchFamily="34" charset="0"/>
              </a:rPr>
              <a:t>un enfoque </a:t>
            </a:r>
            <a:r>
              <a:rPr lang="es-PE" sz="1100" b="1" dirty="0">
                <a:solidFill>
                  <a:srgbClr val="000000"/>
                </a:solidFill>
                <a:latin typeface="Arial" panose="020B0604020202020204" pitchFamily="34" charset="0"/>
              </a:rPr>
              <a:t>territorial </a:t>
            </a:r>
            <a:r>
              <a:rPr lang="es-PE" sz="1100" dirty="0">
                <a:solidFill>
                  <a:srgbClr val="000000"/>
                </a:solidFill>
                <a:latin typeface="Arial" panose="020B0604020202020204" pitchFamily="34" charset="0"/>
              </a:rPr>
              <a:t>	</a:t>
            </a:r>
          </a:p>
          <a:p>
            <a:pPr algn="just"/>
            <a:endParaRPr lang="es-PE" sz="1100" b="1" dirty="0" smtClean="0">
              <a:solidFill>
                <a:srgbClr val="000000"/>
              </a:solidFill>
              <a:latin typeface="Arial" panose="020B0604020202020204" pitchFamily="34" charset="0"/>
            </a:endParaRPr>
          </a:p>
          <a:p>
            <a:pPr algn="just"/>
            <a:r>
              <a:rPr lang="es-PE" sz="1100" b="1" dirty="0" smtClean="0">
                <a:solidFill>
                  <a:srgbClr val="000000"/>
                </a:solidFill>
                <a:latin typeface="Arial" panose="020B0604020202020204" pitchFamily="34" charset="0"/>
                <a:cs typeface="Arial" panose="020B0604020202020204" pitchFamily="34" charset="0"/>
              </a:rPr>
              <a:t>Objetivo </a:t>
            </a:r>
            <a:r>
              <a:rPr lang="es-PE" sz="1100" b="1" dirty="0">
                <a:solidFill>
                  <a:srgbClr val="000000"/>
                </a:solidFill>
                <a:latin typeface="Arial" panose="020B0604020202020204" pitchFamily="34" charset="0"/>
                <a:cs typeface="Arial" panose="020B0604020202020204" pitchFamily="34" charset="0"/>
              </a:rPr>
              <a:t>Específico 2.3 </a:t>
            </a:r>
            <a:r>
              <a:rPr lang="es-PE" sz="1100" b="1" dirty="0" smtClean="0">
                <a:solidFill>
                  <a:srgbClr val="000000"/>
                </a:solidFill>
                <a:latin typeface="Arial" panose="020B0604020202020204" pitchFamily="34" charset="0"/>
                <a:cs typeface="Arial" panose="020B0604020202020204" pitchFamily="34" charset="0"/>
              </a:rPr>
              <a:t>Gestionar </a:t>
            </a:r>
            <a:r>
              <a:rPr lang="es-PE" sz="1100" b="1" dirty="0">
                <a:solidFill>
                  <a:srgbClr val="000000"/>
                </a:solidFill>
                <a:latin typeface="Arial" panose="020B0604020202020204" pitchFamily="34" charset="0"/>
                <a:cs typeface="Arial" panose="020B0604020202020204" pitchFamily="34" charset="0"/>
              </a:rPr>
              <a:t>el adecuado uso y ocupación del territorio </a:t>
            </a:r>
            <a:r>
              <a:rPr lang="es-PE" sz="1100" b="1" dirty="0" smtClean="0">
                <a:solidFill>
                  <a:srgbClr val="000000"/>
                </a:solidFill>
                <a:latin typeface="Arial" panose="020B0604020202020204" pitchFamily="34" charset="0"/>
                <a:cs typeface="Arial" panose="020B0604020202020204" pitchFamily="34" charset="0"/>
              </a:rPr>
              <a:t>incorporando </a:t>
            </a:r>
            <a:r>
              <a:rPr lang="es-PE" sz="1100" b="1" dirty="0">
                <a:solidFill>
                  <a:srgbClr val="000000"/>
                </a:solidFill>
                <a:latin typeface="Arial" panose="020B0604020202020204" pitchFamily="34" charset="0"/>
                <a:cs typeface="Arial" panose="020B0604020202020204" pitchFamily="34" charset="0"/>
              </a:rPr>
              <a:t>la GRD </a:t>
            </a:r>
            <a:r>
              <a:rPr lang="es-PE" sz="1100" dirty="0">
                <a:solidFill>
                  <a:srgbClr val="000000"/>
                </a:solidFill>
                <a:latin typeface="Arial" panose="020B0604020202020204" pitchFamily="34" charset="0"/>
                <a:cs typeface="Arial" panose="020B0604020202020204" pitchFamily="34" charset="0"/>
              </a:rPr>
              <a:t>	</a:t>
            </a:r>
          </a:p>
          <a:p>
            <a:pPr algn="just"/>
            <a:r>
              <a:rPr lang="es-PE" sz="1100" dirty="0" smtClean="0">
                <a:solidFill>
                  <a:srgbClr val="000000"/>
                </a:solidFill>
                <a:latin typeface="Arial" panose="020B0604020202020204" pitchFamily="34" charset="0"/>
                <a:cs typeface="Arial" panose="020B0604020202020204" pitchFamily="34" charset="0"/>
              </a:rPr>
              <a:t>Se </a:t>
            </a:r>
            <a:r>
              <a:rPr lang="es-PE" sz="1100" dirty="0">
                <a:solidFill>
                  <a:srgbClr val="000000"/>
                </a:solidFill>
                <a:latin typeface="Arial" panose="020B0604020202020204" pitchFamily="34" charset="0"/>
                <a:cs typeface="Arial" panose="020B0604020202020204" pitchFamily="34" charset="0"/>
              </a:rPr>
              <a:t>tiene que 51 </a:t>
            </a:r>
            <a:r>
              <a:rPr lang="es-PE" sz="1100" dirty="0" smtClean="0">
                <a:solidFill>
                  <a:srgbClr val="000000"/>
                </a:solidFill>
                <a:latin typeface="Arial" panose="020B0604020202020204" pitchFamily="34" charset="0"/>
                <a:cs typeface="Arial" panose="020B0604020202020204" pitchFamily="34" charset="0"/>
              </a:rPr>
              <a:t>entidades (3%) indican </a:t>
            </a:r>
            <a:r>
              <a:rPr lang="es-PE" sz="1100" dirty="0">
                <a:solidFill>
                  <a:srgbClr val="000000"/>
                </a:solidFill>
                <a:latin typeface="Arial" panose="020B0604020202020204" pitchFamily="34" charset="0"/>
                <a:cs typeface="Arial" panose="020B0604020202020204" pitchFamily="34" charset="0"/>
              </a:rPr>
              <a:t>contar con sistema o aplicativo informático </a:t>
            </a:r>
            <a:r>
              <a:rPr lang="es-PE" sz="1100" dirty="0" smtClean="0">
                <a:solidFill>
                  <a:srgbClr val="000000"/>
                </a:solidFill>
                <a:latin typeface="Arial" panose="020B0604020202020204" pitchFamily="34" charset="0"/>
                <a:cs typeface="Arial" panose="020B0604020202020204" pitchFamily="34" charset="0"/>
              </a:rPr>
              <a:t>para </a:t>
            </a:r>
            <a:r>
              <a:rPr lang="es-PE" sz="1100" dirty="0">
                <a:solidFill>
                  <a:srgbClr val="000000"/>
                </a:solidFill>
                <a:latin typeface="Arial" panose="020B0604020202020204" pitchFamily="34" charset="0"/>
                <a:cs typeface="Arial" panose="020B0604020202020204" pitchFamily="34" charset="0"/>
              </a:rPr>
              <a:t>realizar el levantamiento catastral</a:t>
            </a:r>
            <a:r>
              <a:rPr lang="es-PE" sz="1100" dirty="0" smtClean="0">
                <a:solidFill>
                  <a:srgbClr val="000000"/>
                </a:solidFill>
                <a:latin typeface="Arial" panose="020B0604020202020204" pitchFamily="34" charset="0"/>
                <a:cs typeface="Arial" panose="020B0604020202020204" pitchFamily="34" charset="0"/>
              </a:rPr>
              <a:t>.</a:t>
            </a:r>
          </a:p>
          <a:p>
            <a:pPr algn="just"/>
            <a:r>
              <a:rPr lang="es-PE" sz="1100" dirty="0" smtClean="0">
                <a:solidFill>
                  <a:srgbClr val="000000"/>
                </a:solidFill>
                <a:latin typeface="Arial" panose="020B0604020202020204" pitchFamily="34" charset="0"/>
                <a:cs typeface="Arial" panose="020B0604020202020204" pitchFamily="34" charset="0"/>
              </a:rPr>
              <a:t>67 entidades (4%), cuentan </a:t>
            </a:r>
            <a:r>
              <a:rPr lang="es-PE" sz="1100" dirty="0">
                <a:solidFill>
                  <a:srgbClr val="000000"/>
                </a:solidFill>
                <a:latin typeface="Arial" panose="020B0604020202020204" pitchFamily="34" charset="0"/>
                <a:cs typeface="Arial" panose="020B0604020202020204" pitchFamily="34" charset="0"/>
              </a:rPr>
              <a:t>con Catastro </a:t>
            </a:r>
            <a:r>
              <a:rPr lang="es-PE" sz="1100" dirty="0" smtClean="0">
                <a:solidFill>
                  <a:srgbClr val="000000"/>
                </a:solidFill>
                <a:latin typeface="Arial" panose="020B0604020202020204" pitchFamily="34" charset="0"/>
                <a:cs typeface="Arial" panose="020B0604020202020204" pitchFamily="34" charset="0"/>
              </a:rPr>
              <a:t>Actualizado.</a:t>
            </a:r>
          </a:p>
          <a:p>
            <a:pPr algn="just"/>
            <a:r>
              <a:rPr lang="es-PE" sz="1100" dirty="0" smtClean="0">
                <a:solidFill>
                  <a:srgbClr val="000000"/>
                </a:solidFill>
                <a:latin typeface="Arial" panose="020B0604020202020204" pitchFamily="34" charset="0"/>
                <a:cs typeface="Arial" panose="020B0604020202020204" pitchFamily="34" charset="0"/>
              </a:rPr>
              <a:t>168 entidades (9%) han </a:t>
            </a:r>
            <a:r>
              <a:rPr lang="es-PE" sz="1100" dirty="0">
                <a:solidFill>
                  <a:srgbClr val="000000"/>
                </a:solidFill>
                <a:latin typeface="Arial" panose="020B0604020202020204" pitchFamily="34" charset="0"/>
                <a:cs typeface="Arial" panose="020B0604020202020204" pitchFamily="34" charset="0"/>
              </a:rPr>
              <a:t>adecuado </a:t>
            </a:r>
            <a:r>
              <a:rPr lang="es-PE" sz="1100" dirty="0" smtClean="0">
                <a:solidFill>
                  <a:srgbClr val="000000"/>
                </a:solidFill>
                <a:latin typeface="Arial" panose="020B0604020202020204" pitchFamily="34" charset="0"/>
                <a:cs typeface="Arial" panose="020B0604020202020204" pitchFamily="34" charset="0"/>
              </a:rPr>
              <a:t>normas y estandarizando procedimientos </a:t>
            </a:r>
            <a:r>
              <a:rPr lang="es-PE" sz="1100" dirty="0">
                <a:solidFill>
                  <a:srgbClr val="000000"/>
                </a:solidFill>
                <a:latin typeface="Arial" panose="020B0604020202020204" pitchFamily="34" charset="0"/>
                <a:cs typeface="Arial" panose="020B0604020202020204" pitchFamily="34" charset="0"/>
              </a:rPr>
              <a:t>para el otorgamiento de licencias de edificaciones con enfoque de GRD. </a:t>
            </a:r>
            <a:endParaRPr lang="es-PE" sz="1100" dirty="0" smtClean="0">
              <a:solidFill>
                <a:srgbClr val="000000"/>
              </a:solidFill>
              <a:latin typeface="Arial" panose="020B0604020202020204" pitchFamily="34" charset="0"/>
              <a:cs typeface="Arial" panose="020B0604020202020204" pitchFamily="34" charset="0"/>
            </a:endParaRPr>
          </a:p>
          <a:p>
            <a:pPr algn="just"/>
            <a:endParaRPr lang="es-PE" sz="1100" dirty="0" smtClean="0">
              <a:solidFill>
                <a:srgbClr val="000000"/>
              </a:solidFill>
              <a:latin typeface="Arial" panose="020B0604020202020204" pitchFamily="34" charset="0"/>
              <a:cs typeface="Arial" panose="020B0604020202020204" pitchFamily="34" charset="0"/>
            </a:endParaRPr>
          </a:p>
          <a:p>
            <a:pPr algn="just"/>
            <a:r>
              <a:rPr lang="es-PE" sz="1100" dirty="0" smtClean="0">
                <a:solidFill>
                  <a:srgbClr val="000000"/>
                </a:solidFill>
                <a:latin typeface="Arial" panose="020B0604020202020204" pitchFamily="34" charset="0"/>
                <a:cs typeface="Arial" panose="020B0604020202020204" pitchFamily="34" charset="0"/>
              </a:rPr>
              <a:t>104 entidades (6%) han </a:t>
            </a:r>
            <a:r>
              <a:rPr lang="es-PE" sz="1100" dirty="0">
                <a:solidFill>
                  <a:srgbClr val="000000"/>
                </a:solidFill>
                <a:latin typeface="Arial" panose="020B0604020202020204" pitchFamily="34" charset="0"/>
                <a:cs typeface="Arial" panose="020B0604020202020204" pitchFamily="34" charset="0"/>
              </a:rPr>
              <a:t>adecuado normas y estandarizados procedimientos para el </a:t>
            </a:r>
            <a:r>
              <a:rPr lang="es-PE" sz="1100" dirty="0" smtClean="0">
                <a:solidFill>
                  <a:srgbClr val="000000"/>
                </a:solidFill>
                <a:latin typeface="Arial" panose="020B0604020202020204" pitchFamily="34" charset="0"/>
                <a:cs typeface="Arial" panose="020B0604020202020204" pitchFamily="34" charset="0"/>
              </a:rPr>
              <a:t>otorgamiento de </a:t>
            </a:r>
            <a:r>
              <a:rPr lang="es-PE" sz="1100" dirty="0">
                <a:solidFill>
                  <a:srgbClr val="000000"/>
                </a:solidFill>
                <a:latin typeface="Arial" panose="020B0604020202020204" pitchFamily="34" charset="0"/>
                <a:cs typeface="Arial" panose="020B0604020202020204" pitchFamily="34" charset="0"/>
              </a:rPr>
              <a:t>licencias de habilitación urbana y rural con enfoque de GRD</a:t>
            </a:r>
            <a:r>
              <a:rPr lang="es-PE" sz="1100" dirty="0" smtClean="0">
                <a:solidFill>
                  <a:srgbClr val="000000"/>
                </a:solidFill>
                <a:latin typeface="Arial" panose="020B0604020202020204" pitchFamily="34" charset="0"/>
                <a:cs typeface="Arial" panose="020B0604020202020204" pitchFamily="34" charset="0"/>
              </a:rPr>
              <a:t>.</a:t>
            </a:r>
          </a:p>
          <a:p>
            <a:pPr algn="just"/>
            <a:r>
              <a:rPr lang="es-PE" sz="1100" dirty="0" smtClean="0">
                <a:solidFill>
                  <a:srgbClr val="000000"/>
                </a:solidFill>
                <a:latin typeface="Arial" panose="020B0604020202020204" pitchFamily="34" charset="0"/>
                <a:cs typeface="Arial" panose="020B0604020202020204" pitchFamily="34" charset="0"/>
              </a:rPr>
              <a:t>28 de </a:t>
            </a:r>
            <a:r>
              <a:rPr lang="es-PE" sz="1100" dirty="0">
                <a:solidFill>
                  <a:srgbClr val="000000"/>
                </a:solidFill>
                <a:latin typeface="Arial" panose="020B0604020202020204" pitchFamily="34" charset="0"/>
                <a:cs typeface="Arial" panose="020B0604020202020204" pitchFamily="34" charset="0"/>
              </a:rPr>
              <a:t>las entidades </a:t>
            </a:r>
            <a:r>
              <a:rPr lang="es-PE" sz="1100" dirty="0" smtClean="0">
                <a:solidFill>
                  <a:srgbClr val="000000"/>
                </a:solidFill>
                <a:latin typeface="Arial" panose="020B0604020202020204" pitchFamily="34" charset="0"/>
                <a:cs typeface="Arial" panose="020B0604020202020204" pitchFamily="34" charset="0"/>
              </a:rPr>
              <a:t>(2%) han modificado </a:t>
            </a:r>
            <a:r>
              <a:rPr lang="es-PE" sz="1100" dirty="0">
                <a:solidFill>
                  <a:srgbClr val="000000"/>
                </a:solidFill>
                <a:latin typeface="Arial" panose="020B0604020202020204" pitchFamily="34" charset="0"/>
                <a:cs typeface="Arial" panose="020B0604020202020204" pitchFamily="34" charset="0"/>
              </a:rPr>
              <a:t>su TUPA para otorgar Licencias de edificación y </a:t>
            </a:r>
            <a:r>
              <a:rPr lang="es-PE" sz="1100" dirty="0" smtClean="0">
                <a:solidFill>
                  <a:srgbClr val="000000"/>
                </a:solidFill>
                <a:latin typeface="Arial" panose="020B0604020202020204" pitchFamily="34" charset="0"/>
                <a:cs typeface="Arial" panose="020B0604020202020204" pitchFamily="34" charset="0"/>
              </a:rPr>
              <a:t>Habilitación Urbana </a:t>
            </a:r>
            <a:r>
              <a:rPr lang="es-PE" sz="1100" dirty="0">
                <a:solidFill>
                  <a:srgbClr val="000000"/>
                </a:solidFill>
                <a:latin typeface="Arial" panose="020B0604020202020204" pitchFamily="34" charset="0"/>
                <a:cs typeface="Arial" panose="020B0604020202020204" pitchFamily="34" charset="0"/>
              </a:rPr>
              <a:t>y Rural con enfoque de </a:t>
            </a:r>
            <a:r>
              <a:rPr lang="es-PE" sz="1100" dirty="0" smtClean="0">
                <a:solidFill>
                  <a:srgbClr val="000000"/>
                </a:solidFill>
                <a:latin typeface="Arial" panose="020B0604020202020204" pitchFamily="34" charset="0"/>
                <a:cs typeface="Arial" panose="020B0604020202020204" pitchFamily="34" charset="0"/>
              </a:rPr>
              <a:t>GRD.</a:t>
            </a:r>
          </a:p>
          <a:p>
            <a:pPr algn="just"/>
            <a:endParaRPr lang="es-PE" sz="1100" dirty="0" smtClean="0">
              <a:solidFill>
                <a:srgbClr val="000000"/>
              </a:solidFill>
              <a:latin typeface="Arial" panose="020B0604020202020204" pitchFamily="34" charset="0"/>
              <a:cs typeface="Arial" panose="020B0604020202020204" pitchFamily="34" charset="0"/>
            </a:endParaRPr>
          </a:p>
          <a:p>
            <a:pPr algn="just"/>
            <a:r>
              <a:rPr lang="es-PE" sz="1100" dirty="0" smtClean="0">
                <a:solidFill>
                  <a:srgbClr val="000000"/>
                </a:solidFill>
                <a:latin typeface="Arial" panose="020B0604020202020204" pitchFamily="34" charset="0"/>
                <a:cs typeface="Arial" panose="020B0604020202020204" pitchFamily="34" charset="0"/>
              </a:rPr>
              <a:t>487 entidades </a:t>
            </a:r>
            <a:r>
              <a:rPr lang="es-PE" sz="1100" dirty="0">
                <a:solidFill>
                  <a:srgbClr val="000000"/>
                </a:solidFill>
                <a:latin typeface="Arial" panose="020B0604020202020204" pitchFamily="34" charset="0"/>
                <a:cs typeface="Arial" panose="020B0604020202020204" pitchFamily="34" charset="0"/>
              </a:rPr>
              <a:t>(26%) </a:t>
            </a:r>
            <a:r>
              <a:rPr lang="es-PE" sz="1100" dirty="0" smtClean="0">
                <a:solidFill>
                  <a:srgbClr val="000000"/>
                </a:solidFill>
                <a:latin typeface="Arial" panose="020B0604020202020204" pitchFamily="34" charset="0"/>
                <a:cs typeface="Arial" panose="020B0604020202020204" pitchFamily="34" charset="0"/>
              </a:rPr>
              <a:t>indican </a:t>
            </a:r>
            <a:r>
              <a:rPr lang="es-PE" sz="1100" dirty="0">
                <a:solidFill>
                  <a:srgbClr val="000000"/>
                </a:solidFill>
                <a:latin typeface="Arial" panose="020B0604020202020204" pitchFamily="34" charset="0"/>
                <a:cs typeface="Arial" panose="020B0604020202020204" pitchFamily="34" charset="0"/>
              </a:rPr>
              <a:t>conocer </a:t>
            </a:r>
            <a:r>
              <a:rPr lang="es-PE" sz="1100" dirty="0" smtClean="0">
                <a:solidFill>
                  <a:srgbClr val="000000"/>
                </a:solidFill>
                <a:latin typeface="Arial" panose="020B0604020202020204" pitchFamily="34" charset="0"/>
                <a:cs typeface="Arial" panose="020B0604020202020204" pitchFamily="34" charset="0"/>
              </a:rPr>
              <a:t>y/o </a:t>
            </a:r>
            <a:r>
              <a:rPr lang="es-PE" sz="1100" dirty="0">
                <a:solidFill>
                  <a:srgbClr val="000000"/>
                </a:solidFill>
                <a:latin typeface="Arial" panose="020B0604020202020204" pitchFamily="34" charset="0"/>
                <a:cs typeface="Arial" panose="020B0604020202020204" pitchFamily="34" charset="0"/>
              </a:rPr>
              <a:t>aplicar el nuevo Reglamento </a:t>
            </a:r>
            <a:r>
              <a:rPr lang="es-PE" sz="1100" dirty="0" smtClean="0">
                <a:solidFill>
                  <a:srgbClr val="000000"/>
                </a:solidFill>
                <a:latin typeface="Arial" panose="020B0604020202020204" pitchFamily="34" charset="0"/>
                <a:cs typeface="Arial" panose="020B0604020202020204" pitchFamily="34" charset="0"/>
              </a:rPr>
              <a:t>ITSE; 179 (9%) </a:t>
            </a:r>
            <a:r>
              <a:rPr lang="es-PE" sz="1100" dirty="0">
                <a:solidFill>
                  <a:srgbClr val="000000"/>
                </a:solidFill>
                <a:latin typeface="Arial" panose="020B0604020202020204" pitchFamily="34" charset="0"/>
                <a:cs typeface="Arial" panose="020B0604020202020204" pitchFamily="34" charset="0"/>
              </a:rPr>
              <a:t>de las entidades, los formatos y requisitos </a:t>
            </a:r>
            <a:r>
              <a:rPr lang="es-PE" sz="1100" dirty="0" smtClean="0">
                <a:solidFill>
                  <a:srgbClr val="000000"/>
                </a:solidFill>
                <a:latin typeface="Arial" panose="020B0604020202020204" pitchFamily="34" charset="0"/>
                <a:cs typeface="Arial" panose="020B0604020202020204" pitchFamily="34" charset="0"/>
              </a:rPr>
              <a:t>del procedimiento </a:t>
            </a:r>
            <a:r>
              <a:rPr lang="es-PE" sz="1100" dirty="0">
                <a:solidFill>
                  <a:srgbClr val="000000"/>
                </a:solidFill>
                <a:latin typeface="Arial" panose="020B0604020202020204" pitchFamily="34" charset="0"/>
                <a:cs typeface="Arial" panose="020B0604020202020204" pitchFamily="34" charset="0"/>
              </a:rPr>
              <a:t>ITSE </a:t>
            </a:r>
            <a:endParaRPr lang="es-PE" sz="1100" dirty="0" smtClean="0">
              <a:solidFill>
                <a:srgbClr val="000000"/>
              </a:solidFill>
              <a:latin typeface="Arial" panose="020B0604020202020204" pitchFamily="34" charset="0"/>
              <a:cs typeface="Arial" panose="020B0604020202020204" pitchFamily="34" charset="0"/>
            </a:endParaRPr>
          </a:p>
          <a:p>
            <a:pPr algn="just"/>
            <a:endParaRPr lang="es-PE" sz="1100" dirty="0" smtClean="0">
              <a:solidFill>
                <a:prstClr val="black"/>
              </a:solidFill>
              <a:latin typeface="Arial" panose="020B0604020202020204" pitchFamily="34" charset="0"/>
              <a:cs typeface="Arial" panose="020B0604020202020204" pitchFamily="34" charset="0"/>
            </a:endParaRPr>
          </a:p>
          <a:p>
            <a:pPr algn="just"/>
            <a:r>
              <a:rPr lang="es-PE" sz="1100" dirty="0" smtClean="0">
                <a:solidFill>
                  <a:prstClr val="black"/>
                </a:solidFill>
                <a:latin typeface="Arial" panose="020B0604020202020204" pitchFamily="34" charset="0"/>
                <a:cs typeface="Arial" panose="020B0604020202020204" pitchFamily="34" charset="0"/>
              </a:rPr>
              <a:t>139 entidades </a:t>
            </a:r>
            <a:r>
              <a:rPr lang="es-PE" sz="1100" dirty="0">
                <a:solidFill>
                  <a:prstClr val="black"/>
                </a:solidFill>
                <a:latin typeface="Arial" panose="020B0604020202020204" pitchFamily="34" charset="0"/>
                <a:cs typeface="Arial" panose="020B0604020202020204" pitchFamily="34" charset="0"/>
              </a:rPr>
              <a:t>(</a:t>
            </a:r>
            <a:r>
              <a:rPr lang="es-PE" sz="1100" dirty="0" smtClean="0">
                <a:solidFill>
                  <a:prstClr val="black"/>
                </a:solidFill>
                <a:latin typeface="Arial" panose="020B0604020202020204" pitchFamily="34" charset="0"/>
                <a:cs typeface="Arial" panose="020B0604020202020204" pitchFamily="34" charset="0"/>
              </a:rPr>
              <a:t>7%) </a:t>
            </a:r>
            <a:r>
              <a:rPr lang="es-PE" sz="1100" dirty="0">
                <a:solidFill>
                  <a:prstClr val="black"/>
                </a:solidFill>
                <a:latin typeface="Arial" panose="020B0604020202020204" pitchFamily="34" charset="0"/>
                <a:cs typeface="Arial" panose="020B0604020202020204" pitchFamily="34" charset="0"/>
              </a:rPr>
              <a:t>indican </a:t>
            </a:r>
            <a:r>
              <a:rPr lang="es-PE" sz="1100" dirty="0" smtClean="0">
                <a:solidFill>
                  <a:prstClr val="black"/>
                </a:solidFill>
                <a:latin typeface="Arial" panose="020B0604020202020204" pitchFamily="34" charset="0"/>
                <a:cs typeface="Arial" panose="020B0604020202020204" pitchFamily="34" charset="0"/>
              </a:rPr>
              <a:t>haber </a:t>
            </a:r>
            <a:r>
              <a:rPr lang="es-PE" sz="1100" dirty="0">
                <a:solidFill>
                  <a:prstClr val="black"/>
                </a:solidFill>
                <a:latin typeface="Arial" panose="020B0604020202020204" pitchFamily="34" charset="0"/>
                <a:cs typeface="Arial" panose="020B0604020202020204" pitchFamily="34" charset="0"/>
              </a:rPr>
              <a:t>recibido por parte de </a:t>
            </a:r>
            <a:r>
              <a:rPr lang="es-PE" sz="1100" dirty="0" smtClean="0">
                <a:solidFill>
                  <a:prstClr val="black"/>
                </a:solidFill>
                <a:latin typeface="Arial" panose="020B0604020202020204" pitchFamily="34" charset="0"/>
                <a:cs typeface="Arial" panose="020B0604020202020204" pitchFamily="34" charset="0"/>
              </a:rPr>
              <a:t>CENEPRED capacitación con </a:t>
            </a:r>
            <a:r>
              <a:rPr lang="es-PE" sz="1100" dirty="0">
                <a:solidFill>
                  <a:prstClr val="black"/>
                </a:solidFill>
                <a:latin typeface="Arial" panose="020B0604020202020204" pitchFamily="34" charset="0"/>
                <a:cs typeface="Arial" panose="020B0604020202020204" pitchFamily="34" charset="0"/>
              </a:rPr>
              <a:t>relación a los procedimientos administrativos que ejecutan las entidades relacionadas a las </a:t>
            </a:r>
            <a:r>
              <a:rPr lang="es-PE" sz="1100" dirty="0" smtClean="0">
                <a:solidFill>
                  <a:prstClr val="black"/>
                </a:solidFill>
                <a:latin typeface="Arial" panose="020B0604020202020204" pitchFamily="34" charset="0"/>
                <a:cs typeface="Arial" panose="020B0604020202020204" pitchFamily="34" charset="0"/>
              </a:rPr>
              <a:t>ITSE. </a:t>
            </a:r>
            <a:r>
              <a:rPr lang="es-PE" sz="1100" dirty="0">
                <a:solidFill>
                  <a:prstClr val="black"/>
                </a:solidFill>
                <a:latin typeface="Arial" panose="020B0604020202020204" pitchFamily="34" charset="0"/>
                <a:cs typeface="Arial" panose="020B0604020202020204" pitchFamily="34" charset="0"/>
              </a:rPr>
              <a:t>	</a:t>
            </a:r>
          </a:p>
          <a:p>
            <a:pPr algn="just"/>
            <a:endParaRPr lang="es-PE" sz="1100" dirty="0" smtClean="0">
              <a:solidFill>
                <a:prstClr val="black"/>
              </a:solidFill>
              <a:latin typeface="Arial" panose="020B0604020202020204" pitchFamily="34" charset="0"/>
              <a:cs typeface="Arial" panose="020B0604020202020204" pitchFamily="34" charset="0"/>
            </a:endParaRPr>
          </a:p>
          <a:p>
            <a:pPr algn="just"/>
            <a:r>
              <a:rPr lang="es-PE" sz="1100" dirty="0" smtClean="0">
                <a:solidFill>
                  <a:prstClr val="black"/>
                </a:solidFill>
                <a:latin typeface="Arial" panose="020B0604020202020204" pitchFamily="34" charset="0"/>
                <a:cs typeface="Arial" panose="020B0604020202020204" pitchFamily="34" charset="0"/>
              </a:rPr>
              <a:t>215 entidades </a:t>
            </a:r>
            <a:r>
              <a:rPr lang="es-PE" sz="1100" dirty="0">
                <a:solidFill>
                  <a:prstClr val="black"/>
                </a:solidFill>
                <a:latin typeface="Arial" panose="020B0604020202020204" pitchFamily="34" charset="0"/>
                <a:cs typeface="Arial" panose="020B0604020202020204" pitchFamily="34" charset="0"/>
              </a:rPr>
              <a:t>(</a:t>
            </a:r>
            <a:r>
              <a:rPr lang="es-PE" sz="1100" dirty="0" smtClean="0">
                <a:solidFill>
                  <a:prstClr val="black"/>
                </a:solidFill>
                <a:latin typeface="Arial" panose="020B0604020202020204" pitchFamily="34" charset="0"/>
                <a:cs typeface="Arial" panose="020B0604020202020204" pitchFamily="34" charset="0"/>
              </a:rPr>
              <a:t>11%) </a:t>
            </a:r>
            <a:r>
              <a:rPr lang="es-PE" sz="1100" dirty="0">
                <a:solidFill>
                  <a:prstClr val="black"/>
                </a:solidFill>
                <a:latin typeface="Arial" panose="020B0604020202020204" pitchFamily="34" charset="0"/>
                <a:cs typeface="Arial" panose="020B0604020202020204" pitchFamily="34" charset="0"/>
              </a:rPr>
              <a:t>indican </a:t>
            </a:r>
            <a:r>
              <a:rPr lang="es-PE" sz="1100" dirty="0" smtClean="0">
                <a:solidFill>
                  <a:prstClr val="black"/>
                </a:solidFill>
                <a:latin typeface="Arial" panose="020B0604020202020204" pitchFamily="34" charset="0"/>
                <a:cs typeface="Arial" panose="020B0604020202020204" pitchFamily="34" charset="0"/>
              </a:rPr>
              <a:t>haber </a:t>
            </a:r>
            <a:r>
              <a:rPr lang="es-PE" sz="1100" dirty="0">
                <a:solidFill>
                  <a:prstClr val="black"/>
                </a:solidFill>
                <a:latin typeface="Arial" panose="020B0604020202020204" pitchFamily="34" charset="0"/>
                <a:cs typeface="Arial" panose="020B0604020202020204" pitchFamily="34" charset="0"/>
              </a:rPr>
              <a:t>recibido </a:t>
            </a:r>
            <a:r>
              <a:rPr lang="es-PE" sz="1100" dirty="0" smtClean="0">
                <a:solidFill>
                  <a:prstClr val="black"/>
                </a:solidFill>
                <a:latin typeface="Arial" panose="020B0604020202020204" pitchFamily="34" charset="0"/>
                <a:cs typeface="Arial" panose="020B0604020202020204" pitchFamily="34" charset="0"/>
              </a:rPr>
              <a:t>asistencia </a:t>
            </a:r>
            <a:r>
              <a:rPr lang="es-PE" sz="1100" dirty="0">
                <a:solidFill>
                  <a:prstClr val="black"/>
                </a:solidFill>
                <a:latin typeface="Arial" panose="020B0604020202020204" pitchFamily="34" charset="0"/>
                <a:cs typeface="Arial" panose="020B0604020202020204" pitchFamily="34" charset="0"/>
              </a:rPr>
              <a:t>técnica y/o </a:t>
            </a:r>
            <a:r>
              <a:rPr lang="es-PE" sz="1100" dirty="0" smtClean="0">
                <a:solidFill>
                  <a:prstClr val="black"/>
                </a:solidFill>
                <a:latin typeface="Arial" panose="020B0604020202020204" pitchFamily="34" charset="0"/>
                <a:cs typeface="Arial" panose="020B0604020202020204" pitchFamily="34" charset="0"/>
              </a:rPr>
              <a:t>capacitación </a:t>
            </a:r>
            <a:r>
              <a:rPr lang="es-PE" sz="1100" dirty="0">
                <a:solidFill>
                  <a:prstClr val="black"/>
                </a:solidFill>
                <a:latin typeface="Arial" panose="020B0604020202020204" pitchFamily="34" charset="0"/>
                <a:cs typeface="Arial" panose="020B0604020202020204" pitchFamily="34" charset="0"/>
              </a:rPr>
              <a:t>a identificación de zonas de muy alto riesgo no mitigable</a:t>
            </a:r>
            <a:r>
              <a:rPr lang="es-PE" sz="1100" dirty="0" smtClean="0">
                <a:solidFill>
                  <a:prstClr val="black"/>
                </a:solidFill>
                <a:latin typeface="Arial" panose="020B0604020202020204" pitchFamily="34" charset="0"/>
                <a:cs typeface="Arial" panose="020B0604020202020204" pitchFamily="34" charset="0"/>
              </a:rPr>
              <a:t>. </a:t>
            </a:r>
          </a:p>
          <a:p>
            <a:pPr algn="just"/>
            <a:endParaRPr lang="es-PE" sz="1100" dirty="0">
              <a:solidFill>
                <a:prstClr val="black"/>
              </a:solidFill>
              <a:latin typeface="Arial" panose="020B0604020202020204" pitchFamily="34" charset="0"/>
              <a:cs typeface="Arial" panose="020B0604020202020204" pitchFamily="34" charset="0"/>
            </a:endParaRPr>
          </a:p>
          <a:p>
            <a:pPr algn="just"/>
            <a:r>
              <a:rPr lang="es-PE" sz="1100" dirty="0" smtClean="0">
                <a:solidFill>
                  <a:prstClr val="black"/>
                </a:solidFill>
                <a:latin typeface="Arial" panose="020B0604020202020204" pitchFamily="34" charset="0"/>
                <a:cs typeface="Arial" panose="020B0604020202020204" pitchFamily="34" charset="0"/>
              </a:rPr>
              <a:t>Se </a:t>
            </a:r>
            <a:r>
              <a:rPr lang="es-PE" sz="1100" dirty="0">
                <a:solidFill>
                  <a:prstClr val="black"/>
                </a:solidFill>
                <a:latin typeface="Arial" panose="020B0604020202020204" pitchFamily="34" charset="0"/>
                <a:cs typeface="Arial" panose="020B0604020202020204" pitchFamily="34" charset="0"/>
              </a:rPr>
              <a:t>tiene 56 de entidades </a:t>
            </a:r>
            <a:r>
              <a:rPr lang="es-PE" sz="1100" dirty="0" smtClean="0">
                <a:solidFill>
                  <a:prstClr val="black"/>
                </a:solidFill>
                <a:latin typeface="Arial" panose="020B0604020202020204" pitchFamily="34" charset="0"/>
                <a:cs typeface="Arial" panose="020B0604020202020204" pitchFamily="34" charset="0"/>
              </a:rPr>
              <a:t>(3%) </a:t>
            </a:r>
            <a:r>
              <a:rPr lang="es-PE" sz="1100" dirty="0">
                <a:solidFill>
                  <a:prstClr val="black"/>
                </a:solidFill>
                <a:latin typeface="Arial" panose="020B0604020202020204" pitchFamily="34" charset="0"/>
                <a:cs typeface="Arial" panose="020B0604020202020204" pitchFamily="34" charset="0"/>
              </a:rPr>
              <a:t>indican haber recibido la </a:t>
            </a:r>
            <a:r>
              <a:rPr lang="es-PE" sz="1100" dirty="0" smtClean="0">
                <a:solidFill>
                  <a:prstClr val="black"/>
                </a:solidFill>
                <a:latin typeface="Arial" panose="020B0604020202020204" pitchFamily="34" charset="0"/>
                <a:cs typeface="Arial" panose="020B0604020202020204" pitchFamily="34" charset="0"/>
              </a:rPr>
              <a:t>asistencia </a:t>
            </a:r>
            <a:r>
              <a:rPr lang="es-PE" sz="1100" dirty="0">
                <a:solidFill>
                  <a:prstClr val="black"/>
                </a:solidFill>
                <a:latin typeface="Arial" panose="020B0604020202020204" pitchFamily="34" charset="0"/>
                <a:cs typeface="Arial" panose="020B0604020202020204" pitchFamily="34" charset="0"/>
              </a:rPr>
              <a:t>técnica y/o capacitación</a:t>
            </a:r>
            <a:r>
              <a:rPr lang="es-PE" sz="1100" dirty="0" smtClean="0">
                <a:solidFill>
                  <a:prstClr val="black"/>
                </a:solidFill>
                <a:latin typeface="Arial" panose="020B0604020202020204" pitchFamily="34" charset="0"/>
                <a:cs typeface="Arial" panose="020B0604020202020204" pitchFamily="34" charset="0"/>
              </a:rPr>
              <a:t> </a:t>
            </a:r>
            <a:r>
              <a:rPr lang="es-PE" sz="1100" dirty="0">
                <a:solidFill>
                  <a:prstClr val="black"/>
                </a:solidFill>
                <a:latin typeface="Arial" panose="020B0604020202020204" pitchFamily="34" charset="0"/>
                <a:cs typeface="Arial" panose="020B0604020202020204" pitchFamily="34" charset="0"/>
              </a:rPr>
              <a:t>a la elaboración del Plan de Prevención y Reducción del Riesgo de </a:t>
            </a:r>
            <a:r>
              <a:rPr lang="es-PE" sz="1100" dirty="0" smtClean="0">
                <a:solidFill>
                  <a:prstClr val="black"/>
                </a:solidFill>
                <a:latin typeface="Arial" panose="020B0604020202020204" pitchFamily="34" charset="0"/>
                <a:cs typeface="Arial" panose="020B0604020202020204" pitchFamily="34" charset="0"/>
              </a:rPr>
              <a:t>Desastres</a:t>
            </a:r>
            <a:r>
              <a:rPr lang="es-PE" sz="1100" dirty="0">
                <a:solidFill>
                  <a:prstClr val="black"/>
                </a:solidFill>
                <a:latin typeface="Arial" panose="020B0604020202020204" pitchFamily="34" charset="0"/>
                <a:cs typeface="Arial" panose="020B0604020202020204" pitchFamily="34" charset="0"/>
              </a:rPr>
              <a:t>, 6 </a:t>
            </a:r>
            <a:r>
              <a:rPr lang="es-PE" sz="1100" dirty="0" smtClean="0">
                <a:solidFill>
                  <a:prstClr val="black"/>
                </a:solidFill>
                <a:latin typeface="Arial" panose="020B0604020202020204" pitchFamily="34" charset="0"/>
                <a:cs typeface="Arial" panose="020B0604020202020204" pitchFamily="34" charset="0"/>
              </a:rPr>
              <a:t>entidades </a:t>
            </a:r>
            <a:r>
              <a:rPr lang="es-PE" sz="1100" dirty="0">
                <a:solidFill>
                  <a:prstClr val="black"/>
                </a:solidFill>
                <a:latin typeface="Arial" panose="020B0604020202020204" pitchFamily="34" charset="0"/>
                <a:cs typeface="Arial" panose="020B0604020202020204" pitchFamily="34" charset="0"/>
              </a:rPr>
              <a:t>(0.3%)</a:t>
            </a:r>
            <a:r>
              <a:rPr lang="es-PE" sz="1100" dirty="0" smtClean="0">
                <a:solidFill>
                  <a:prstClr val="black"/>
                </a:solidFill>
                <a:latin typeface="Arial" panose="020B0604020202020204" pitchFamily="34" charset="0"/>
                <a:cs typeface="Arial" panose="020B0604020202020204" pitchFamily="34" charset="0"/>
              </a:rPr>
              <a:t> indican que </a:t>
            </a:r>
            <a:r>
              <a:rPr lang="es-PE" sz="1100" dirty="0">
                <a:solidFill>
                  <a:prstClr val="black"/>
                </a:solidFill>
                <a:latin typeface="Arial" panose="020B0604020202020204" pitchFamily="34" charset="0"/>
                <a:cs typeface="Arial" panose="020B0604020202020204" pitchFamily="34" charset="0"/>
              </a:rPr>
              <a:t>cuentan con Plan de Reasentamiento Poblacional en </a:t>
            </a:r>
            <a:r>
              <a:rPr lang="es-PE" sz="1100" dirty="0" smtClean="0">
                <a:solidFill>
                  <a:prstClr val="black"/>
                </a:solidFill>
                <a:latin typeface="Arial" panose="020B0604020202020204" pitchFamily="34" charset="0"/>
                <a:cs typeface="Arial" panose="020B0604020202020204" pitchFamily="34" charset="0"/>
              </a:rPr>
              <a:t>zonas </a:t>
            </a:r>
            <a:r>
              <a:rPr lang="es-PE" sz="1100" dirty="0">
                <a:solidFill>
                  <a:prstClr val="black"/>
                </a:solidFill>
                <a:latin typeface="Arial" panose="020B0604020202020204" pitchFamily="34" charset="0"/>
                <a:cs typeface="Arial" panose="020B0604020202020204" pitchFamily="34" charset="0"/>
              </a:rPr>
              <a:t>de muy alto riesgo no </a:t>
            </a:r>
            <a:r>
              <a:rPr lang="es-PE" sz="1100" dirty="0" smtClean="0">
                <a:solidFill>
                  <a:prstClr val="black"/>
                </a:solidFill>
                <a:latin typeface="Arial" panose="020B0604020202020204" pitchFamily="34" charset="0"/>
                <a:cs typeface="Arial" panose="020B0604020202020204" pitchFamily="34" charset="0"/>
              </a:rPr>
              <a:t>mitigable.</a:t>
            </a:r>
          </a:p>
          <a:p>
            <a:pPr algn="just"/>
            <a:endParaRPr lang="es-PE" sz="1100" dirty="0">
              <a:solidFill>
                <a:prstClr val="black"/>
              </a:solidFill>
              <a:latin typeface="Arial" panose="020B0604020202020204" pitchFamily="34" charset="0"/>
              <a:cs typeface="Arial" panose="020B0604020202020204" pitchFamily="34" charset="0"/>
            </a:endParaRPr>
          </a:p>
          <a:p>
            <a:pPr algn="just"/>
            <a:r>
              <a:rPr lang="es-PE" sz="1100" dirty="0" smtClean="0">
                <a:solidFill>
                  <a:prstClr val="black"/>
                </a:solidFill>
                <a:latin typeface="Arial" panose="020B0604020202020204" pitchFamily="34" charset="0"/>
                <a:cs typeface="Arial" panose="020B0604020202020204" pitchFamily="34" charset="0"/>
              </a:rPr>
              <a:t>Se </a:t>
            </a:r>
            <a:r>
              <a:rPr lang="es-PE" sz="1100" dirty="0">
                <a:solidFill>
                  <a:prstClr val="black"/>
                </a:solidFill>
                <a:latin typeface="Arial" panose="020B0604020202020204" pitchFamily="34" charset="0"/>
                <a:cs typeface="Arial" panose="020B0604020202020204" pitchFamily="34" charset="0"/>
              </a:rPr>
              <a:t>tiene 5 entidades (0.3</a:t>
            </a:r>
            <a:r>
              <a:rPr lang="es-PE" sz="1100" dirty="0" smtClean="0">
                <a:solidFill>
                  <a:prstClr val="black"/>
                </a:solidFill>
                <a:latin typeface="Arial" panose="020B0604020202020204" pitchFamily="34" charset="0"/>
                <a:cs typeface="Arial" panose="020B0604020202020204" pitchFamily="34" charset="0"/>
              </a:rPr>
              <a:t>%) que </a:t>
            </a:r>
            <a:r>
              <a:rPr lang="es-PE" sz="1100" dirty="0">
                <a:solidFill>
                  <a:prstClr val="black"/>
                </a:solidFill>
                <a:latin typeface="Arial" panose="020B0604020202020204" pitchFamily="34" charset="0"/>
                <a:cs typeface="Arial" panose="020B0604020202020204" pitchFamily="34" charset="0"/>
              </a:rPr>
              <a:t>cuentan con comité de reasentamiento poblacional </a:t>
            </a:r>
            <a:r>
              <a:rPr lang="es-PE" sz="1100" dirty="0" smtClean="0">
                <a:solidFill>
                  <a:prstClr val="black"/>
                </a:solidFill>
                <a:latin typeface="Arial" panose="020B0604020202020204" pitchFamily="34" charset="0"/>
                <a:cs typeface="Arial" panose="020B0604020202020204" pitchFamily="34" charset="0"/>
              </a:rPr>
              <a:t>conformado.</a:t>
            </a:r>
            <a:endParaRPr lang="es-PE" sz="11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726680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Imagen 46"/>
          <p:cNvPicPr>
            <a:picLocks noChangeAspect="1"/>
          </p:cNvPicPr>
          <p:nvPr/>
        </p:nvPicPr>
        <p:blipFill>
          <a:blip r:embed="rId2">
            <a:extLst>
              <a:ext uri="{BEBA8EAE-BF5A-486C-A8C5-ECC9F3942E4B}">
                <a14:imgProps xmlns:a14="http://schemas.microsoft.com/office/drawing/2010/main">
                  <a14:imgLayer r:embed="rId3">
                    <a14:imgEffect>
                      <a14:artisticCrisscrossEtching trans="35000" pressure="10"/>
                    </a14:imgEffect>
                  </a14:imgLayer>
                </a14:imgProps>
              </a:ext>
              <a:ext uri="{28A0092B-C50C-407E-A947-70E740481C1C}">
                <a14:useLocalDpi xmlns:a14="http://schemas.microsoft.com/office/drawing/2010/main" val="0"/>
              </a:ext>
            </a:extLst>
          </a:blip>
          <a:stretch>
            <a:fillRect/>
          </a:stretch>
        </p:blipFill>
        <p:spPr>
          <a:xfrm>
            <a:off x="2669441" y="1823299"/>
            <a:ext cx="3631136" cy="4215853"/>
          </a:xfrm>
          <a:prstGeom prst="rect">
            <a:avLst/>
          </a:prstGeom>
        </p:spPr>
      </p:pic>
      <p:grpSp>
        <p:nvGrpSpPr>
          <p:cNvPr id="9" name="Group 719"/>
          <p:cNvGrpSpPr/>
          <p:nvPr/>
        </p:nvGrpSpPr>
        <p:grpSpPr>
          <a:xfrm>
            <a:off x="2000249" y="848421"/>
            <a:ext cx="3102237" cy="450277"/>
            <a:chOff x="-1" y="-1"/>
            <a:chExt cx="4996557" cy="1152962"/>
          </a:xfrm>
          <a:solidFill>
            <a:srgbClr val="1F7B91"/>
          </a:solidFill>
        </p:grpSpPr>
        <p:sp>
          <p:nvSpPr>
            <p:cNvPr id="10" name="Shape 712"/>
            <p:cNvSpPr/>
            <p:nvPr/>
          </p:nvSpPr>
          <p:spPr>
            <a:xfrm flipH="1">
              <a:off x="-1" y="166679"/>
              <a:ext cx="4191989" cy="818352"/>
            </a:xfrm>
            <a:prstGeom prst="rect">
              <a:avLst/>
            </a:prstGeom>
            <a:grpFill/>
            <a:ln w="12700" cap="flat">
              <a:noFill/>
              <a:miter lim="400000"/>
            </a:ln>
            <a:effectLst/>
          </p:spPr>
          <p:txBody>
            <a:bodyPr wrap="square" lIns="14466" tIns="14466" rIns="14466" bIns="14466" numCol="1" anchor="ctr">
              <a:noAutofit/>
            </a:bodyPr>
            <a:lstStyle/>
            <a:p>
              <a:pPr lvl="0" algn="ctr"/>
              <a:r>
                <a:rPr lang="en-US" sz="1519" b="1" dirty="0">
                  <a:solidFill>
                    <a:prstClr val="white"/>
                  </a:solidFill>
                </a:rPr>
                <a:t>TACNA</a:t>
              </a:r>
              <a:endParaRPr lang="en-US" sz="1519" b="1" dirty="0">
                <a:solidFill>
                  <a:prstClr val="white"/>
                </a:solidFill>
              </a:endParaRPr>
            </a:p>
          </p:txBody>
        </p:sp>
        <p:grpSp>
          <p:nvGrpSpPr>
            <p:cNvPr id="11" name="Group 716"/>
            <p:cNvGrpSpPr/>
            <p:nvPr/>
          </p:nvGrpSpPr>
          <p:grpSpPr>
            <a:xfrm>
              <a:off x="4191985" y="-1"/>
              <a:ext cx="804571" cy="1152962"/>
              <a:chOff x="0" y="0"/>
              <a:chExt cx="804567" cy="1152959"/>
            </a:xfrm>
            <a:grpFill/>
          </p:grpSpPr>
          <p:sp>
            <p:nvSpPr>
              <p:cNvPr id="14" name="Shape 713"/>
              <p:cNvSpPr/>
              <p:nvPr/>
            </p:nvSpPr>
            <p:spPr>
              <a:xfrm flipH="1">
                <a:off x="0"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7922"/>
                    </a:lnTo>
                    <a:lnTo>
                      <a:pt x="21600" y="0"/>
                    </a:lnTo>
                    <a:lnTo>
                      <a:pt x="0" y="3733"/>
                    </a:lnTo>
                    <a:lnTo>
                      <a:pt x="0" y="21600"/>
                    </a:lnTo>
                    <a:close/>
                  </a:path>
                </a:pathLst>
              </a:custGeom>
              <a:grpFill/>
              <a:ln w="12700" cap="flat">
                <a:noFill/>
                <a:miter lim="400000"/>
              </a:ln>
              <a:effectLst/>
            </p:spPr>
            <p:txBody>
              <a:bodyPr wrap="square" lIns="14466" tIns="14466" rIns="14466" bIns="14466" numCol="1" anchor="t">
                <a:noAutofit/>
              </a:bodyPr>
              <a:lstStyle/>
              <a:p>
                <a:endParaRPr sz="570"/>
              </a:p>
            </p:txBody>
          </p:sp>
          <p:sp>
            <p:nvSpPr>
              <p:cNvPr id="18" name="Shape 714"/>
              <p:cNvSpPr/>
              <p:nvPr/>
            </p:nvSpPr>
            <p:spPr>
              <a:xfrm flipH="1">
                <a:off x="402283"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922"/>
                    </a:lnTo>
                    <a:lnTo>
                      <a:pt x="0" y="0"/>
                    </a:lnTo>
                    <a:lnTo>
                      <a:pt x="21600" y="3733"/>
                    </a:lnTo>
                    <a:lnTo>
                      <a:pt x="21600" y="21600"/>
                    </a:lnTo>
                    <a:close/>
                  </a:path>
                </a:pathLst>
              </a:custGeom>
              <a:grpFill/>
              <a:ln w="12700" cap="flat">
                <a:noFill/>
                <a:miter lim="400000"/>
              </a:ln>
              <a:effectLst/>
            </p:spPr>
            <p:txBody>
              <a:bodyPr wrap="square" lIns="14466" tIns="14466" rIns="14466" bIns="14466" numCol="1" anchor="ctr">
                <a:noAutofit/>
              </a:bodyPr>
              <a:lstStyle/>
              <a:p>
                <a:pPr algn="ctr"/>
                <a:endParaRPr lang="en-US" sz="1013" b="1" dirty="0">
                  <a:solidFill>
                    <a:srgbClr val="FFFFFF"/>
                  </a:solidFill>
                  <a:ea typeface="Helvetica"/>
                  <a:cs typeface="Helvetica"/>
                  <a:sym typeface="Helvetica"/>
                </a:endParaRPr>
              </a:p>
            </p:txBody>
          </p:sp>
          <p:sp>
            <p:nvSpPr>
              <p:cNvPr id="19" name="Shape 715"/>
              <p:cNvSpPr/>
              <p:nvPr/>
            </p:nvSpPr>
            <p:spPr>
              <a:xfrm flipH="1">
                <a:off x="1" y="0"/>
                <a:ext cx="804566" cy="33711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10680"/>
                    </a:lnTo>
                    <a:lnTo>
                      <a:pt x="10800" y="0"/>
                    </a:lnTo>
                    <a:lnTo>
                      <a:pt x="21600" y="10680"/>
                    </a:lnTo>
                    <a:lnTo>
                      <a:pt x="10800" y="21600"/>
                    </a:lnTo>
                    <a:close/>
                  </a:path>
                </a:pathLst>
              </a:custGeom>
              <a:grpFill/>
              <a:ln w="9525" cap="flat">
                <a:noFill/>
                <a:prstDash val="solid"/>
                <a:bevel/>
              </a:ln>
              <a:effectLst/>
            </p:spPr>
            <p:txBody>
              <a:bodyPr wrap="square" lIns="14466" tIns="14466" rIns="14466" bIns="14466" numCol="1" anchor="t">
                <a:noAutofit/>
              </a:bodyPr>
              <a:lstStyle/>
              <a:p>
                <a:endParaRPr sz="570"/>
              </a:p>
            </p:txBody>
          </p:sp>
        </p:grpSp>
      </p:grpSp>
      <p:sp>
        <p:nvSpPr>
          <p:cNvPr id="13" name="Shape 267"/>
          <p:cNvSpPr/>
          <p:nvPr/>
        </p:nvSpPr>
        <p:spPr>
          <a:xfrm>
            <a:off x="3009970" y="2184737"/>
            <a:ext cx="426498" cy="399892"/>
          </a:xfrm>
          <a:prstGeom prst="rect">
            <a:avLst/>
          </a:prstGeom>
          <a:solidFill>
            <a:srgbClr val="FF0000"/>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19%</a:t>
            </a:r>
            <a:endParaRPr sz="1013" b="1" dirty="0">
              <a:solidFill>
                <a:schemeClr val="bg2">
                  <a:lumMod val="10000"/>
                </a:schemeClr>
              </a:solidFill>
              <a:latin typeface="+mj-lt"/>
            </a:endParaRPr>
          </a:p>
        </p:txBody>
      </p:sp>
      <p:sp>
        <p:nvSpPr>
          <p:cNvPr id="15" name="Shape 270"/>
          <p:cNvSpPr/>
          <p:nvPr/>
        </p:nvSpPr>
        <p:spPr>
          <a:xfrm>
            <a:off x="5377546" y="4757108"/>
            <a:ext cx="400737" cy="399892"/>
          </a:xfrm>
          <a:prstGeom prst="rect">
            <a:avLst/>
          </a:prstGeom>
          <a:solidFill>
            <a:srgbClr val="FFFF00"/>
          </a:solidFill>
          <a:ln w="12700" cap="flat">
            <a:solidFill>
              <a:schemeClr val="accent4"/>
            </a:solid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67%</a:t>
            </a:r>
            <a:endParaRPr sz="1013" b="1" dirty="0">
              <a:solidFill>
                <a:schemeClr val="bg2">
                  <a:lumMod val="10000"/>
                </a:schemeClr>
              </a:solidFill>
              <a:latin typeface="+mj-lt"/>
            </a:endParaRPr>
          </a:p>
        </p:txBody>
      </p:sp>
      <p:grpSp>
        <p:nvGrpSpPr>
          <p:cNvPr id="60" name="Group 62"/>
          <p:cNvGrpSpPr/>
          <p:nvPr/>
        </p:nvGrpSpPr>
        <p:grpSpPr>
          <a:xfrm>
            <a:off x="1557433" y="2170945"/>
            <a:ext cx="1359152" cy="427936"/>
            <a:chOff x="1066090" y="2419924"/>
            <a:chExt cx="2372437" cy="661050"/>
          </a:xfrm>
        </p:grpSpPr>
        <p:sp>
          <p:nvSpPr>
            <p:cNvPr id="67" name="Shape 208"/>
            <p:cNvSpPr/>
            <p:nvPr/>
          </p:nvSpPr>
          <p:spPr>
            <a:xfrm>
              <a:off x="1066090" y="2634499"/>
              <a:ext cx="2372437" cy="4464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pPr algn="r"/>
              <a:r>
                <a:rPr lang="es-MX" sz="844" dirty="0">
                  <a:solidFill>
                    <a:schemeClr val="bg2">
                      <a:lumMod val="25000"/>
                    </a:schemeClr>
                  </a:solidFill>
                  <a:latin typeface="+mj-lt"/>
                </a:rPr>
                <a:t>Desarrollar el conocimiento del riesgo</a:t>
              </a:r>
              <a:r>
                <a:rPr lang="es-PE" sz="844" dirty="0">
                  <a:solidFill>
                    <a:schemeClr val="bg2">
                      <a:lumMod val="25000"/>
                    </a:schemeClr>
                  </a:solidFill>
                  <a:latin typeface="+mj-lt"/>
                </a:rPr>
                <a:t>.</a:t>
              </a:r>
            </a:p>
          </p:txBody>
        </p:sp>
        <p:sp>
          <p:nvSpPr>
            <p:cNvPr id="68" name="TextBox 70"/>
            <p:cNvSpPr txBox="1"/>
            <p:nvPr/>
          </p:nvSpPr>
          <p:spPr>
            <a:xfrm>
              <a:off x="1445658" y="2419924"/>
              <a:ext cx="1992869" cy="275715"/>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1.</a:t>
              </a:r>
            </a:p>
          </p:txBody>
        </p:sp>
      </p:grpSp>
      <p:grpSp>
        <p:nvGrpSpPr>
          <p:cNvPr id="70" name="Group 72"/>
          <p:cNvGrpSpPr/>
          <p:nvPr/>
        </p:nvGrpSpPr>
        <p:grpSpPr>
          <a:xfrm>
            <a:off x="5897428" y="4760289"/>
            <a:ext cx="1407312" cy="688099"/>
            <a:chOff x="1066090" y="2417484"/>
            <a:chExt cx="2372437" cy="1072341"/>
          </a:xfrm>
        </p:grpSpPr>
        <p:sp>
          <p:nvSpPr>
            <p:cNvPr id="77"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de la población y sociedad organizada para el desarrollo de una cultura de prevención.</a:t>
              </a:r>
            </a:p>
          </p:txBody>
        </p:sp>
        <p:sp>
          <p:nvSpPr>
            <p:cNvPr id="78" name="TextBox 80"/>
            <p:cNvSpPr txBox="1"/>
            <p:nvPr/>
          </p:nvSpPr>
          <p:spPr>
            <a:xfrm>
              <a:off x="1066090" y="2417484"/>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6.</a:t>
              </a:r>
            </a:p>
          </p:txBody>
        </p:sp>
      </p:grpSp>
      <p:sp>
        <p:nvSpPr>
          <p:cNvPr id="79" name="Shape 267"/>
          <p:cNvSpPr/>
          <p:nvPr/>
        </p:nvSpPr>
        <p:spPr>
          <a:xfrm>
            <a:off x="3009108" y="3323487"/>
            <a:ext cx="426498"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14%</a:t>
            </a:r>
            <a:endParaRPr sz="1013" b="1" dirty="0">
              <a:solidFill>
                <a:schemeClr val="bg2">
                  <a:lumMod val="10000"/>
                </a:schemeClr>
              </a:solidFill>
              <a:latin typeface="+mj-lt"/>
            </a:endParaRPr>
          </a:p>
        </p:txBody>
      </p:sp>
      <p:grpSp>
        <p:nvGrpSpPr>
          <p:cNvPr id="81" name="Group 62"/>
          <p:cNvGrpSpPr/>
          <p:nvPr/>
        </p:nvGrpSpPr>
        <p:grpSpPr>
          <a:xfrm>
            <a:off x="1556571" y="3213251"/>
            <a:ext cx="1359152" cy="817660"/>
            <a:chOff x="1066090" y="2419921"/>
            <a:chExt cx="2372437" cy="1263071"/>
          </a:xfrm>
        </p:grpSpPr>
        <p:sp>
          <p:nvSpPr>
            <p:cNvPr id="82" name="Shape 208"/>
            <p:cNvSpPr/>
            <p:nvPr/>
          </p:nvSpPr>
          <p:spPr>
            <a:xfrm>
              <a:off x="1066090" y="2634499"/>
              <a:ext cx="2372437" cy="104849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pPr algn="r"/>
              <a:r>
                <a:rPr lang="es-ES" sz="844" dirty="0"/>
                <a:t>Evitar y reducir las condiciones de riesgo de los medios de vida de la población con un enfoque territorial</a:t>
              </a:r>
              <a:r>
                <a:rPr lang="es-PE" sz="844" dirty="0">
                  <a:solidFill>
                    <a:schemeClr val="bg2">
                      <a:lumMod val="25000"/>
                    </a:schemeClr>
                  </a:solidFill>
                </a:rPr>
                <a:t>.</a:t>
              </a:r>
            </a:p>
          </p:txBody>
        </p:sp>
        <p:sp>
          <p:nvSpPr>
            <p:cNvPr id="83" name="TextBox 70"/>
            <p:cNvSpPr txBox="1"/>
            <p:nvPr/>
          </p:nvSpPr>
          <p:spPr>
            <a:xfrm>
              <a:off x="1445658" y="2419921"/>
              <a:ext cx="1992869" cy="27571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2.</a:t>
              </a:r>
            </a:p>
          </p:txBody>
        </p:sp>
      </p:grpSp>
      <p:sp>
        <p:nvSpPr>
          <p:cNvPr id="87" name="Shape 267"/>
          <p:cNvSpPr/>
          <p:nvPr/>
        </p:nvSpPr>
        <p:spPr>
          <a:xfrm>
            <a:off x="3009108" y="4770158"/>
            <a:ext cx="426498" cy="399892"/>
          </a:xfrm>
          <a:prstGeom prst="rect">
            <a:avLst/>
          </a:prstGeom>
          <a:solidFill>
            <a:srgbClr val="FFFF00"/>
          </a:solidFill>
          <a:ln w="12700" cap="flat">
            <a:solidFill>
              <a:schemeClr val="accent4"/>
            </a:solid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53%</a:t>
            </a:r>
            <a:endParaRPr sz="1013" b="1" dirty="0">
              <a:solidFill>
                <a:schemeClr val="bg2">
                  <a:lumMod val="10000"/>
                </a:schemeClr>
              </a:solidFill>
              <a:latin typeface="+mj-lt"/>
            </a:endParaRPr>
          </a:p>
        </p:txBody>
      </p:sp>
      <p:sp>
        <p:nvSpPr>
          <p:cNvPr id="88" name="Shape 270"/>
          <p:cNvSpPr/>
          <p:nvPr/>
        </p:nvSpPr>
        <p:spPr>
          <a:xfrm>
            <a:off x="5377546" y="3322066"/>
            <a:ext cx="400737" cy="399892"/>
          </a:xfrm>
          <a:prstGeom prst="rect">
            <a:avLst/>
          </a:prstGeom>
          <a:solidFill>
            <a:schemeClr val="accent4"/>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48%</a:t>
            </a:r>
            <a:endParaRPr sz="1013" b="1" dirty="0">
              <a:solidFill>
                <a:schemeClr val="bg2">
                  <a:lumMod val="10000"/>
                </a:schemeClr>
              </a:solidFill>
              <a:latin typeface="+mj-lt"/>
            </a:endParaRPr>
          </a:p>
        </p:txBody>
      </p:sp>
      <p:grpSp>
        <p:nvGrpSpPr>
          <p:cNvPr id="89" name="Group 62"/>
          <p:cNvGrpSpPr/>
          <p:nvPr/>
        </p:nvGrpSpPr>
        <p:grpSpPr>
          <a:xfrm>
            <a:off x="1556571" y="4756360"/>
            <a:ext cx="1359152" cy="557846"/>
            <a:chOff x="1066090" y="2419921"/>
            <a:chExt cx="2372437" cy="861732"/>
          </a:xfrm>
        </p:grpSpPr>
        <p:sp>
          <p:nvSpPr>
            <p:cNvPr id="90" name="Shape 208"/>
            <p:cNvSpPr/>
            <p:nvPr/>
          </p:nvSpPr>
          <p:spPr>
            <a:xfrm>
              <a:off x="1066090" y="2634500"/>
              <a:ext cx="2372437" cy="6471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pPr algn="r"/>
              <a:r>
                <a:rPr lang="es-PE" sz="844" dirty="0">
                  <a:solidFill>
                    <a:srgbClr val="808080"/>
                  </a:solidFill>
                </a:rPr>
                <a:t>Desarrollar capacidad de respuesta ante emergencias y desastres.</a:t>
              </a:r>
            </a:p>
          </p:txBody>
        </p:sp>
        <p:sp>
          <p:nvSpPr>
            <p:cNvPr id="91" name="TextBox 70"/>
            <p:cNvSpPr txBox="1"/>
            <p:nvPr/>
          </p:nvSpPr>
          <p:spPr>
            <a:xfrm>
              <a:off x="1445658" y="2419921"/>
              <a:ext cx="1992869" cy="275716"/>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3.</a:t>
              </a:r>
            </a:p>
          </p:txBody>
        </p:sp>
      </p:grpSp>
      <p:grpSp>
        <p:nvGrpSpPr>
          <p:cNvPr id="92" name="Group 72"/>
          <p:cNvGrpSpPr/>
          <p:nvPr/>
        </p:nvGrpSpPr>
        <p:grpSpPr>
          <a:xfrm>
            <a:off x="5897428" y="3213250"/>
            <a:ext cx="1407312" cy="688101"/>
            <a:chOff x="1066090" y="2417481"/>
            <a:chExt cx="2372437" cy="1072344"/>
          </a:xfrm>
        </p:grpSpPr>
        <p:sp>
          <p:nvSpPr>
            <p:cNvPr id="93"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r>
                <a:rPr lang="es-PE" sz="844" dirty="0">
                  <a:solidFill>
                    <a:schemeClr val="bg2">
                      <a:lumMod val="25000"/>
                    </a:schemeClr>
                  </a:solidFill>
                  <a:latin typeface="+mj-lt"/>
                </a:rPr>
                <a:t>Fortalecer las capacidades institucionales para el desarrollo de la gestión del riesgo de desastres.</a:t>
              </a:r>
            </a:p>
          </p:txBody>
        </p:sp>
        <p:sp>
          <p:nvSpPr>
            <p:cNvPr id="94" name="TextBox 80"/>
            <p:cNvSpPr txBox="1"/>
            <p:nvPr/>
          </p:nvSpPr>
          <p:spPr>
            <a:xfrm>
              <a:off x="1066090" y="2417481"/>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5.</a:t>
              </a:r>
            </a:p>
          </p:txBody>
        </p:sp>
      </p:grpSp>
      <p:sp>
        <p:nvSpPr>
          <p:cNvPr id="96" name="Shape 270"/>
          <p:cNvSpPr/>
          <p:nvPr/>
        </p:nvSpPr>
        <p:spPr>
          <a:xfrm>
            <a:off x="5411256" y="2198989"/>
            <a:ext cx="400737" cy="399892"/>
          </a:xfrm>
          <a:prstGeom prst="rect">
            <a:avLst/>
          </a:prstGeom>
          <a:solidFill>
            <a:srgbClr val="00B050"/>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79%</a:t>
            </a:r>
            <a:endParaRPr sz="1013" b="1" dirty="0">
              <a:solidFill>
                <a:schemeClr val="bg2">
                  <a:lumMod val="10000"/>
                </a:schemeClr>
              </a:solidFill>
              <a:latin typeface="+mj-lt"/>
            </a:endParaRPr>
          </a:p>
        </p:txBody>
      </p:sp>
      <p:grpSp>
        <p:nvGrpSpPr>
          <p:cNvPr id="100" name="Group 72"/>
          <p:cNvGrpSpPr/>
          <p:nvPr/>
        </p:nvGrpSpPr>
        <p:grpSpPr>
          <a:xfrm>
            <a:off x="5897428" y="2124857"/>
            <a:ext cx="1407312" cy="558192"/>
            <a:chOff x="1066090" y="2417485"/>
            <a:chExt cx="2372437" cy="869888"/>
          </a:xfrm>
        </p:grpSpPr>
        <p:sp>
          <p:nvSpPr>
            <p:cNvPr id="101" name="Shape 208"/>
            <p:cNvSpPr/>
            <p:nvPr/>
          </p:nvSpPr>
          <p:spPr>
            <a:xfrm>
              <a:off x="1066090" y="2634500"/>
              <a:ext cx="2372437" cy="6528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para la recuperación física, económica y social.</a:t>
              </a:r>
            </a:p>
          </p:txBody>
        </p:sp>
        <p:sp>
          <p:nvSpPr>
            <p:cNvPr id="102" name="TextBox 80"/>
            <p:cNvSpPr txBox="1"/>
            <p:nvPr/>
          </p:nvSpPr>
          <p:spPr>
            <a:xfrm>
              <a:off x="1066090" y="2417485"/>
              <a:ext cx="1924668" cy="278153"/>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s-PE" sz="970" dirty="0">
                  <a:solidFill>
                    <a:schemeClr val="tx1">
                      <a:lumMod val="75000"/>
                      <a:lumOff val="25000"/>
                    </a:schemeClr>
                  </a:solidFill>
                </a:rPr>
                <a:t>Objetivo</a:t>
              </a:r>
              <a:r>
                <a:rPr lang="en-US" sz="970" dirty="0">
                  <a:solidFill>
                    <a:schemeClr val="tx1">
                      <a:lumMod val="75000"/>
                      <a:lumOff val="25000"/>
                    </a:schemeClr>
                  </a:solidFill>
                </a:rPr>
                <a:t> </a:t>
              </a:r>
              <a:r>
                <a:rPr lang="es-PE" sz="970" dirty="0">
                  <a:solidFill>
                    <a:schemeClr val="tx1">
                      <a:lumMod val="75000"/>
                      <a:lumOff val="25000"/>
                    </a:schemeClr>
                  </a:solidFill>
                </a:rPr>
                <a:t>Estratégico</a:t>
              </a:r>
              <a:r>
                <a:rPr lang="en-US" sz="970" dirty="0">
                  <a:solidFill>
                    <a:schemeClr val="tx1">
                      <a:lumMod val="75000"/>
                      <a:lumOff val="25000"/>
                    </a:schemeClr>
                  </a:solidFill>
                </a:rPr>
                <a:t> 4.</a:t>
              </a:r>
            </a:p>
          </p:txBody>
        </p:sp>
      </p:grpSp>
      <p:sp>
        <p:nvSpPr>
          <p:cNvPr id="58" name="Shape 270"/>
          <p:cNvSpPr/>
          <p:nvPr/>
        </p:nvSpPr>
        <p:spPr>
          <a:xfrm>
            <a:off x="4690704" y="910435"/>
            <a:ext cx="327241" cy="32660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759" dirty="0">
                <a:ln>
                  <a:solidFill>
                    <a:sysClr val="windowText" lastClr="000000"/>
                  </a:solidFill>
                </a:ln>
                <a:solidFill>
                  <a:schemeClr val="bg2">
                    <a:lumMod val="10000"/>
                  </a:schemeClr>
                </a:solidFill>
                <a:latin typeface="+mj-lt"/>
              </a:rPr>
              <a:t>11 %</a:t>
            </a:r>
            <a:endParaRPr sz="759" dirty="0">
              <a:ln>
                <a:solidFill>
                  <a:sysClr val="windowText" lastClr="000000"/>
                </a:solidFill>
              </a:ln>
              <a:solidFill>
                <a:schemeClr val="bg2">
                  <a:lumMod val="10000"/>
                </a:schemeClr>
              </a:solidFill>
              <a:latin typeface="+mj-lt"/>
            </a:endParaRPr>
          </a:p>
        </p:txBody>
      </p:sp>
      <p:sp>
        <p:nvSpPr>
          <p:cNvPr id="111" name="TextBox 6">
            <a:extLst>
              <a:ext uri="{FF2B5EF4-FFF2-40B4-BE49-F238E27FC236}">
                <a16:creationId xmlns:a16="http://schemas.microsoft.com/office/drawing/2014/main" xmlns="" id="{0F882BE3-DBE8-4CFF-8E96-0FC3F5F78A24}"/>
              </a:ext>
            </a:extLst>
          </p:cNvPr>
          <p:cNvSpPr txBox="1"/>
          <p:nvPr/>
        </p:nvSpPr>
        <p:spPr>
          <a:xfrm>
            <a:off x="5737653" y="1179093"/>
            <a:ext cx="1850802" cy="167084"/>
          </a:xfrm>
          <a:prstGeom prst="rect">
            <a:avLst/>
          </a:prstGeom>
          <a:noFill/>
        </p:spPr>
        <p:txBody>
          <a:bodyPr wrap="square" lIns="0" tIns="0" rIns="51424" bIns="0" rtlCol="0">
            <a:noAutofit/>
          </a:bodyPr>
          <a:lstStyle/>
          <a:p>
            <a:r>
              <a:rPr lang="es-ES" sz="1013" b="1" dirty="0">
                <a:solidFill>
                  <a:srgbClr val="297E96"/>
                </a:solidFill>
                <a:latin typeface="Calibri" panose="020F0502020204030204" pitchFamily="34" charset="0"/>
                <a:cs typeface="Helvetica Neue"/>
              </a:rPr>
              <a:t>RESULTADO NACIONAL</a:t>
            </a:r>
            <a:endParaRPr lang="es-MX" sz="443" cap="all" dirty="0">
              <a:solidFill>
                <a:srgbClr val="297E96"/>
              </a:solidFill>
              <a:latin typeface="Calibri" panose="020F0502020204030204" pitchFamily="34" charset="0"/>
              <a:cs typeface="Helvetica Neue"/>
            </a:endParaRPr>
          </a:p>
        </p:txBody>
      </p:sp>
      <p:sp>
        <p:nvSpPr>
          <p:cNvPr id="112" name="Cubo 111">
            <a:extLst>
              <a:ext uri="{FF2B5EF4-FFF2-40B4-BE49-F238E27FC236}">
                <a16:creationId xmlns:a16="http://schemas.microsoft.com/office/drawing/2014/main" xmlns="" id="{480E3970-41F1-4DF6-AAD7-068B8C383B7C}"/>
              </a:ext>
            </a:extLst>
          </p:cNvPr>
          <p:cNvSpPr/>
          <p:nvPr/>
        </p:nvSpPr>
        <p:spPr>
          <a:xfrm>
            <a:off x="6176731" y="901573"/>
            <a:ext cx="432225" cy="271521"/>
          </a:xfrm>
          <a:prstGeom prst="cub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smtClean="0">
                <a:solidFill>
                  <a:schemeClr val="tx1">
                    <a:lumMod val="95000"/>
                    <a:lumOff val="5000"/>
                  </a:schemeClr>
                </a:solidFill>
                <a:latin typeface="Arial Narrow" panose="020B0606020202030204" pitchFamily="34" charset="0"/>
              </a:rPr>
              <a:t>13%</a:t>
            </a:r>
            <a:endParaRPr lang="en-US" sz="844" b="1" dirty="0">
              <a:solidFill>
                <a:schemeClr val="tx1">
                  <a:lumMod val="95000"/>
                  <a:lumOff val="5000"/>
                </a:schemeClr>
              </a:solidFill>
              <a:latin typeface="Arial Narrow" panose="020B0606020202030204" pitchFamily="34" charset="0"/>
            </a:endParaRPr>
          </a:p>
        </p:txBody>
      </p:sp>
      <p:sp>
        <p:nvSpPr>
          <p:cNvPr id="48" name="TextBox 6"/>
          <p:cNvSpPr txBox="1"/>
          <p:nvPr/>
        </p:nvSpPr>
        <p:spPr>
          <a:xfrm>
            <a:off x="2080680" y="1411288"/>
            <a:ext cx="3317865" cy="167084"/>
          </a:xfrm>
          <a:prstGeom prst="rect">
            <a:avLst/>
          </a:prstGeom>
          <a:noFill/>
        </p:spPr>
        <p:txBody>
          <a:bodyPr wrap="square" lIns="0" tIns="0" rIns="51424" bIns="0" rtlCol="0">
            <a:noAutofit/>
          </a:bodyPr>
          <a:lstStyle/>
          <a:p>
            <a:r>
              <a:rPr lang="es-ES" sz="1350" b="1" dirty="0">
                <a:solidFill>
                  <a:srgbClr val="297E96"/>
                </a:solidFill>
                <a:latin typeface="Calibri" panose="020F0502020204030204" pitchFamily="34" charset="0"/>
                <a:cs typeface="Helvetica Neue"/>
              </a:rPr>
              <a:t>GOBIERNO REGIONAL DE TACNA</a:t>
            </a:r>
            <a:endParaRPr lang="es-MX" sz="506" cap="all" dirty="0">
              <a:solidFill>
                <a:srgbClr val="297E96"/>
              </a:solidFill>
              <a:latin typeface="Calibri" panose="020F0502020204030204" pitchFamily="34" charset="0"/>
              <a:cs typeface="Helvetica Neue"/>
            </a:endParaRPr>
          </a:p>
        </p:txBody>
      </p:sp>
      <p:sp>
        <p:nvSpPr>
          <p:cNvPr id="49" name="Heptágono 48"/>
          <p:cNvSpPr/>
          <p:nvPr/>
        </p:nvSpPr>
        <p:spPr>
          <a:xfrm>
            <a:off x="4602948" y="1360331"/>
            <a:ext cx="514702" cy="271521"/>
          </a:xfrm>
          <a:prstGeom prst="hept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smtClean="0">
                <a:solidFill>
                  <a:schemeClr val="tx1">
                    <a:lumMod val="95000"/>
                    <a:lumOff val="5000"/>
                  </a:schemeClr>
                </a:solidFill>
                <a:latin typeface="Arial Narrow" panose="020B0606020202030204" pitchFamily="34" charset="0"/>
              </a:rPr>
              <a:t>47%</a:t>
            </a:r>
            <a:endParaRPr lang="en-US" sz="844" b="1" dirty="0">
              <a:solidFill>
                <a:schemeClr val="tx1">
                  <a:lumMod val="95000"/>
                  <a:lumOff val="5000"/>
                </a:schemeClr>
              </a:solidFill>
              <a:latin typeface="Arial Narrow" panose="020B0606020202030204" pitchFamily="34" charset="0"/>
            </a:endParaRPr>
          </a:p>
        </p:txBody>
      </p:sp>
      <p:pic>
        <p:nvPicPr>
          <p:cNvPr id="50" name="Imagen 49"/>
          <p:cNvPicPr>
            <a:picLocks noChangeAspect="1"/>
          </p:cNvPicPr>
          <p:nvPr/>
        </p:nvPicPr>
        <p:blipFill>
          <a:blip r:embed="rId4"/>
          <a:stretch>
            <a:fillRect/>
          </a:stretch>
        </p:blipFill>
        <p:spPr>
          <a:xfrm>
            <a:off x="5213918" y="5587643"/>
            <a:ext cx="2173317" cy="722724"/>
          </a:xfrm>
          <a:prstGeom prst="rect">
            <a:avLst/>
          </a:prstGeom>
        </p:spPr>
      </p:pic>
    </p:spTree>
    <p:extLst>
      <p:ext uri="{BB962C8B-B14F-4D97-AF65-F5344CB8AC3E}">
        <p14:creationId xmlns:p14="http://schemas.microsoft.com/office/powerpoint/2010/main" val="35959338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Imagen 47"/>
          <p:cNvPicPr>
            <a:picLocks noChangeAspect="1"/>
          </p:cNvPicPr>
          <p:nvPr/>
        </p:nvPicPr>
        <p:blipFill>
          <a:blip r:embed="rId2">
            <a:extLst>
              <a:ext uri="{BEBA8EAE-BF5A-486C-A8C5-ECC9F3942E4B}">
                <a14:imgProps xmlns:a14="http://schemas.microsoft.com/office/drawing/2010/main">
                  <a14:imgLayer r:embed="rId3">
                    <a14:imgEffect>
                      <a14:artisticCrisscrossEtching trans="35000" pressure="10"/>
                    </a14:imgEffect>
                  </a14:imgLayer>
                </a14:imgProps>
              </a:ext>
              <a:ext uri="{28A0092B-C50C-407E-A947-70E740481C1C}">
                <a14:useLocalDpi xmlns:a14="http://schemas.microsoft.com/office/drawing/2010/main" val="0"/>
              </a:ext>
            </a:extLst>
          </a:blip>
          <a:stretch>
            <a:fillRect/>
          </a:stretch>
        </p:blipFill>
        <p:spPr>
          <a:xfrm>
            <a:off x="2508921" y="1146467"/>
            <a:ext cx="3711215" cy="4308826"/>
          </a:xfrm>
          <a:prstGeom prst="rect">
            <a:avLst/>
          </a:prstGeom>
        </p:spPr>
      </p:pic>
      <p:grpSp>
        <p:nvGrpSpPr>
          <p:cNvPr id="9" name="Group 719"/>
          <p:cNvGrpSpPr/>
          <p:nvPr/>
        </p:nvGrpSpPr>
        <p:grpSpPr>
          <a:xfrm>
            <a:off x="2000249" y="707175"/>
            <a:ext cx="3102237" cy="450277"/>
            <a:chOff x="-1" y="-1"/>
            <a:chExt cx="4996557" cy="1152962"/>
          </a:xfrm>
          <a:solidFill>
            <a:srgbClr val="1F7B91"/>
          </a:solidFill>
        </p:grpSpPr>
        <p:sp>
          <p:nvSpPr>
            <p:cNvPr id="10" name="Shape 712"/>
            <p:cNvSpPr/>
            <p:nvPr/>
          </p:nvSpPr>
          <p:spPr>
            <a:xfrm flipH="1">
              <a:off x="-1" y="166679"/>
              <a:ext cx="4191989" cy="818352"/>
            </a:xfrm>
            <a:prstGeom prst="rect">
              <a:avLst/>
            </a:prstGeom>
            <a:grpFill/>
            <a:ln w="12700" cap="flat">
              <a:noFill/>
              <a:miter lim="400000"/>
            </a:ln>
            <a:effectLst/>
          </p:spPr>
          <p:txBody>
            <a:bodyPr wrap="square" lIns="14466" tIns="14466" rIns="14466" bIns="14466" numCol="1" anchor="ctr">
              <a:noAutofit/>
            </a:bodyPr>
            <a:lstStyle/>
            <a:p>
              <a:pPr lvl="0" algn="ctr"/>
              <a:r>
                <a:rPr lang="en-US" sz="1519" b="1" dirty="0">
                  <a:solidFill>
                    <a:prstClr val="white"/>
                  </a:solidFill>
                </a:rPr>
                <a:t>TUMBES</a:t>
              </a:r>
              <a:endParaRPr lang="en-US" sz="1519" b="1" dirty="0">
                <a:solidFill>
                  <a:prstClr val="white"/>
                </a:solidFill>
              </a:endParaRPr>
            </a:p>
          </p:txBody>
        </p:sp>
        <p:grpSp>
          <p:nvGrpSpPr>
            <p:cNvPr id="11" name="Group 716"/>
            <p:cNvGrpSpPr/>
            <p:nvPr/>
          </p:nvGrpSpPr>
          <p:grpSpPr>
            <a:xfrm>
              <a:off x="4191985" y="-1"/>
              <a:ext cx="804571" cy="1152962"/>
              <a:chOff x="0" y="0"/>
              <a:chExt cx="804567" cy="1152959"/>
            </a:xfrm>
            <a:grpFill/>
          </p:grpSpPr>
          <p:sp>
            <p:nvSpPr>
              <p:cNvPr id="14" name="Shape 713"/>
              <p:cNvSpPr/>
              <p:nvPr/>
            </p:nvSpPr>
            <p:spPr>
              <a:xfrm flipH="1">
                <a:off x="0"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7922"/>
                    </a:lnTo>
                    <a:lnTo>
                      <a:pt x="21600" y="0"/>
                    </a:lnTo>
                    <a:lnTo>
                      <a:pt x="0" y="3733"/>
                    </a:lnTo>
                    <a:lnTo>
                      <a:pt x="0" y="21600"/>
                    </a:lnTo>
                    <a:close/>
                  </a:path>
                </a:pathLst>
              </a:custGeom>
              <a:grpFill/>
              <a:ln w="12700" cap="flat">
                <a:noFill/>
                <a:miter lim="400000"/>
              </a:ln>
              <a:effectLst/>
            </p:spPr>
            <p:txBody>
              <a:bodyPr wrap="square" lIns="14466" tIns="14466" rIns="14466" bIns="14466" numCol="1" anchor="t">
                <a:noAutofit/>
              </a:bodyPr>
              <a:lstStyle/>
              <a:p>
                <a:endParaRPr sz="570"/>
              </a:p>
            </p:txBody>
          </p:sp>
          <p:sp>
            <p:nvSpPr>
              <p:cNvPr id="18" name="Shape 714"/>
              <p:cNvSpPr/>
              <p:nvPr/>
            </p:nvSpPr>
            <p:spPr>
              <a:xfrm flipH="1">
                <a:off x="402283"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922"/>
                    </a:lnTo>
                    <a:lnTo>
                      <a:pt x="0" y="0"/>
                    </a:lnTo>
                    <a:lnTo>
                      <a:pt x="21600" y="3733"/>
                    </a:lnTo>
                    <a:lnTo>
                      <a:pt x="21600" y="21600"/>
                    </a:lnTo>
                    <a:close/>
                  </a:path>
                </a:pathLst>
              </a:custGeom>
              <a:grpFill/>
              <a:ln w="12700" cap="flat">
                <a:noFill/>
                <a:miter lim="400000"/>
              </a:ln>
              <a:effectLst/>
            </p:spPr>
            <p:txBody>
              <a:bodyPr wrap="square" lIns="14466" tIns="14466" rIns="14466" bIns="14466" numCol="1" anchor="ctr">
                <a:noAutofit/>
              </a:bodyPr>
              <a:lstStyle/>
              <a:p>
                <a:pPr algn="ctr"/>
                <a:endParaRPr lang="en-US" sz="1013" b="1" dirty="0">
                  <a:solidFill>
                    <a:srgbClr val="FFFFFF"/>
                  </a:solidFill>
                  <a:ea typeface="Helvetica"/>
                  <a:cs typeface="Helvetica"/>
                  <a:sym typeface="Helvetica"/>
                </a:endParaRPr>
              </a:p>
            </p:txBody>
          </p:sp>
          <p:sp>
            <p:nvSpPr>
              <p:cNvPr id="19" name="Shape 715"/>
              <p:cNvSpPr/>
              <p:nvPr/>
            </p:nvSpPr>
            <p:spPr>
              <a:xfrm flipH="1">
                <a:off x="1" y="0"/>
                <a:ext cx="804566" cy="33711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10680"/>
                    </a:lnTo>
                    <a:lnTo>
                      <a:pt x="10800" y="0"/>
                    </a:lnTo>
                    <a:lnTo>
                      <a:pt x="21600" y="10680"/>
                    </a:lnTo>
                    <a:lnTo>
                      <a:pt x="10800" y="21600"/>
                    </a:lnTo>
                    <a:close/>
                  </a:path>
                </a:pathLst>
              </a:custGeom>
              <a:grpFill/>
              <a:ln w="9525" cap="flat">
                <a:noFill/>
                <a:prstDash val="solid"/>
                <a:bevel/>
              </a:ln>
              <a:effectLst/>
            </p:spPr>
            <p:txBody>
              <a:bodyPr wrap="square" lIns="14466" tIns="14466" rIns="14466" bIns="14466" numCol="1" anchor="t">
                <a:noAutofit/>
              </a:bodyPr>
              <a:lstStyle/>
              <a:p>
                <a:endParaRPr sz="570"/>
              </a:p>
            </p:txBody>
          </p:sp>
        </p:grpSp>
      </p:grpSp>
      <p:sp>
        <p:nvSpPr>
          <p:cNvPr id="13" name="Shape 267"/>
          <p:cNvSpPr/>
          <p:nvPr/>
        </p:nvSpPr>
        <p:spPr>
          <a:xfrm>
            <a:off x="2995100" y="2086743"/>
            <a:ext cx="426498" cy="399892"/>
          </a:xfrm>
          <a:prstGeom prst="rect">
            <a:avLst/>
          </a:prstGeom>
          <a:solidFill>
            <a:srgbClr val="FFFF00"/>
          </a:solidFill>
          <a:ln w="12700" cap="flat">
            <a:solidFill>
              <a:schemeClr val="accent4"/>
            </a:solid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69%</a:t>
            </a:r>
            <a:endParaRPr sz="1013" b="1" dirty="0">
              <a:solidFill>
                <a:schemeClr val="bg2">
                  <a:lumMod val="10000"/>
                </a:schemeClr>
              </a:solidFill>
              <a:latin typeface="+mj-lt"/>
            </a:endParaRPr>
          </a:p>
        </p:txBody>
      </p:sp>
      <p:sp>
        <p:nvSpPr>
          <p:cNvPr id="15" name="Shape 270"/>
          <p:cNvSpPr/>
          <p:nvPr/>
        </p:nvSpPr>
        <p:spPr>
          <a:xfrm>
            <a:off x="5102486" y="4659114"/>
            <a:ext cx="400737"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12%</a:t>
            </a:r>
            <a:endParaRPr sz="1013" b="1" dirty="0">
              <a:solidFill>
                <a:schemeClr val="bg2">
                  <a:lumMod val="10000"/>
                </a:schemeClr>
              </a:solidFill>
              <a:latin typeface="+mj-lt"/>
            </a:endParaRPr>
          </a:p>
        </p:txBody>
      </p:sp>
      <p:grpSp>
        <p:nvGrpSpPr>
          <p:cNvPr id="60" name="Group 62"/>
          <p:cNvGrpSpPr/>
          <p:nvPr/>
        </p:nvGrpSpPr>
        <p:grpSpPr>
          <a:xfrm>
            <a:off x="1542563" y="2072950"/>
            <a:ext cx="1359152" cy="427936"/>
            <a:chOff x="1066090" y="2419924"/>
            <a:chExt cx="2372437" cy="661050"/>
          </a:xfrm>
        </p:grpSpPr>
        <p:sp>
          <p:nvSpPr>
            <p:cNvPr id="67" name="Shape 208"/>
            <p:cNvSpPr/>
            <p:nvPr/>
          </p:nvSpPr>
          <p:spPr>
            <a:xfrm>
              <a:off x="1066090" y="2634499"/>
              <a:ext cx="2372437" cy="4464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pPr algn="r"/>
              <a:r>
                <a:rPr lang="es-MX" sz="844" dirty="0">
                  <a:solidFill>
                    <a:schemeClr val="bg2">
                      <a:lumMod val="25000"/>
                    </a:schemeClr>
                  </a:solidFill>
                  <a:latin typeface="+mj-lt"/>
                </a:rPr>
                <a:t>Desarrollar el conocimiento del riesgo</a:t>
              </a:r>
              <a:r>
                <a:rPr lang="es-PE" sz="844" dirty="0">
                  <a:solidFill>
                    <a:schemeClr val="bg2">
                      <a:lumMod val="25000"/>
                    </a:schemeClr>
                  </a:solidFill>
                  <a:latin typeface="+mj-lt"/>
                </a:rPr>
                <a:t>.</a:t>
              </a:r>
            </a:p>
          </p:txBody>
        </p:sp>
        <p:sp>
          <p:nvSpPr>
            <p:cNvPr id="68" name="TextBox 70"/>
            <p:cNvSpPr txBox="1"/>
            <p:nvPr/>
          </p:nvSpPr>
          <p:spPr>
            <a:xfrm>
              <a:off x="1445658" y="2419924"/>
              <a:ext cx="1992869" cy="275715"/>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1.</a:t>
              </a:r>
            </a:p>
          </p:txBody>
        </p:sp>
      </p:grpSp>
      <p:grpSp>
        <p:nvGrpSpPr>
          <p:cNvPr id="70" name="Group 72"/>
          <p:cNvGrpSpPr/>
          <p:nvPr/>
        </p:nvGrpSpPr>
        <p:grpSpPr>
          <a:xfrm>
            <a:off x="5622368" y="4662295"/>
            <a:ext cx="1407312" cy="688099"/>
            <a:chOff x="1066090" y="2417484"/>
            <a:chExt cx="2372437" cy="1072341"/>
          </a:xfrm>
        </p:grpSpPr>
        <p:sp>
          <p:nvSpPr>
            <p:cNvPr id="77"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de la población y sociedad organizada para el desarrollo de una cultura de prevención.</a:t>
              </a:r>
            </a:p>
          </p:txBody>
        </p:sp>
        <p:sp>
          <p:nvSpPr>
            <p:cNvPr id="78" name="TextBox 80"/>
            <p:cNvSpPr txBox="1"/>
            <p:nvPr/>
          </p:nvSpPr>
          <p:spPr>
            <a:xfrm>
              <a:off x="1066090" y="2417484"/>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6.</a:t>
              </a:r>
            </a:p>
          </p:txBody>
        </p:sp>
      </p:grpSp>
      <p:sp>
        <p:nvSpPr>
          <p:cNvPr id="79" name="Shape 267"/>
          <p:cNvSpPr/>
          <p:nvPr/>
        </p:nvSpPr>
        <p:spPr>
          <a:xfrm>
            <a:off x="2994238" y="3225493"/>
            <a:ext cx="426498"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10%</a:t>
            </a:r>
            <a:endParaRPr sz="1013" b="1" dirty="0">
              <a:solidFill>
                <a:schemeClr val="bg2">
                  <a:lumMod val="10000"/>
                </a:schemeClr>
              </a:solidFill>
              <a:latin typeface="+mj-lt"/>
            </a:endParaRPr>
          </a:p>
        </p:txBody>
      </p:sp>
      <p:grpSp>
        <p:nvGrpSpPr>
          <p:cNvPr id="81" name="Group 62"/>
          <p:cNvGrpSpPr/>
          <p:nvPr/>
        </p:nvGrpSpPr>
        <p:grpSpPr>
          <a:xfrm>
            <a:off x="1541701" y="3115257"/>
            <a:ext cx="1359152" cy="817660"/>
            <a:chOff x="1066090" y="2419921"/>
            <a:chExt cx="2372437" cy="1263071"/>
          </a:xfrm>
        </p:grpSpPr>
        <p:sp>
          <p:nvSpPr>
            <p:cNvPr id="82" name="Shape 208"/>
            <p:cNvSpPr/>
            <p:nvPr/>
          </p:nvSpPr>
          <p:spPr>
            <a:xfrm>
              <a:off x="1066090" y="2634499"/>
              <a:ext cx="2372437" cy="104849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pPr algn="r"/>
              <a:r>
                <a:rPr lang="es-ES" sz="844" dirty="0"/>
                <a:t>Evitar y reducir las condiciones de riesgo de los medios de vida de la población con un enfoque territorial</a:t>
              </a:r>
              <a:r>
                <a:rPr lang="es-PE" sz="844" dirty="0">
                  <a:solidFill>
                    <a:schemeClr val="bg2">
                      <a:lumMod val="25000"/>
                    </a:schemeClr>
                  </a:solidFill>
                </a:rPr>
                <a:t>.</a:t>
              </a:r>
            </a:p>
          </p:txBody>
        </p:sp>
        <p:sp>
          <p:nvSpPr>
            <p:cNvPr id="83" name="TextBox 70"/>
            <p:cNvSpPr txBox="1"/>
            <p:nvPr/>
          </p:nvSpPr>
          <p:spPr>
            <a:xfrm>
              <a:off x="1445658" y="2419921"/>
              <a:ext cx="1992869" cy="27571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2.</a:t>
              </a:r>
            </a:p>
          </p:txBody>
        </p:sp>
      </p:grpSp>
      <p:sp>
        <p:nvSpPr>
          <p:cNvPr id="87" name="Shape 267"/>
          <p:cNvSpPr/>
          <p:nvPr/>
        </p:nvSpPr>
        <p:spPr>
          <a:xfrm>
            <a:off x="2994238" y="4672164"/>
            <a:ext cx="426498" cy="399892"/>
          </a:xfrm>
          <a:prstGeom prst="rect">
            <a:avLst/>
          </a:prstGeom>
          <a:solidFill>
            <a:schemeClr val="accent4"/>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42%</a:t>
            </a:r>
            <a:endParaRPr sz="1013" b="1" dirty="0">
              <a:solidFill>
                <a:schemeClr val="bg2">
                  <a:lumMod val="10000"/>
                </a:schemeClr>
              </a:solidFill>
              <a:latin typeface="+mj-lt"/>
            </a:endParaRPr>
          </a:p>
        </p:txBody>
      </p:sp>
      <p:sp>
        <p:nvSpPr>
          <p:cNvPr id="88" name="Shape 270"/>
          <p:cNvSpPr/>
          <p:nvPr/>
        </p:nvSpPr>
        <p:spPr>
          <a:xfrm>
            <a:off x="5102486" y="3224072"/>
            <a:ext cx="400737" cy="399892"/>
          </a:xfrm>
          <a:prstGeom prst="rect">
            <a:avLst/>
          </a:prstGeom>
          <a:solidFill>
            <a:schemeClr val="accent4"/>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27%</a:t>
            </a:r>
            <a:endParaRPr sz="1013" b="1" dirty="0">
              <a:solidFill>
                <a:schemeClr val="bg2">
                  <a:lumMod val="10000"/>
                </a:schemeClr>
              </a:solidFill>
              <a:latin typeface="+mj-lt"/>
            </a:endParaRPr>
          </a:p>
        </p:txBody>
      </p:sp>
      <p:grpSp>
        <p:nvGrpSpPr>
          <p:cNvPr id="89" name="Group 62"/>
          <p:cNvGrpSpPr/>
          <p:nvPr/>
        </p:nvGrpSpPr>
        <p:grpSpPr>
          <a:xfrm>
            <a:off x="1541701" y="4658365"/>
            <a:ext cx="1359152" cy="557846"/>
            <a:chOff x="1066090" y="2419921"/>
            <a:chExt cx="2372437" cy="861732"/>
          </a:xfrm>
        </p:grpSpPr>
        <p:sp>
          <p:nvSpPr>
            <p:cNvPr id="90" name="Shape 208"/>
            <p:cNvSpPr/>
            <p:nvPr/>
          </p:nvSpPr>
          <p:spPr>
            <a:xfrm>
              <a:off x="1066090" y="2634500"/>
              <a:ext cx="2372437" cy="6471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pPr algn="r"/>
              <a:r>
                <a:rPr lang="es-PE" sz="844" dirty="0">
                  <a:solidFill>
                    <a:srgbClr val="808080"/>
                  </a:solidFill>
                </a:rPr>
                <a:t>Desarrollar capacidad de respuesta ante emergencias y desastres.</a:t>
              </a:r>
            </a:p>
          </p:txBody>
        </p:sp>
        <p:sp>
          <p:nvSpPr>
            <p:cNvPr id="91" name="TextBox 70"/>
            <p:cNvSpPr txBox="1"/>
            <p:nvPr/>
          </p:nvSpPr>
          <p:spPr>
            <a:xfrm>
              <a:off x="1445658" y="2419921"/>
              <a:ext cx="1992869" cy="275716"/>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3.</a:t>
              </a:r>
            </a:p>
          </p:txBody>
        </p:sp>
      </p:grpSp>
      <p:grpSp>
        <p:nvGrpSpPr>
          <p:cNvPr id="92" name="Group 72"/>
          <p:cNvGrpSpPr/>
          <p:nvPr/>
        </p:nvGrpSpPr>
        <p:grpSpPr>
          <a:xfrm>
            <a:off x="5622368" y="3115256"/>
            <a:ext cx="1407312" cy="688101"/>
            <a:chOff x="1066090" y="2417481"/>
            <a:chExt cx="2372437" cy="1072344"/>
          </a:xfrm>
        </p:grpSpPr>
        <p:sp>
          <p:nvSpPr>
            <p:cNvPr id="93"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r>
                <a:rPr lang="es-PE" sz="844" dirty="0">
                  <a:solidFill>
                    <a:schemeClr val="bg2">
                      <a:lumMod val="25000"/>
                    </a:schemeClr>
                  </a:solidFill>
                  <a:latin typeface="+mj-lt"/>
                </a:rPr>
                <a:t>Fortalecer las capacidades institucionales para el desarrollo de la gestión del riesgo de desastres.</a:t>
              </a:r>
            </a:p>
          </p:txBody>
        </p:sp>
        <p:sp>
          <p:nvSpPr>
            <p:cNvPr id="94" name="TextBox 80"/>
            <p:cNvSpPr txBox="1"/>
            <p:nvPr/>
          </p:nvSpPr>
          <p:spPr>
            <a:xfrm>
              <a:off x="1066090" y="2417481"/>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5.</a:t>
              </a:r>
            </a:p>
          </p:txBody>
        </p:sp>
      </p:grpSp>
      <p:sp>
        <p:nvSpPr>
          <p:cNvPr id="96" name="Shape 270"/>
          <p:cNvSpPr/>
          <p:nvPr/>
        </p:nvSpPr>
        <p:spPr>
          <a:xfrm>
            <a:off x="5102486" y="2110787"/>
            <a:ext cx="400737"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8%</a:t>
            </a:r>
            <a:endParaRPr sz="1013" b="1" dirty="0">
              <a:solidFill>
                <a:schemeClr val="bg2">
                  <a:lumMod val="10000"/>
                </a:schemeClr>
              </a:solidFill>
              <a:latin typeface="+mj-lt"/>
            </a:endParaRPr>
          </a:p>
        </p:txBody>
      </p:sp>
      <p:grpSp>
        <p:nvGrpSpPr>
          <p:cNvPr id="100" name="Group 72"/>
          <p:cNvGrpSpPr/>
          <p:nvPr/>
        </p:nvGrpSpPr>
        <p:grpSpPr>
          <a:xfrm>
            <a:off x="5622368" y="2026863"/>
            <a:ext cx="1407312" cy="558192"/>
            <a:chOff x="1066090" y="2417485"/>
            <a:chExt cx="2372437" cy="869888"/>
          </a:xfrm>
        </p:grpSpPr>
        <p:sp>
          <p:nvSpPr>
            <p:cNvPr id="101" name="Shape 208"/>
            <p:cNvSpPr/>
            <p:nvPr/>
          </p:nvSpPr>
          <p:spPr>
            <a:xfrm>
              <a:off x="1066090" y="2634500"/>
              <a:ext cx="2372437" cy="6528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para la recuperación física, económica y social.</a:t>
              </a:r>
            </a:p>
          </p:txBody>
        </p:sp>
        <p:sp>
          <p:nvSpPr>
            <p:cNvPr id="102" name="TextBox 80"/>
            <p:cNvSpPr txBox="1"/>
            <p:nvPr/>
          </p:nvSpPr>
          <p:spPr>
            <a:xfrm>
              <a:off x="1066090" y="2417485"/>
              <a:ext cx="1924668" cy="278153"/>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s-PE" sz="970" dirty="0">
                  <a:solidFill>
                    <a:schemeClr val="tx1">
                      <a:lumMod val="75000"/>
                      <a:lumOff val="25000"/>
                    </a:schemeClr>
                  </a:solidFill>
                </a:rPr>
                <a:t>Objetivo</a:t>
              </a:r>
              <a:r>
                <a:rPr lang="en-US" sz="970" dirty="0">
                  <a:solidFill>
                    <a:schemeClr val="tx1">
                      <a:lumMod val="75000"/>
                      <a:lumOff val="25000"/>
                    </a:schemeClr>
                  </a:solidFill>
                </a:rPr>
                <a:t> </a:t>
              </a:r>
              <a:r>
                <a:rPr lang="es-PE" sz="970" dirty="0">
                  <a:solidFill>
                    <a:schemeClr val="tx1">
                      <a:lumMod val="75000"/>
                      <a:lumOff val="25000"/>
                    </a:schemeClr>
                  </a:solidFill>
                </a:rPr>
                <a:t>Estratégico</a:t>
              </a:r>
              <a:r>
                <a:rPr lang="en-US" sz="970" dirty="0">
                  <a:solidFill>
                    <a:schemeClr val="tx1">
                      <a:lumMod val="75000"/>
                      <a:lumOff val="25000"/>
                    </a:schemeClr>
                  </a:solidFill>
                </a:rPr>
                <a:t> 4.</a:t>
              </a:r>
            </a:p>
          </p:txBody>
        </p:sp>
      </p:grpSp>
      <p:sp>
        <p:nvSpPr>
          <p:cNvPr id="58" name="Shape 270"/>
          <p:cNvSpPr/>
          <p:nvPr/>
        </p:nvSpPr>
        <p:spPr>
          <a:xfrm>
            <a:off x="4690704" y="769189"/>
            <a:ext cx="327241" cy="32660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759" dirty="0">
                <a:ln>
                  <a:solidFill>
                    <a:sysClr val="windowText" lastClr="000000"/>
                  </a:solidFill>
                </a:ln>
                <a:solidFill>
                  <a:schemeClr val="bg2">
                    <a:lumMod val="10000"/>
                  </a:schemeClr>
                </a:solidFill>
                <a:latin typeface="+mj-lt"/>
              </a:rPr>
              <a:t>13 %</a:t>
            </a:r>
            <a:endParaRPr sz="759" dirty="0">
              <a:ln>
                <a:solidFill>
                  <a:sysClr val="windowText" lastClr="000000"/>
                </a:solidFill>
              </a:ln>
              <a:solidFill>
                <a:schemeClr val="bg2">
                  <a:lumMod val="10000"/>
                </a:schemeClr>
              </a:solidFill>
              <a:latin typeface="+mj-lt"/>
            </a:endParaRPr>
          </a:p>
        </p:txBody>
      </p:sp>
      <p:sp>
        <p:nvSpPr>
          <p:cNvPr id="111" name="TextBox 6">
            <a:extLst>
              <a:ext uri="{FF2B5EF4-FFF2-40B4-BE49-F238E27FC236}">
                <a16:creationId xmlns="" xmlns:a16="http://schemas.microsoft.com/office/drawing/2014/main" id="{0F882BE3-DBE8-4CFF-8E96-0FC3F5F78A24}"/>
              </a:ext>
            </a:extLst>
          </p:cNvPr>
          <p:cNvSpPr txBox="1"/>
          <p:nvPr/>
        </p:nvSpPr>
        <p:spPr>
          <a:xfrm>
            <a:off x="5737653" y="1037847"/>
            <a:ext cx="1850802" cy="167084"/>
          </a:xfrm>
          <a:prstGeom prst="rect">
            <a:avLst/>
          </a:prstGeom>
          <a:noFill/>
        </p:spPr>
        <p:txBody>
          <a:bodyPr wrap="square" lIns="0" tIns="0" rIns="51424" bIns="0" rtlCol="0">
            <a:noAutofit/>
          </a:bodyPr>
          <a:lstStyle/>
          <a:p>
            <a:r>
              <a:rPr lang="es-ES" sz="1013" b="1" dirty="0">
                <a:solidFill>
                  <a:srgbClr val="297E96"/>
                </a:solidFill>
                <a:latin typeface="Calibri" panose="020F0502020204030204" pitchFamily="34" charset="0"/>
                <a:cs typeface="Helvetica Neue"/>
              </a:rPr>
              <a:t>RESULTADO NACIONAL</a:t>
            </a:r>
            <a:endParaRPr lang="es-MX" sz="443" cap="all" dirty="0">
              <a:solidFill>
                <a:srgbClr val="297E96"/>
              </a:solidFill>
              <a:latin typeface="Calibri" panose="020F0502020204030204" pitchFamily="34" charset="0"/>
              <a:cs typeface="Helvetica Neue"/>
            </a:endParaRPr>
          </a:p>
        </p:txBody>
      </p:sp>
      <p:sp>
        <p:nvSpPr>
          <p:cNvPr id="112" name="Cubo 111">
            <a:extLst>
              <a:ext uri="{FF2B5EF4-FFF2-40B4-BE49-F238E27FC236}">
                <a16:creationId xmlns="" xmlns:a16="http://schemas.microsoft.com/office/drawing/2014/main" id="{480E3970-41F1-4DF6-AAD7-068B8C383B7C}"/>
              </a:ext>
            </a:extLst>
          </p:cNvPr>
          <p:cNvSpPr/>
          <p:nvPr/>
        </p:nvSpPr>
        <p:spPr>
          <a:xfrm>
            <a:off x="6176731" y="760327"/>
            <a:ext cx="447093" cy="271521"/>
          </a:xfrm>
          <a:prstGeom prst="cub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smtClean="0">
                <a:solidFill>
                  <a:schemeClr val="tx1">
                    <a:lumMod val="95000"/>
                    <a:lumOff val="5000"/>
                  </a:schemeClr>
                </a:solidFill>
                <a:latin typeface="Arial Narrow" panose="020B0606020202030204" pitchFamily="34" charset="0"/>
              </a:rPr>
              <a:t>13%</a:t>
            </a:r>
            <a:endParaRPr lang="en-US" sz="844" b="1" dirty="0">
              <a:solidFill>
                <a:schemeClr val="tx1">
                  <a:lumMod val="95000"/>
                  <a:lumOff val="5000"/>
                </a:schemeClr>
              </a:solidFill>
              <a:latin typeface="Arial Narrow" panose="020B0606020202030204" pitchFamily="34" charset="0"/>
            </a:endParaRPr>
          </a:p>
        </p:txBody>
      </p:sp>
      <p:pic>
        <p:nvPicPr>
          <p:cNvPr id="47" name="Imagen 46"/>
          <p:cNvPicPr>
            <a:picLocks noChangeAspect="1"/>
          </p:cNvPicPr>
          <p:nvPr/>
        </p:nvPicPr>
        <p:blipFill>
          <a:blip r:embed="rId4"/>
          <a:stretch>
            <a:fillRect/>
          </a:stretch>
        </p:blipFill>
        <p:spPr>
          <a:xfrm>
            <a:off x="4968214" y="5523400"/>
            <a:ext cx="2173317" cy="722724"/>
          </a:xfrm>
          <a:prstGeom prst="rect">
            <a:avLst/>
          </a:prstGeom>
        </p:spPr>
      </p:pic>
      <p:sp>
        <p:nvSpPr>
          <p:cNvPr id="49" name="TextBox 6"/>
          <p:cNvSpPr txBox="1"/>
          <p:nvPr/>
        </p:nvSpPr>
        <p:spPr>
          <a:xfrm>
            <a:off x="2080680" y="1270042"/>
            <a:ext cx="3317865" cy="167084"/>
          </a:xfrm>
          <a:prstGeom prst="rect">
            <a:avLst/>
          </a:prstGeom>
          <a:noFill/>
        </p:spPr>
        <p:txBody>
          <a:bodyPr wrap="square" lIns="0" tIns="0" rIns="51424" bIns="0" rtlCol="0">
            <a:noAutofit/>
          </a:bodyPr>
          <a:lstStyle/>
          <a:p>
            <a:r>
              <a:rPr lang="es-ES" sz="1350" b="1" dirty="0">
                <a:solidFill>
                  <a:srgbClr val="297E96"/>
                </a:solidFill>
                <a:latin typeface="Calibri" panose="020F0502020204030204" pitchFamily="34" charset="0"/>
                <a:cs typeface="Helvetica Neue"/>
              </a:rPr>
              <a:t>GOBIERNO REGIONAL DE TUMBES</a:t>
            </a:r>
            <a:endParaRPr lang="es-MX" sz="506" cap="all" dirty="0">
              <a:solidFill>
                <a:srgbClr val="297E96"/>
              </a:solidFill>
              <a:latin typeface="Calibri" panose="020F0502020204030204" pitchFamily="34" charset="0"/>
              <a:cs typeface="Helvetica Neue"/>
            </a:endParaRPr>
          </a:p>
        </p:txBody>
      </p:sp>
      <p:sp>
        <p:nvSpPr>
          <p:cNvPr id="50" name="Heptágono 49"/>
          <p:cNvSpPr/>
          <p:nvPr/>
        </p:nvSpPr>
        <p:spPr>
          <a:xfrm>
            <a:off x="4631232" y="1239498"/>
            <a:ext cx="476028" cy="271521"/>
          </a:xfrm>
          <a:prstGeom prst="hept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smtClean="0">
                <a:solidFill>
                  <a:schemeClr val="tx1">
                    <a:lumMod val="95000"/>
                    <a:lumOff val="5000"/>
                  </a:schemeClr>
                </a:solidFill>
                <a:latin typeface="Arial Narrow" panose="020B0606020202030204" pitchFamily="34" charset="0"/>
              </a:rPr>
              <a:t>28%</a:t>
            </a:r>
            <a:endParaRPr lang="en-US" sz="844" b="1" dirty="0">
              <a:solidFill>
                <a:schemeClr val="tx1">
                  <a:lumMod val="95000"/>
                  <a:lumOff val="5000"/>
                </a:schemeClr>
              </a:solidFill>
              <a:latin typeface="Arial Narrow" panose="020B0606020202030204" pitchFamily="34" charset="0"/>
            </a:endParaRPr>
          </a:p>
        </p:txBody>
      </p:sp>
    </p:spTree>
    <p:extLst>
      <p:ext uri="{BB962C8B-B14F-4D97-AF65-F5344CB8AC3E}">
        <p14:creationId xmlns:p14="http://schemas.microsoft.com/office/powerpoint/2010/main" val="21765994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Imagen 46"/>
          <p:cNvPicPr>
            <a:picLocks noChangeAspect="1"/>
          </p:cNvPicPr>
          <p:nvPr/>
        </p:nvPicPr>
        <p:blipFill>
          <a:blip r:embed="rId2">
            <a:extLst>
              <a:ext uri="{BEBA8EAE-BF5A-486C-A8C5-ECC9F3942E4B}">
                <a14:imgProps xmlns:a14="http://schemas.microsoft.com/office/drawing/2010/main">
                  <a14:imgLayer r:embed="rId3">
                    <a14:imgEffect>
                      <a14:artisticCrisscrossEtching trans="35000" pressure="10"/>
                    </a14:imgEffect>
                  </a14:imgLayer>
                </a14:imgProps>
              </a:ext>
              <a:ext uri="{28A0092B-C50C-407E-A947-70E740481C1C}">
                <a14:useLocalDpi xmlns:a14="http://schemas.microsoft.com/office/drawing/2010/main" val="0"/>
              </a:ext>
            </a:extLst>
          </a:blip>
          <a:stretch>
            <a:fillRect/>
          </a:stretch>
        </p:blipFill>
        <p:spPr>
          <a:xfrm>
            <a:off x="2412199" y="1028450"/>
            <a:ext cx="4383914" cy="5089849"/>
          </a:xfrm>
          <a:prstGeom prst="rect">
            <a:avLst/>
          </a:prstGeom>
        </p:spPr>
      </p:pic>
      <p:grpSp>
        <p:nvGrpSpPr>
          <p:cNvPr id="9" name="Group 719"/>
          <p:cNvGrpSpPr/>
          <p:nvPr/>
        </p:nvGrpSpPr>
        <p:grpSpPr>
          <a:xfrm>
            <a:off x="2000249" y="744343"/>
            <a:ext cx="3102237" cy="450277"/>
            <a:chOff x="-1" y="-1"/>
            <a:chExt cx="4996557" cy="1152962"/>
          </a:xfrm>
          <a:solidFill>
            <a:srgbClr val="1F7B91"/>
          </a:solidFill>
        </p:grpSpPr>
        <p:sp>
          <p:nvSpPr>
            <p:cNvPr id="10" name="Shape 712"/>
            <p:cNvSpPr/>
            <p:nvPr/>
          </p:nvSpPr>
          <p:spPr>
            <a:xfrm flipH="1">
              <a:off x="-1" y="166679"/>
              <a:ext cx="4191989" cy="818352"/>
            </a:xfrm>
            <a:prstGeom prst="rect">
              <a:avLst/>
            </a:prstGeom>
            <a:grpFill/>
            <a:ln w="12700" cap="flat">
              <a:noFill/>
              <a:miter lim="400000"/>
            </a:ln>
            <a:effectLst/>
          </p:spPr>
          <p:txBody>
            <a:bodyPr wrap="square" lIns="14466" tIns="14466" rIns="14466" bIns="14466" numCol="1" anchor="ctr">
              <a:noAutofit/>
            </a:bodyPr>
            <a:lstStyle/>
            <a:p>
              <a:pPr lvl="0" algn="ctr"/>
              <a:r>
                <a:rPr lang="en-US" sz="1519" b="1" dirty="0">
                  <a:solidFill>
                    <a:prstClr val="white"/>
                  </a:solidFill>
                </a:rPr>
                <a:t>UCAYALI</a:t>
              </a:r>
              <a:endParaRPr lang="en-US" sz="1519" b="1" dirty="0">
                <a:solidFill>
                  <a:prstClr val="white"/>
                </a:solidFill>
              </a:endParaRPr>
            </a:p>
          </p:txBody>
        </p:sp>
        <p:grpSp>
          <p:nvGrpSpPr>
            <p:cNvPr id="11" name="Group 716"/>
            <p:cNvGrpSpPr/>
            <p:nvPr/>
          </p:nvGrpSpPr>
          <p:grpSpPr>
            <a:xfrm>
              <a:off x="4191985" y="-1"/>
              <a:ext cx="804571" cy="1152962"/>
              <a:chOff x="0" y="0"/>
              <a:chExt cx="804567" cy="1152959"/>
            </a:xfrm>
            <a:grpFill/>
          </p:grpSpPr>
          <p:sp>
            <p:nvSpPr>
              <p:cNvPr id="14" name="Shape 713"/>
              <p:cNvSpPr/>
              <p:nvPr/>
            </p:nvSpPr>
            <p:spPr>
              <a:xfrm flipH="1">
                <a:off x="0"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7922"/>
                    </a:lnTo>
                    <a:lnTo>
                      <a:pt x="21600" y="0"/>
                    </a:lnTo>
                    <a:lnTo>
                      <a:pt x="0" y="3733"/>
                    </a:lnTo>
                    <a:lnTo>
                      <a:pt x="0" y="21600"/>
                    </a:lnTo>
                    <a:close/>
                  </a:path>
                </a:pathLst>
              </a:custGeom>
              <a:grpFill/>
              <a:ln w="12700" cap="flat">
                <a:noFill/>
                <a:miter lim="400000"/>
              </a:ln>
              <a:effectLst/>
            </p:spPr>
            <p:txBody>
              <a:bodyPr wrap="square" lIns="14466" tIns="14466" rIns="14466" bIns="14466" numCol="1" anchor="t">
                <a:noAutofit/>
              </a:bodyPr>
              <a:lstStyle/>
              <a:p>
                <a:endParaRPr sz="570"/>
              </a:p>
            </p:txBody>
          </p:sp>
          <p:sp>
            <p:nvSpPr>
              <p:cNvPr id="18" name="Shape 714"/>
              <p:cNvSpPr/>
              <p:nvPr/>
            </p:nvSpPr>
            <p:spPr>
              <a:xfrm flipH="1">
                <a:off x="402283"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922"/>
                    </a:lnTo>
                    <a:lnTo>
                      <a:pt x="0" y="0"/>
                    </a:lnTo>
                    <a:lnTo>
                      <a:pt x="21600" y="3733"/>
                    </a:lnTo>
                    <a:lnTo>
                      <a:pt x="21600" y="21600"/>
                    </a:lnTo>
                    <a:close/>
                  </a:path>
                </a:pathLst>
              </a:custGeom>
              <a:grpFill/>
              <a:ln w="12700" cap="flat">
                <a:noFill/>
                <a:miter lim="400000"/>
              </a:ln>
              <a:effectLst/>
            </p:spPr>
            <p:txBody>
              <a:bodyPr wrap="square" lIns="14466" tIns="14466" rIns="14466" bIns="14466" numCol="1" anchor="ctr">
                <a:noAutofit/>
              </a:bodyPr>
              <a:lstStyle/>
              <a:p>
                <a:pPr algn="ctr"/>
                <a:endParaRPr lang="en-US" sz="1013" b="1" dirty="0">
                  <a:solidFill>
                    <a:srgbClr val="FFFFFF"/>
                  </a:solidFill>
                  <a:ea typeface="Helvetica"/>
                  <a:cs typeface="Helvetica"/>
                  <a:sym typeface="Helvetica"/>
                </a:endParaRPr>
              </a:p>
            </p:txBody>
          </p:sp>
          <p:sp>
            <p:nvSpPr>
              <p:cNvPr id="19" name="Shape 715"/>
              <p:cNvSpPr/>
              <p:nvPr/>
            </p:nvSpPr>
            <p:spPr>
              <a:xfrm flipH="1">
                <a:off x="1" y="0"/>
                <a:ext cx="804566" cy="33711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10680"/>
                    </a:lnTo>
                    <a:lnTo>
                      <a:pt x="10800" y="0"/>
                    </a:lnTo>
                    <a:lnTo>
                      <a:pt x="21600" y="10680"/>
                    </a:lnTo>
                    <a:lnTo>
                      <a:pt x="10800" y="21600"/>
                    </a:lnTo>
                    <a:close/>
                  </a:path>
                </a:pathLst>
              </a:custGeom>
              <a:grpFill/>
              <a:ln w="9525" cap="flat">
                <a:noFill/>
                <a:prstDash val="solid"/>
                <a:bevel/>
              </a:ln>
              <a:effectLst/>
            </p:spPr>
            <p:txBody>
              <a:bodyPr wrap="square" lIns="14466" tIns="14466" rIns="14466" bIns="14466" numCol="1" anchor="t">
                <a:noAutofit/>
              </a:bodyPr>
              <a:lstStyle/>
              <a:p>
                <a:endParaRPr sz="570"/>
              </a:p>
            </p:txBody>
          </p:sp>
        </p:grpSp>
      </p:grpSp>
      <p:sp>
        <p:nvSpPr>
          <p:cNvPr id="13" name="Shape 267"/>
          <p:cNvSpPr/>
          <p:nvPr/>
        </p:nvSpPr>
        <p:spPr>
          <a:xfrm>
            <a:off x="3024839" y="2080659"/>
            <a:ext cx="426498"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9%</a:t>
            </a:r>
            <a:endParaRPr sz="1013" b="1" dirty="0">
              <a:solidFill>
                <a:schemeClr val="bg2">
                  <a:lumMod val="10000"/>
                </a:schemeClr>
              </a:solidFill>
              <a:latin typeface="+mj-lt"/>
            </a:endParaRPr>
          </a:p>
        </p:txBody>
      </p:sp>
      <p:sp>
        <p:nvSpPr>
          <p:cNvPr id="15" name="Shape 270"/>
          <p:cNvSpPr/>
          <p:nvPr/>
        </p:nvSpPr>
        <p:spPr>
          <a:xfrm>
            <a:off x="5459324" y="4653030"/>
            <a:ext cx="400737" cy="399892"/>
          </a:xfrm>
          <a:prstGeom prst="rect">
            <a:avLst/>
          </a:prstGeom>
          <a:solidFill>
            <a:schemeClr val="accent4"/>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45%</a:t>
            </a:r>
            <a:endParaRPr sz="1013" b="1" dirty="0">
              <a:solidFill>
                <a:schemeClr val="bg2">
                  <a:lumMod val="10000"/>
                </a:schemeClr>
              </a:solidFill>
              <a:latin typeface="+mj-lt"/>
            </a:endParaRPr>
          </a:p>
        </p:txBody>
      </p:sp>
      <p:grpSp>
        <p:nvGrpSpPr>
          <p:cNvPr id="60" name="Group 62"/>
          <p:cNvGrpSpPr/>
          <p:nvPr/>
        </p:nvGrpSpPr>
        <p:grpSpPr>
          <a:xfrm>
            <a:off x="1572302" y="2066867"/>
            <a:ext cx="1359152" cy="427936"/>
            <a:chOff x="1066090" y="2419924"/>
            <a:chExt cx="2372437" cy="661050"/>
          </a:xfrm>
        </p:grpSpPr>
        <p:sp>
          <p:nvSpPr>
            <p:cNvPr id="67" name="Shape 208"/>
            <p:cNvSpPr/>
            <p:nvPr/>
          </p:nvSpPr>
          <p:spPr>
            <a:xfrm>
              <a:off x="1066090" y="2634499"/>
              <a:ext cx="2372437" cy="44647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pPr algn="r"/>
              <a:r>
                <a:rPr lang="es-MX" sz="844" dirty="0">
                  <a:solidFill>
                    <a:schemeClr val="bg2">
                      <a:lumMod val="25000"/>
                    </a:schemeClr>
                  </a:solidFill>
                  <a:latin typeface="+mj-lt"/>
                </a:rPr>
                <a:t>Desarrollar el conocimiento del riesgo</a:t>
              </a:r>
              <a:r>
                <a:rPr lang="es-PE" sz="844" dirty="0">
                  <a:solidFill>
                    <a:schemeClr val="bg2">
                      <a:lumMod val="25000"/>
                    </a:schemeClr>
                  </a:solidFill>
                  <a:latin typeface="+mj-lt"/>
                </a:rPr>
                <a:t>.</a:t>
              </a:r>
            </a:p>
          </p:txBody>
        </p:sp>
        <p:sp>
          <p:nvSpPr>
            <p:cNvPr id="68" name="TextBox 70"/>
            <p:cNvSpPr txBox="1"/>
            <p:nvPr/>
          </p:nvSpPr>
          <p:spPr>
            <a:xfrm>
              <a:off x="1445658" y="2419924"/>
              <a:ext cx="1992869" cy="275715"/>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1.</a:t>
              </a:r>
            </a:p>
          </p:txBody>
        </p:sp>
      </p:grpSp>
      <p:grpSp>
        <p:nvGrpSpPr>
          <p:cNvPr id="70" name="Group 72"/>
          <p:cNvGrpSpPr/>
          <p:nvPr/>
        </p:nvGrpSpPr>
        <p:grpSpPr>
          <a:xfrm>
            <a:off x="5979206" y="4656211"/>
            <a:ext cx="1407312" cy="688099"/>
            <a:chOff x="1066090" y="2417484"/>
            <a:chExt cx="2372437" cy="1072341"/>
          </a:xfrm>
        </p:grpSpPr>
        <p:sp>
          <p:nvSpPr>
            <p:cNvPr id="77"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de la población y sociedad organizada para el desarrollo de una cultura de prevención.</a:t>
              </a:r>
            </a:p>
          </p:txBody>
        </p:sp>
        <p:sp>
          <p:nvSpPr>
            <p:cNvPr id="78" name="TextBox 80"/>
            <p:cNvSpPr txBox="1"/>
            <p:nvPr/>
          </p:nvSpPr>
          <p:spPr>
            <a:xfrm>
              <a:off x="1066090" y="2417484"/>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6.</a:t>
              </a:r>
            </a:p>
          </p:txBody>
        </p:sp>
      </p:grpSp>
      <p:sp>
        <p:nvSpPr>
          <p:cNvPr id="79" name="Shape 267"/>
          <p:cNvSpPr/>
          <p:nvPr/>
        </p:nvSpPr>
        <p:spPr>
          <a:xfrm>
            <a:off x="3023977" y="3219409"/>
            <a:ext cx="426498" cy="399892"/>
          </a:xfrm>
          <a:prstGeom prst="rect">
            <a:avLst/>
          </a:prstGeom>
          <a:solidFill>
            <a:srgbClr val="FF0000"/>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22%</a:t>
            </a:r>
            <a:endParaRPr sz="1013" b="1" dirty="0">
              <a:solidFill>
                <a:schemeClr val="bg2">
                  <a:lumMod val="10000"/>
                </a:schemeClr>
              </a:solidFill>
              <a:latin typeface="+mj-lt"/>
            </a:endParaRPr>
          </a:p>
        </p:txBody>
      </p:sp>
      <p:grpSp>
        <p:nvGrpSpPr>
          <p:cNvPr id="81" name="Group 62"/>
          <p:cNvGrpSpPr/>
          <p:nvPr/>
        </p:nvGrpSpPr>
        <p:grpSpPr>
          <a:xfrm>
            <a:off x="1571440" y="3109173"/>
            <a:ext cx="1359152" cy="817660"/>
            <a:chOff x="1066090" y="2419921"/>
            <a:chExt cx="2372437" cy="1263071"/>
          </a:xfrm>
        </p:grpSpPr>
        <p:sp>
          <p:nvSpPr>
            <p:cNvPr id="82" name="Shape 208"/>
            <p:cNvSpPr/>
            <p:nvPr/>
          </p:nvSpPr>
          <p:spPr>
            <a:xfrm>
              <a:off x="1066090" y="2634499"/>
              <a:ext cx="2372437" cy="104849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pPr algn="r"/>
              <a:r>
                <a:rPr lang="es-ES" sz="844" dirty="0"/>
                <a:t>Evitar y reducir las condiciones de riesgo de los medios de vida de la población con un enfoque territorial</a:t>
              </a:r>
              <a:r>
                <a:rPr lang="es-PE" sz="844" dirty="0">
                  <a:solidFill>
                    <a:schemeClr val="bg2">
                      <a:lumMod val="25000"/>
                    </a:schemeClr>
                  </a:solidFill>
                </a:rPr>
                <a:t>.</a:t>
              </a:r>
            </a:p>
          </p:txBody>
        </p:sp>
        <p:sp>
          <p:nvSpPr>
            <p:cNvPr id="83" name="TextBox 70"/>
            <p:cNvSpPr txBox="1"/>
            <p:nvPr/>
          </p:nvSpPr>
          <p:spPr>
            <a:xfrm>
              <a:off x="1445658" y="2419921"/>
              <a:ext cx="1992869" cy="27571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2.</a:t>
              </a:r>
            </a:p>
          </p:txBody>
        </p:sp>
      </p:grpSp>
      <p:sp>
        <p:nvSpPr>
          <p:cNvPr id="87" name="Shape 267"/>
          <p:cNvSpPr/>
          <p:nvPr/>
        </p:nvSpPr>
        <p:spPr>
          <a:xfrm>
            <a:off x="3023977" y="4666080"/>
            <a:ext cx="426498" cy="399892"/>
          </a:xfrm>
          <a:prstGeom prst="rect">
            <a:avLst/>
          </a:prstGeom>
          <a:solidFill>
            <a:schemeClr val="accent4"/>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50%</a:t>
            </a:r>
            <a:endParaRPr sz="1013" b="1" dirty="0">
              <a:solidFill>
                <a:schemeClr val="bg2">
                  <a:lumMod val="10000"/>
                </a:schemeClr>
              </a:solidFill>
              <a:latin typeface="+mj-lt"/>
            </a:endParaRPr>
          </a:p>
        </p:txBody>
      </p:sp>
      <p:sp>
        <p:nvSpPr>
          <p:cNvPr id="88" name="Shape 270"/>
          <p:cNvSpPr/>
          <p:nvPr/>
        </p:nvSpPr>
        <p:spPr>
          <a:xfrm>
            <a:off x="5459324" y="3217988"/>
            <a:ext cx="400737" cy="399892"/>
          </a:xfrm>
          <a:prstGeom prst="rect">
            <a:avLst/>
          </a:prstGeom>
          <a:solidFill>
            <a:schemeClr val="accent4"/>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46%</a:t>
            </a:r>
            <a:endParaRPr sz="1013" b="1" dirty="0">
              <a:solidFill>
                <a:schemeClr val="bg2">
                  <a:lumMod val="10000"/>
                </a:schemeClr>
              </a:solidFill>
              <a:latin typeface="+mj-lt"/>
            </a:endParaRPr>
          </a:p>
        </p:txBody>
      </p:sp>
      <p:grpSp>
        <p:nvGrpSpPr>
          <p:cNvPr id="89" name="Group 62"/>
          <p:cNvGrpSpPr/>
          <p:nvPr/>
        </p:nvGrpSpPr>
        <p:grpSpPr>
          <a:xfrm>
            <a:off x="1571440" y="4652282"/>
            <a:ext cx="1359152" cy="557846"/>
            <a:chOff x="1066090" y="2419921"/>
            <a:chExt cx="2372437" cy="861732"/>
          </a:xfrm>
        </p:grpSpPr>
        <p:sp>
          <p:nvSpPr>
            <p:cNvPr id="90" name="Shape 208"/>
            <p:cNvSpPr/>
            <p:nvPr/>
          </p:nvSpPr>
          <p:spPr>
            <a:xfrm>
              <a:off x="1066090" y="2634500"/>
              <a:ext cx="2372437" cy="6471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pPr algn="r"/>
              <a:r>
                <a:rPr lang="es-PE" sz="844" dirty="0">
                  <a:solidFill>
                    <a:srgbClr val="808080"/>
                  </a:solidFill>
                </a:rPr>
                <a:t>Desarrollar capacidad de respuesta ante emergencias y desastres.</a:t>
              </a:r>
            </a:p>
          </p:txBody>
        </p:sp>
        <p:sp>
          <p:nvSpPr>
            <p:cNvPr id="91" name="TextBox 70"/>
            <p:cNvSpPr txBox="1"/>
            <p:nvPr/>
          </p:nvSpPr>
          <p:spPr>
            <a:xfrm>
              <a:off x="1445658" y="2419921"/>
              <a:ext cx="1992869" cy="275716"/>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r>
                <a:rPr lang="es-PE" sz="970" dirty="0">
                  <a:solidFill>
                    <a:schemeClr val="tx1"/>
                  </a:solidFill>
                </a:rPr>
                <a:t>Objetivo</a:t>
              </a:r>
              <a:r>
                <a:rPr lang="en-US" sz="970" dirty="0">
                  <a:solidFill>
                    <a:schemeClr val="tx1"/>
                  </a:solidFill>
                </a:rPr>
                <a:t> </a:t>
              </a:r>
              <a:r>
                <a:rPr lang="es-PE" sz="970" dirty="0">
                  <a:solidFill>
                    <a:schemeClr val="tx1"/>
                  </a:solidFill>
                </a:rPr>
                <a:t>Estratégico</a:t>
              </a:r>
              <a:r>
                <a:rPr lang="en-US" sz="970" dirty="0">
                  <a:solidFill>
                    <a:schemeClr val="tx1"/>
                  </a:solidFill>
                </a:rPr>
                <a:t> 3.</a:t>
              </a:r>
            </a:p>
          </p:txBody>
        </p:sp>
      </p:grpSp>
      <p:grpSp>
        <p:nvGrpSpPr>
          <p:cNvPr id="92" name="Group 72"/>
          <p:cNvGrpSpPr/>
          <p:nvPr/>
        </p:nvGrpSpPr>
        <p:grpSpPr>
          <a:xfrm>
            <a:off x="5979206" y="3109172"/>
            <a:ext cx="1407312" cy="688101"/>
            <a:chOff x="1066090" y="2417481"/>
            <a:chExt cx="2372437" cy="1072344"/>
          </a:xfrm>
        </p:grpSpPr>
        <p:sp>
          <p:nvSpPr>
            <p:cNvPr id="93" name="Shape 208"/>
            <p:cNvSpPr/>
            <p:nvPr/>
          </p:nvSpPr>
          <p:spPr>
            <a:xfrm>
              <a:off x="1066090" y="2634501"/>
              <a:ext cx="2372437" cy="8553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r>
                <a:rPr lang="es-PE" sz="844" dirty="0">
                  <a:solidFill>
                    <a:schemeClr val="bg2">
                      <a:lumMod val="25000"/>
                    </a:schemeClr>
                  </a:solidFill>
                  <a:latin typeface="+mj-lt"/>
                </a:rPr>
                <a:t>Fortalecer las capacidades institucionales para el desarrollo de la gestión del riesgo de desastres.</a:t>
              </a:r>
            </a:p>
          </p:txBody>
        </p:sp>
        <p:sp>
          <p:nvSpPr>
            <p:cNvPr id="94" name="TextBox 80"/>
            <p:cNvSpPr txBox="1"/>
            <p:nvPr/>
          </p:nvSpPr>
          <p:spPr>
            <a:xfrm>
              <a:off x="1066090" y="2417481"/>
              <a:ext cx="1924668" cy="278154"/>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n-US" sz="970" dirty="0" err="1">
                  <a:solidFill>
                    <a:schemeClr val="tx1">
                      <a:lumMod val="75000"/>
                      <a:lumOff val="25000"/>
                    </a:schemeClr>
                  </a:solidFill>
                </a:rPr>
                <a:t>Objetivo</a:t>
              </a:r>
              <a:r>
                <a:rPr lang="en-US" sz="970" dirty="0">
                  <a:solidFill>
                    <a:schemeClr val="tx1">
                      <a:lumMod val="75000"/>
                      <a:lumOff val="25000"/>
                    </a:schemeClr>
                  </a:solidFill>
                </a:rPr>
                <a:t> </a:t>
              </a:r>
              <a:r>
                <a:rPr lang="en-US" sz="970" dirty="0" err="1">
                  <a:solidFill>
                    <a:schemeClr val="tx1">
                      <a:lumMod val="75000"/>
                      <a:lumOff val="25000"/>
                    </a:schemeClr>
                  </a:solidFill>
                </a:rPr>
                <a:t>Estratégico</a:t>
              </a:r>
              <a:r>
                <a:rPr lang="en-US" sz="970" dirty="0">
                  <a:solidFill>
                    <a:schemeClr val="tx1">
                      <a:lumMod val="75000"/>
                      <a:lumOff val="25000"/>
                    </a:schemeClr>
                  </a:solidFill>
                </a:rPr>
                <a:t> 5.</a:t>
              </a:r>
            </a:p>
          </p:txBody>
        </p:sp>
      </p:grpSp>
      <p:sp>
        <p:nvSpPr>
          <p:cNvPr id="96" name="Shape 270"/>
          <p:cNvSpPr/>
          <p:nvPr/>
        </p:nvSpPr>
        <p:spPr>
          <a:xfrm>
            <a:off x="5459324" y="2104703"/>
            <a:ext cx="400737" cy="39989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1013" b="1" dirty="0">
                <a:solidFill>
                  <a:schemeClr val="bg2">
                    <a:lumMod val="10000"/>
                  </a:schemeClr>
                </a:solidFill>
                <a:latin typeface="+mj-lt"/>
              </a:rPr>
              <a:t>0%</a:t>
            </a:r>
            <a:endParaRPr sz="1013" b="1" dirty="0">
              <a:solidFill>
                <a:schemeClr val="bg2">
                  <a:lumMod val="10000"/>
                </a:schemeClr>
              </a:solidFill>
              <a:latin typeface="+mj-lt"/>
            </a:endParaRPr>
          </a:p>
        </p:txBody>
      </p:sp>
      <p:grpSp>
        <p:nvGrpSpPr>
          <p:cNvPr id="100" name="Group 72"/>
          <p:cNvGrpSpPr/>
          <p:nvPr/>
        </p:nvGrpSpPr>
        <p:grpSpPr>
          <a:xfrm>
            <a:off x="5979206" y="2020779"/>
            <a:ext cx="1407312" cy="558192"/>
            <a:chOff x="1066090" y="2417485"/>
            <a:chExt cx="2372437" cy="869888"/>
          </a:xfrm>
        </p:grpSpPr>
        <p:sp>
          <p:nvSpPr>
            <p:cNvPr id="101" name="Shape 208"/>
            <p:cNvSpPr/>
            <p:nvPr/>
          </p:nvSpPr>
          <p:spPr>
            <a:xfrm>
              <a:off x="1066090" y="2634500"/>
              <a:ext cx="2372437" cy="6528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466" tIns="14466" rIns="14466" bIns="14466" numCol="1" anchor="t">
              <a:spAutoFit/>
            </a:bodyPr>
            <a:lstStyle/>
            <a:p>
              <a:r>
                <a:rPr lang="es-PE" sz="844" dirty="0">
                  <a:solidFill>
                    <a:schemeClr val="bg2">
                      <a:lumMod val="25000"/>
                    </a:schemeClr>
                  </a:solidFill>
                  <a:latin typeface="+mj-lt"/>
                </a:rPr>
                <a:t>Fortalecer la capacidad para la recuperación física, económica y social.</a:t>
              </a:r>
            </a:p>
          </p:txBody>
        </p:sp>
        <p:sp>
          <p:nvSpPr>
            <p:cNvPr id="102" name="TextBox 80"/>
            <p:cNvSpPr txBox="1"/>
            <p:nvPr/>
          </p:nvSpPr>
          <p:spPr>
            <a:xfrm>
              <a:off x="1066090" y="2417485"/>
              <a:ext cx="1924668" cy="278153"/>
            </a:xfrm>
            <a:prstGeom prst="rect">
              <a:avLst/>
            </a:prstGeom>
            <a:noFill/>
            <a:ln w="12700" cap="flat">
              <a:noFill/>
              <a:miter lim="400000"/>
            </a:ln>
            <a:effectLst/>
          </p:spPr>
          <p:txBody>
            <a:bodyPr wrap="none" lIns="14466" tIns="14466" rIns="14466" bIns="14466" numCol="1" anchor="b">
              <a:spAutoFit/>
            </a:bodyPr>
            <a:lstStyle>
              <a:defPPr>
                <a:defRPr lang="fr-FR"/>
              </a:defPPr>
              <a:lvl1pPr algn="r">
                <a:defRPr b="1">
                  <a:solidFill>
                    <a:srgbClr val="595959"/>
                  </a:solidFill>
                  <a:latin typeface="+mj-lt"/>
                </a:defRPr>
              </a:lvl1pPr>
            </a:lstStyle>
            <a:p>
              <a:pPr algn="l"/>
              <a:r>
                <a:rPr lang="es-PE" sz="970" dirty="0">
                  <a:solidFill>
                    <a:schemeClr val="tx1">
                      <a:lumMod val="75000"/>
                      <a:lumOff val="25000"/>
                    </a:schemeClr>
                  </a:solidFill>
                </a:rPr>
                <a:t>Objetivo</a:t>
              </a:r>
              <a:r>
                <a:rPr lang="en-US" sz="970" dirty="0">
                  <a:solidFill>
                    <a:schemeClr val="tx1">
                      <a:lumMod val="75000"/>
                      <a:lumOff val="25000"/>
                    </a:schemeClr>
                  </a:solidFill>
                </a:rPr>
                <a:t> </a:t>
              </a:r>
              <a:r>
                <a:rPr lang="es-PE" sz="970" dirty="0">
                  <a:solidFill>
                    <a:schemeClr val="tx1">
                      <a:lumMod val="75000"/>
                      <a:lumOff val="25000"/>
                    </a:schemeClr>
                  </a:solidFill>
                </a:rPr>
                <a:t>Estratégico</a:t>
              </a:r>
              <a:r>
                <a:rPr lang="en-US" sz="970" dirty="0">
                  <a:solidFill>
                    <a:schemeClr val="tx1">
                      <a:lumMod val="75000"/>
                      <a:lumOff val="25000"/>
                    </a:schemeClr>
                  </a:solidFill>
                </a:rPr>
                <a:t> 4.</a:t>
              </a:r>
            </a:p>
          </p:txBody>
        </p:sp>
      </p:grpSp>
      <p:sp>
        <p:nvSpPr>
          <p:cNvPr id="58" name="Shape 270"/>
          <p:cNvSpPr/>
          <p:nvPr/>
        </p:nvSpPr>
        <p:spPr>
          <a:xfrm>
            <a:off x="4690704" y="806357"/>
            <a:ext cx="327241" cy="326602"/>
          </a:xfrm>
          <a:prstGeom prst="rect">
            <a:avLst/>
          </a:prstGeom>
          <a:solidFill>
            <a:schemeClr val="bg1">
              <a:lumMod val="65000"/>
            </a:schemeClr>
          </a:solidFill>
          <a:ln w="12700" cap="flat">
            <a:noFill/>
            <a:miter lim="400000"/>
          </a:ln>
          <a:effectLst/>
        </p:spPr>
        <p:txBody>
          <a:bodyPr wrap="square" lIns="14466" tIns="14466" rIns="14466" bIns="14466" numCol="1" anchor="ctr">
            <a:noAutofit/>
          </a:bodyPr>
          <a:lstStyle/>
          <a:p>
            <a:pPr algn="ctr">
              <a:defRPr>
                <a:solidFill>
                  <a:srgbClr val="FFFFFF"/>
                </a:solidFill>
              </a:defRPr>
            </a:pPr>
            <a:r>
              <a:rPr lang="en-US" sz="759" dirty="0">
                <a:ln>
                  <a:solidFill>
                    <a:sysClr val="windowText" lastClr="000000"/>
                  </a:solidFill>
                </a:ln>
                <a:solidFill>
                  <a:schemeClr val="bg2">
                    <a:lumMod val="10000"/>
                  </a:schemeClr>
                </a:solidFill>
                <a:latin typeface="+mj-lt"/>
              </a:rPr>
              <a:t>10 %</a:t>
            </a:r>
            <a:endParaRPr sz="759" dirty="0">
              <a:ln>
                <a:solidFill>
                  <a:sysClr val="windowText" lastClr="000000"/>
                </a:solidFill>
              </a:ln>
              <a:solidFill>
                <a:schemeClr val="bg2">
                  <a:lumMod val="10000"/>
                </a:schemeClr>
              </a:solidFill>
              <a:latin typeface="+mj-lt"/>
            </a:endParaRPr>
          </a:p>
        </p:txBody>
      </p:sp>
      <p:sp>
        <p:nvSpPr>
          <p:cNvPr id="111" name="TextBox 6">
            <a:extLst>
              <a:ext uri="{FF2B5EF4-FFF2-40B4-BE49-F238E27FC236}">
                <a16:creationId xmlns:a16="http://schemas.microsoft.com/office/drawing/2014/main" xmlns="" id="{0F882BE3-DBE8-4CFF-8E96-0FC3F5F78A24}"/>
              </a:ext>
            </a:extLst>
          </p:cNvPr>
          <p:cNvSpPr txBox="1"/>
          <p:nvPr/>
        </p:nvSpPr>
        <p:spPr>
          <a:xfrm>
            <a:off x="5737653" y="1075015"/>
            <a:ext cx="1850802" cy="167084"/>
          </a:xfrm>
          <a:prstGeom prst="rect">
            <a:avLst/>
          </a:prstGeom>
          <a:noFill/>
        </p:spPr>
        <p:txBody>
          <a:bodyPr wrap="square" lIns="0" tIns="0" rIns="51424" bIns="0" rtlCol="0">
            <a:noAutofit/>
          </a:bodyPr>
          <a:lstStyle/>
          <a:p>
            <a:r>
              <a:rPr lang="es-ES" sz="1013" b="1" dirty="0">
                <a:solidFill>
                  <a:srgbClr val="297E96"/>
                </a:solidFill>
                <a:latin typeface="Calibri" panose="020F0502020204030204" pitchFamily="34" charset="0"/>
                <a:cs typeface="Helvetica Neue"/>
              </a:rPr>
              <a:t>RESULTADO NACIONAL</a:t>
            </a:r>
            <a:endParaRPr lang="es-MX" sz="443" cap="all" dirty="0">
              <a:solidFill>
                <a:srgbClr val="297E96"/>
              </a:solidFill>
              <a:latin typeface="Calibri" panose="020F0502020204030204" pitchFamily="34" charset="0"/>
              <a:cs typeface="Helvetica Neue"/>
            </a:endParaRPr>
          </a:p>
        </p:txBody>
      </p:sp>
      <p:sp>
        <p:nvSpPr>
          <p:cNvPr id="112" name="Cubo 111">
            <a:extLst>
              <a:ext uri="{FF2B5EF4-FFF2-40B4-BE49-F238E27FC236}">
                <a16:creationId xmlns:a16="http://schemas.microsoft.com/office/drawing/2014/main" xmlns="" id="{480E3970-41F1-4DF6-AAD7-068B8C383B7C}"/>
              </a:ext>
            </a:extLst>
          </p:cNvPr>
          <p:cNvSpPr/>
          <p:nvPr/>
        </p:nvSpPr>
        <p:spPr>
          <a:xfrm>
            <a:off x="6176731" y="797495"/>
            <a:ext cx="439659" cy="271521"/>
          </a:xfrm>
          <a:prstGeom prst="cub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smtClean="0">
                <a:solidFill>
                  <a:schemeClr val="tx1">
                    <a:lumMod val="95000"/>
                    <a:lumOff val="5000"/>
                  </a:schemeClr>
                </a:solidFill>
                <a:latin typeface="Arial Narrow" panose="020B0606020202030204" pitchFamily="34" charset="0"/>
              </a:rPr>
              <a:t>13%</a:t>
            </a:r>
            <a:endParaRPr lang="en-US" sz="844" b="1" dirty="0">
              <a:solidFill>
                <a:schemeClr val="tx1">
                  <a:lumMod val="95000"/>
                  <a:lumOff val="5000"/>
                </a:schemeClr>
              </a:solidFill>
              <a:latin typeface="Arial Narrow" panose="020B0606020202030204" pitchFamily="34" charset="0"/>
            </a:endParaRPr>
          </a:p>
        </p:txBody>
      </p:sp>
      <p:sp>
        <p:nvSpPr>
          <p:cNvPr id="48" name="TextBox 6"/>
          <p:cNvSpPr txBox="1"/>
          <p:nvPr/>
        </p:nvSpPr>
        <p:spPr>
          <a:xfrm>
            <a:off x="2080680" y="1307210"/>
            <a:ext cx="3317865" cy="167084"/>
          </a:xfrm>
          <a:prstGeom prst="rect">
            <a:avLst/>
          </a:prstGeom>
          <a:noFill/>
        </p:spPr>
        <p:txBody>
          <a:bodyPr wrap="square" lIns="0" tIns="0" rIns="51424" bIns="0" rtlCol="0">
            <a:noAutofit/>
          </a:bodyPr>
          <a:lstStyle/>
          <a:p>
            <a:r>
              <a:rPr lang="es-ES" sz="1350" b="1" dirty="0">
                <a:solidFill>
                  <a:srgbClr val="297E96"/>
                </a:solidFill>
                <a:latin typeface="Calibri" panose="020F0502020204030204" pitchFamily="34" charset="0"/>
                <a:cs typeface="Helvetica Neue"/>
              </a:rPr>
              <a:t>GOBIERNO REGIONAL DE UCAYALI</a:t>
            </a:r>
            <a:endParaRPr lang="es-MX" sz="506" cap="all" dirty="0">
              <a:solidFill>
                <a:srgbClr val="297E96"/>
              </a:solidFill>
              <a:latin typeface="Calibri" panose="020F0502020204030204" pitchFamily="34" charset="0"/>
              <a:cs typeface="Helvetica Neue"/>
            </a:endParaRPr>
          </a:p>
        </p:txBody>
      </p:sp>
      <p:sp>
        <p:nvSpPr>
          <p:cNvPr id="49" name="Heptágono 48"/>
          <p:cNvSpPr/>
          <p:nvPr/>
        </p:nvSpPr>
        <p:spPr>
          <a:xfrm>
            <a:off x="4629729" y="1277871"/>
            <a:ext cx="492400" cy="271521"/>
          </a:xfrm>
          <a:prstGeom prst="hept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4" b="1" dirty="0" smtClean="0">
                <a:solidFill>
                  <a:schemeClr val="tx1">
                    <a:lumMod val="95000"/>
                    <a:lumOff val="5000"/>
                  </a:schemeClr>
                </a:solidFill>
                <a:latin typeface="Arial Narrow" panose="020B0606020202030204" pitchFamily="34" charset="0"/>
              </a:rPr>
              <a:t>29%</a:t>
            </a:r>
            <a:endParaRPr lang="en-US" sz="844" b="1" dirty="0">
              <a:solidFill>
                <a:schemeClr val="tx1">
                  <a:lumMod val="95000"/>
                  <a:lumOff val="5000"/>
                </a:schemeClr>
              </a:solidFill>
              <a:latin typeface="Arial Narrow" panose="020B0606020202030204" pitchFamily="34" charset="0"/>
            </a:endParaRPr>
          </a:p>
        </p:txBody>
      </p:sp>
      <p:pic>
        <p:nvPicPr>
          <p:cNvPr id="50" name="Imagen 49"/>
          <p:cNvPicPr>
            <a:picLocks noChangeAspect="1"/>
          </p:cNvPicPr>
          <p:nvPr/>
        </p:nvPicPr>
        <p:blipFill>
          <a:blip r:embed="rId4"/>
          <a:stretch>
            <a:fillRect/>
          </a:stretch>
        </p:blipFill>
        <p:spPr>
          <a:xfrm>
            <a:off x="5163314" y="5436072"/>
            <a:ext cx="2173317" cy="722724"/>
          </a:xfrm>
          <a:prstGeom prst="rect">
            <a:avLst/>
          </a:prstGeom>
        </p:spPr>
      </p:pic>
    </p:spTree>
    <p:extLst>
      <p:ext uri="{BB962C8B-B14F-4D97-AF65-F5344CB8AC3E}">
        <p14:creationId xmlns:p14="http://schemas.microsoft.com/office/powerpoint/2010/main" val="40701597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719"/>
          <p:cNvGrpSpPr/>
          <p:nvPr/>
        </p:nvGrpSpPr>
        <p:grpSpPr>
          <a:xfrm>
            <a:off x="0" y="251536"/>
            <a:ext cx="5265177" cy="800492"/>
            <a:chOff x="-1" y="-1"/>
            <a:chExt cx="4996557" cy="1152962"/>
          </a:xfrm>
          <a:solidFill>
            <a:srgbClr val="1F7B91"/>
          </a:solidFill>
        </p:grpSpPr>
        <p:sp>
          <p:nvSpPr>
            <p:cNvPr id="6" name="Shape 712"/>
            <p:cNvSpPr/>
            <p:nvPr/>
          </p:nvSpPr>
          <p:spPr>
            <a:xfrm flipH="1">
              <a:off x="-1" y="166679"/>
              <a:ext cx="4191989" cy="818352"/>
            </a:xfrm>
            <a:prstGeom prst="rect">
              <a:avLst/>
            </a:prstGeom>
            <a:grpFill/>
            <a:ln w="12700" cap="flat">
              <a:noFill/>
              <a:miter lim="400000"/>
            </a:ln>
            <a:effectLst/>
          </p:spPr>
          <p:txBody>
            <a:bodyPr wrap="square" lIns="25717" tIns="25717" rIns="25717" bIns="25717" numCol="1" anchor="ctr">
              <a:noAutofit/>
            </a:bodyPr>
            <a:lstStyle/>
            <a:p>
              <a:pPr algn="ctr"/>
              <a:r>
                <a:rPr lang="en-US" sz="2700" b="1" dirty="0">
                  <a:solidFill>
                    <a:prstClr val="white"/>
                  </a:solidFill>
                </a:rPr>
                <a:t>LIMA</a:t>
              </a:r>
            </a:p>
          </p:txBody>
        </p:sp>
        <p:grpSp>
          <p:nvGrpSpPr>
            <p:cNvPr id="7" name="Group 716"/>
            <p:cNvGrpSpPr/>
            <p:nvPr/>
          </p:nvGrpSpPr>
          <p:grpSpPr>
            <a:xfrm>
              <a:off x="4191985" y="-1"/>
              <a:ext cx="804571" cy="1152962"/>
              <a:chOff x="0" y="0"/>
              <a:chExt cx="804567" cy="1152959"/>
            </a:xfrm>
            <a:grpFill/>
          </p:grpSpPr>
          <p:sp>
            <p:nvSpPr>
              <p:cNvPr id="9" name="Shape 713"/>
              <p:cNvSpPr/>
              <p:nvPr/>
            </p:nvSpPr>
            <p:spPr>
              <a:xfrm flipH="1">
                <a:off x="0"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7922"/>
                    </a:lnTo>
                    <a:lnTo>
                      <a:pt x="21600" y="0"/>
                    </a:lnTo>
                    <a:lnTo>
                      <a:pt x="0" y="3733"/>
                    </a:lnTo>
                    <a:lnTo>
                      <a:pt x="0" y="21600"/>
                    </a:lnTo>
                    <a:close/>
                  </a:path>
                </a:pathLst>
              </a:custGeom>
              <a:grpFill/>
              <a:ln w="12700" cap="flat">
                <a:noFill/>
                <a:miter lim="400000"/>
              </a:ln>
              <a:effectLst/>
            </p:spPr>
            <p:txBody>
              <a:bodyPr wrap="square" lIns="25717" tIns="25717" rIns="25717" bIns="25717" numCol="1" anchor="t">
                <a:noAutofit/>
              </a:bodyPr>
              <a:lstStyle/>
              <a:p>
                <a:endParaRPr sz="1013">
                  <a:solidFill>
                    <a:prstClr val="black"/>
                  </a:solidFill>
                </a:endParaRPr>
              </a:p>
            </p:txBody>
          </p:sp>
          <p:sp>
            <p:nvSpPr>
              <p:cNvPr id="10" name="Shape 714"/>
              <p:cNvSpPr/>
              <p:nvPr/>
            </p:nvSpPr>
            <p:spPr>
              <a:xfrm flipH="1">
                <a:off x="402283" y="169868"/>
                <a:ext cx="402284" cy="98309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922"/>
                    </a:lnTo>
                    <a:lnTo>
                      <a:pt x="0" y="0"/>
                    </a:lnTo>
                    <a:lnTo>
                      <a:pt x="21600" y="3733"/>
                    </a:lnTo>
                    <a:lnTo>
                      <a:pt x="21600" y="21600"/>
                    </a:lnTo>
                    <a:close/>
                  </a:path>
                </a:pathLst>
              </a:custGeom>
              <a:grpFill/>
              <a:ln w="12700" cap="flat">
                <a:noFill/>
                <a:miter lim="400000"/>
              </a:ln>
              <a:effectLst/>
            </p:spPr>
            <p:txBody>
              <a:bodyPr wrap="square" lIns="25717" tIns="25717" rIns="25717" bIns="25717" numCol="1" anchor="ctr">
                <a:noAutofit/>
              </a:bodyPr>
              <a:lstStyle/>
              <a:p>
                <a:pPr algn="ctr"/>
                <a:endParaRPr lang="en-US" b="1" dirty="0">
                  <a:solidFill>
                    <a:srgbClr val="FFFFFF"/>
                  </a:solidFill>
                  <a:ea typeface="Helvetica"/>
                  <a:cs typeface="Helvetica"/>
                  <a:sym typeface="Helvetica"/>
                </a:endParaRPr>
              </a:p>
            </p:txBody>
          </p:sp>
          <p:sp>
            <p:nvSpPr>
              <p:cNvPr id="11" name="Shape 715"/>
              <p:cNvSpPr/>
              <p:nvPr/>
            </p:nvSpPr>
            <p:spPr>
              <a:xfrm flipH="1">
                <a:off x="1" y="0"/>
                <a:ext cx="804566" cy="33711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10680"/>
                    </a:lnTo>
                    <a:lnTo>
                      <a:pt x="10800" y="0"/>
                    </a:lnTo>
                    <a:lnTo>
                      <a:pt x="21600" y="10680"/>
                    </a:lnTo>
                    <a:lnTo>
                      <a:pt x="10800" y="21600"/>
                    </a:lnTo>
                    <a:close/>
                  </a:path>
                </a:pathLst>
              </a:custGeom>
              <a:grpFill/>
              <a:ln w="9525" cap="flat">
                <a:noFill/>
                <a:prstDash val="solid"/>
                <a:bevel/>
              </a:ln>
              <a:effectLst/>
            </p:spPr>
            <p:txBody>
              <a:bodyPr wrap="square" lIns="25717" tIns="25717" rIns="25717" bIns="25717" numCol="1" anchor="t">
                <a:noAutofit/>
              </a:bodyPr>
              <a:lstStyle/>
              <a:p>
                <a:endParaRPr sz="1013">
                  <a:solidFill>
                    <a:prstClr val="black"/>
                  </a:solidFill>
                </a:endParaRPr>
              </a:p>
            </p:txBody>
          </p:sp>
        </p:grpSp>
      </p:grpSp>
      <p:sp>
        <p:nvSpPr>
          <p:cNvPr id="14" name="Rectangle 1"/>
          <p:cNvSpPr/>
          <p:nvPr/>
        </p:nvSpPr>
        <p:spPr>
          <a:xfrm>
            <a:off x="1749418" y="1565598"/>
            <a:ext cx="873116" cy="83991"/>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5" name="Rectangle 2"/>
          <p:cNvSpPr/>
          <p:nvPr/>
        </p:nvSpPr>
        <p:spPr>
          <a:xfrm>
            <a:off x="2697544" y="1567076"/>
            <a:ext cx="945458" cy="8103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9" name="TextBox 6"/>
          <p:cNvSpPr txBox="1"/>
          <p:nvPr/>
        </p:nvSpPr>
        <p:spPr>
          <a:xfrm>
            <a:off x="1763930" y="1655269"/>
            <a:ext cx="932075" cy="1022225"/>
          </a:xfrm>
          <a:prstGeom prst="rect">
            <a:avLst/>
          </a:prstGeom>
          <a:noFill/>
        </p:spPr>
        <p:txBody>
          <a:bodyPr wrap="square" lIns="0" tIns="0" rIns="68565" bIns="0" rtlCol="0">
            <a:noAutofit/>
          </a:bodyPr>
          <a:lstStyle/>
          <a:p>
            <a:r>
              <a:rPr lang="en-US" b="1" dirty="0">
                <a:solidFill>
                  <a:srgbClr val="4472C4"/>
                </a:solidFill>
                <a:cs typeface="Helvetica Neue"/>
              </a:rPr>
              <a:t>O.E.1</a:t>
            </a:r>
            <a:r>
              <a:rPr lang="en-US" dirty="0">
                <a:solidFill>
                  <a:srgbClr val="4472C4"/>
                </a:solidFill>
                <a:cs typeface="Helvetica Neue"/>
              </a:rPr>
              <a:t> </a:t>
            </a:r>
          </a:p>
          <a:p>
            <a:r>
              <a:rPr lang="es-ES" sz="675" cap="all" dirty="0">
                <a:solidFill>
                  <a:srgbClr val="4472C4"/>
                </a:solidFill>
                <a:cs typeface="Helvetica Neue"/>
              </a:rPr>
              <a:t>DESARROLLAR EL CONOCIMIENTO DEL RIESGO</a:t>
            </a:r>
            <a:endParaRPr lang="es-MX" sz="675" cap="all" dirty="0">
              <a:solidFill>
                <a:srgbClr val="4472C4"/>
              </a:solidFill>
              <a:cs typeface="Helvetica Neue"/>
            </a:endParaRPr>
          </a:p>
        </p:txBody>
      </p:sp>
      <p:sp>
        <p:nvSpPr>
          <p:cNvPr id="20" name="TextBox 7"/>
          <p:cNvSpPr txBox="1"/>
          <p:nvPr/>
        </p:nvSpPr>
        <p:spPr>
          <a:xfrm>
            <a:off x="2710853" y="1655269"/>
            <a:ext cx="936637" cy="1022225"/>
          </a:xfrm>
          <a:prstGeom prst="rect">
            <a:avLst/>
          </a:prstGeom>
          <a:noFill/>
        </p:spPr>
        <p:txBody>
          <a:bodyPr wrap="square" lIns="0" tIns="0" rIns="68565" bIns="0" rtlCol="0">
            <a:noAutofit/>
          </a:bodyPr>
          <a:lstStyle/>
          <a:p>
            <a:r>
              <a:rPr lang="en-US" b="1" dirty="0">
                <a:solidFill>
                  <a:srgbClr val="FFC000"/>
                </a:solidFill>
                <a:cs typeface="Helvetica Neue"/>
              </a:rPr>
              <a:t>O.E.2</a:t>
            </a:r>
            <a:r>
              <a:rPr lang="en-US" dirty="0">
                <a:solidFill>
                  <a:srgbClr val="FFC000"/>
                </a:solidFill>
                <a:cs typeface="Helvetica Neue"/>
              </a:rPr>
              <a:t> </a:t>
            </a:r>
          </a:p>
          <a:p>
            <a:r>
              <a:rPr lang="es-ES" sz="675" cap="all" dirty="0">
                <a:solidFill>
                  <a:srgbClr val="FFC000"/>
                </a:solidFill>
                <a:cs typeface="Helvetica Neue"/>
              </a:rPr>
              <a:t>EVITAR Y REDUCIR LAS CONDICIONES DE RIESGO DE LOS MEDIOS DE VIDA DE LA POBLACIÓN CON UN ENFOQUE TERRITORIAL</a:t>
            </a:r>
            <a:endParaRPr lang="es-MX" sz="675" cap="all" dirty="0">
              <a:solidFill>
                <a:srgbClr val="FFC000"/>
              </a:solidFill>
              <a:cs typeface="Helvetica Neue"/>
            </a:endParaRPr>
          </a:p>
        </p:txBody>
      </p:sp>
      <p:sp>
        <p:nvSpPr>
          <p:cNvPr id="148" name="TextBox 6"/>
          <p:cNvSpPr txBox="1"/>
          <p:nvPr/>
        </p:nvSpPr>
        <p:spPr>
          <a:xfrm>
            <a:off x="1650290" y="1204442"/>
            <a:ext cx="4423820" cy="222779"/>
          </a:xfrm>
          <a:prstGeom prst="rect">
            <a:avLst/>
          </a:prstGeom>
          <a:noFill/>
        </p:spPr>
        <p:txBody>
          <a:bodyPr wrap="square" lIns="0" tIns="0" rIns="68565" bIns="0" rtlCol="0">
            <a:noAutofit/>
          </a:bodyPr>
          <a:lstStyle/>
          <a:p>
            <a:r>
              <a:rPr lang="es-ES" b="1" dirty="0">
                <a:solidFill>
                  <a:srgbClr val="4472C4"/>
                </a:solidFill>
                <a:cs typeface="Helvetica Neue"/>
              </a:rPr>
              <a:t>LIMA METROPOLITANA</a:t>
            </a:r>
            <a:endParaRPr lang="es-MX" sz="675" cap="all" dirty="0">
              <a:solidFill>
                <a:srgbClr val="4472C4"/>
              </a:solidFill>
              <a:cs typeface="Helvetica Neue"/>
            </a:endParaRPr>
          </a:p>
        </p:txBody>
      </p:sp>
      <p:sp>
        <p:nvSpPr>
          <p:cNvPr id="150" name="Shape 270"/>
          <p:cNvSpPr/>
          <p:nvPr/>
        </p:nvSpPr>
        <p:spPr>
          <a:xfrm>
            <a:off x="4625649" y="526816"/>
            <a:ext cx="462472" cy="435469"/>
          </a:xfrm>
          <a:prstGeom prst="rect">
            <a:avLst/>
          </a:prstGeom>
          <a:solidFill>
            <a:srgbClr val="FF7C80"/>
          </a:solidFill>
          <a:ln w="12700" cap="flat">
            <a:noFill/>
            <a:miter lim="400000"/>
          </a:ln>
          <a:effectLst/>
        </p:spPr>
        <p:txBody>
          <a:bodyPr wrap="square" lIns="19288" tIns="19288" rIns="19288" bIns="19288" numCol="1" anchor="ctr">
            <a:noAutofit/>
          </a:bodyPr>
          <a:lstStyle/>
          <a:p>
            <a:pPr algn="ctr">
              <a:defRPr>
                <a:solidFill>
                  <a:srgbClr val="FFFFFF"/>
                </a:solidFill>
              </a:defRPr>
            </a:pPr>
            <a:r>
              <a:rPr lang="en-US" sz="1013" dirty="0">
                <a:ln>
                  <a:solidFill>
                    <a:sysClr val="windowText" lastClr="000000"/>
                  </a:solidFill>
                </a:ln>
                <a:solidFill>
                  <a:srgbClr val="E7E6E6">
                    <a:lumMod val="10000"/>
                  </a:srgbClr>
                </a:solidFill>
                <a:latin typeface="Calibri Light" panose="020F0302020204030204"/>
              </a:rPr>
              <a:t>6 %</a:t>
            </a:r>
            <a:endParaRPr sz="1013" dirty="0">
              <a:ln>
                <a:solidFill>
                  <a:sysClr val="windowText" lastClr="000000"/>
                </a:solidFill>
              </a:ln>
              <a:solidFill>
                <a:srgbClr val="E7E6E6">
                  <a:lumMod val="10000"/>
                </a:srgbClr>
              </a:solidFill>
              <a:latin typeface="Calibri Light" panose="020F0302020204030204"/>
            </a:endParaRPr>
          </a:p>
        </p:txBody>
      </p:sp>
      <p:sp>
        <p:nvSpPr>
          <p:cNvPr id="151" name="Rectangle 1"/>
          <p:cNvSpPr/>
          <p:nvPr/>
        </p:nvSpPr>
        <p:spPr>
          <a:xfrm rot="10800000" flipV="1">
            <a:off x="41867" y="2893038"/>
            <a:ext cx="9041730" cy="3037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14" name="Rectangle 1"/>
          <p:cNvSpPr/>
          <p:nvPr/>
        </p:nvSpPr>
        <p:spPr>
          <a:xfrm rot="10800000" flipV="1">
            <a:off x="41867" y="2573097"/>
            <a:ext cx="9041730" cy="3037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16" name="TextBox 6"/>
          <p:cNvSpPr txBox="1"/>
          <p:nvPr/>
        </p:nvSpPr>
        <p:spPr>
          <a:xfrm>
            <a:off x="607398" y="2659580"/>
            <a:ext cx="503554" cy="156516"/>
          </a:xfrm>
          <a:prstGeom prst="rect">
            <a:avLst/>
          </a:prstGeom>
          <a:noFill/>
        </p:spPr>
        <p:txBody>
          <a:bodyPr wrap="square" lIns="0" tIns="0" rIns="68565" bIns="0" rtlCol="0">
            <a:noAutofit/>
          </a:bodyPr>
          <a:lstStyle/>
          <a:p>
            <a:r>
              <a:rPr lang="es-MX" sz="900" cap="all" dirty="0">
                <a:solidFill>
                  <a:srgbClr val="4472C4"/>
                </a:solidFill>
                <a:cs typeface="Helvetica Neue"/>
              </a:rPr>
              <a:t>ENTIDAD</a:t>
            </a:r>
            <a:endParaRPr lang="es-MX" sz="1013" cap="all" dirty="0">
              <a:solidFill>
                <a:srgbClr val="4472C4"/>
              </a:solidFill>
              <a:cs typeface="Helvetica Neue"/>
            </a:endParaRPr>
          </a:p>
        </p:txBody>
      </p:sp>
      <p:sp>
        <p:nvSpPr>
          <p:cNvPr id="25" name="CuadroTexto 24"/>
          <p:cNvSpPr txBox="1"/>
          <p:nvPr/>
        </p:nvSpPr>
        <p:spPr>
          <a:xfrm>
            <a:off x="0" y="6650251"/>
            <a:ext cx="2471117" cy="248209"/>
          </a:xfrm>
          <a:prstGeom prst="rect">
            <a:avLst/>
          </a:prstGeom>
          <a:solidFill>
            <a:schemeClr val="bg1"/>
          </a:solidFill>
        </p:spPr>
        <p:txBody>
          <a:bodyPr wrap="square" rtlCol="0">
            <a:spAutoFit/>
          </a:bodyPr>
          <a:lstStyle/>
          <a:p>
            <a:r>
              <a:rPr lang="es-PE" sz="1013" b="1" dirty="0">
                <a:solidFill>
                  <a:srgbClr val="1F7B91"/>
                </a:solidFill>
                <a:latin typeface="Arial Narrow" panose="020B0606020202030204" pitchFamily="34" charset="0"/>
              </a:rPr>
              <a:t>Total Distritos 43 y 51 Universidades</a:t>
            </a:r>
          </a:p>
        </p:txBody>
      </p:sp>
      <p:sp>
        <p:nvSpPr>
          <p:cNvPr id="177" name="Rectangle 2"/>
          <p:cNvSpPr/>
          <p:nvPr/>
        </p:nvSpPr>
        <p:spPr>
          <a:xfrm>
            <a:off x="3723416" y="1565598"/>
            <a:ext cx="945458" cy="8673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78" name="TextBox 7"/>
          <p:cNvSpPr txBox="1"/>
          <p:nvPr/>
        </p:nvSpPr>
        <p:spPr>
          <a:xfrm>
            <a:off x="3736726" y="1659486"/>
            <a:ext cx="936637" cy="1022225"/>
          </a:xfrm>
          <a:prstGeom prst="rect">
            <a:avLst/>
          </a:prstGeom>
          <a:noFill/>
        </p:spPr>
        <p:txBody>
          <a:bodyPr wrap="square" lIns="0" tIns="0" rIns="68565" bIns="0" rtlCol="0">
            <a:noAutofit/>
          </a:bodyPr>
          <a:lstStyle/>
          <a:p>
            <a:r>
              <a:rPr lang="en-US" b="1" dirty="0">
                <a:solidFill>
                  <a:srgbClr val="44546A"/>
                </a:solidFill>
                <a:cs typeface="Helvetica Neue"/>
              </a:rPr>
              <a:t>O.E.3.</a:t>
            </a:r>
            <a:r>
              <a:rPr lang="en-US" dirty="0">
                <a:solidFill>
                  <a:srgbClr val="44546A"/>
                </a:solidFill>
                <a:cs typeface="Helvetica Neue"/>
              </a:rPr>
              <a:t> </a:t>
            </a:r>
          </a:p>
          <a:p>
            <a:r>
              <a:rPr lang="es-ES" sz="675" cap="all" dirty="0">
                <a:solidFill>
                  <a:srgbClr val="44546A"/>
                </a:solidFill>
                <a:cs typeface="Helvetica Neue"/>
              </a:rPr>
              <a:t>DESARROLLAR CAPACIDAD DE RESPUESTA ANTE EMERGENCIAS Y DESASTRES</a:t>
            </a:r>
            <a:endParaRPr lang="es-MX" sz="675" cap="all" dirty="0">
              <a:solidFill>
                <a:srgbClr val="44546A"/>
              </a:solidFill>
              <a:cs typeface="Helvetica Neue"/>
            </a:endParaRPr>
          </a:p>
        </p:txBody>
      </p:sp>
      <p:sp>
        <p:nvSpPr>
          <p:cNvPr id="179" name="Rectangle 2"/>
          <p:cNvSpPr/>
          <p:nvPr/>
        </p:nvSpPr>
        <p:spPr>
          <a:xfrm>
            <a:off x="4741401" y="1565598"/>
            <a:ext cx="945458" cy="8230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80" name="TextBox 7"/>
          <p:cNvSpPr txBox="1"/>
          <p:nvPr/>
        </p:nvSpPr>
        <p:spPr>
          <a:xfrm>
            <a:off x="4754710" y="1655063"/>
            <a:ext cx="936637" cy="1022225"/>
          </a:xfrm>
          <a:prstGeom prst="rect">
            <a:avLst/>
          </a:prstGeom>
          <a:noFill/>
        </p:spPr>
        <p:txBody>
          <a:bodyPr wrap="square" lIns="0" tIns="0" rIns="68565" bIns="0" rtlCol="0">
            <a:noAutofit/>
          </a:bodyPr>
          <a:lstStyle/>
          <a:p>
            <a:r>
              <a:rPr lang="en-US" b="1" dirty="0">
                <a:solidFill>
                  <a:srgbClr val="ED7D31"/>
                </a:solidFill>
                <a:cs typeface="Helvetica Neue"/>
              </a:rPr>
              <a:t>O.E.4</a:t>
            </a:r>
            <a:r>
              <a:rPr lang="en-US" dirty="0">
                <a:solidFill>
                  <a:srgbClr val="ED7D31"/>
                </a:solidFill>
                <a:cs typeface="Helvetica Neue"/>
              </a:rPr>
              <a:t> </a:t>
            </a:r>
          </a:p>
          <a:p>
            <a:r>
              <a:rPr lang="es-ES" sz="675" cap="all" dirty="0">
                <a:solidFill>
                  <a:srgbClr val="ED7D31"/>
                </a:solidFill>
                <a:cs typeface="Helvetica Neue"/>
              </a:rPr>
              <a:t>FORTALECER LA CAPACIDAD PARA LA RECUPERACIÓN FÍSICA, ECONÓMICA Y SOCIAL	</a:t>
            </a:r>
            <a:endParaRPr lang="es-MX" sz="675" cap="all" dirty="0">
              <a:solidFill>
                <a:srgbClr val="ED7D31"/>
              </a:solidFill>
              <a:cs typeface="Helvetica Neue"/>
            </a:endParaRPr>
          </a:p>
        </p:txBody>
      </p:sp>
      <p:sp>
        <p:nvSpPr>
          <p:cNvPr id="181" name="Rectangle 2"/>
          <p:cNvSpPr/>
          <p:nvPr/>
        </p:nvSpPr>
        <p:spPr>
          <a:xfrm>
            <a:off x="5766529" y="1565891"/>
            <a:ext cx="945458" cy="8230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82" name="TextBox 7"/>
          <p:cNvSpPr txBox="1"/>
          <p:nvPr/>
        </p:nvSpPr>
        <p:spPr>
          <a:xfrm>
            <a:off x="5779838" y="1655356"/>
            <a:ext cx="936637" cy="1022225"/>
          </a:xfrm>
          <a:prstGeom prst="rect">
            <a:avLst/>
          </a:prstGeom>
          <a:noFill/>
        </p:spPr>
        <p:txBody>
          <a:bodyPr wrap="square" lIns="0" tIns="0" rIns="68565" bIns="0" rtlCol="0">
            <a:noAutofit/>
          </a:bodyPr>
          <a:lstStyle/>
          <a:p>
            <a:r>
              <a:rPr lang="en-US" b="1" dirty="0">
                <a:solidFill>
                  <a:srgbClr val="A5A5A5"/>
                </a:solidFill>
                <a:cs typeface="Helvetica Neue"/>
              </a:rPr>
              <a:t>O.E.5 </a:t>
            </a:r>
          </a:p>
          <a:p>
            <a:r>
              <a:rPr lang="es-ES" sz="675" b="1" cap="all" dirty="0">
                <a:solidFill>
                  <a:srgbClr val="A5A5A5"/>
                </a:solidFill>
                <a:cs typeface="Helvetica Neue"/>
              </a:rPr>
              <a:t>FORTALECER LAS CAPACIDADES INSTITUCIONALES PARA EL DESARROLLO DE LA GESTIÓN DEL RIESGO DE DESASTRES</a:t>
            </a:r>
          </a:p>
          <a:p>
            <a:r>
              <a:rPr lang="es-ES" sz="675" cap="all" dirty="0">
                <a:solidFill>
                  <a:srgbClr val="ED7D31"/>
                </a:solidFill>
                <a:cs typeface="Helvetica Neue"/>
              </a:rPr>
              <a:t>	</a:t>
            </a:r>
            <a:endParaRPr lang="es-MX" sz="675" cap="all" dirty="0">
              <a:solidFill>
                <a:srgbClr val="ED7D31"/>
              </a:solidFill>
              <a:cs typeface="Helvetica Neue"/>
            </a:endParaRPr>
          </a:p>
        </p:txBody>
      </p:sp>
      <p:sp>
        <p:nvSpPr>
          <p:cNvPr id="183" name="Rectangle 2"/>
          <p:cNvSpPr/>
          <p:nvPr/>
        </p:nvSpPr>
        <p:spPr>
          <a:xfrm>
            <a:off x="6797015" y="1565598"/>
            <a:ext cx="1024489" cy="8673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84" name="TextBox 7"/>
          <p:cNvSpPr txBox="1"/>
          <p:nvPr/>
        </p:nvSpPr>
        <p:spPr>
          <a:xfrm>
            <a:off x="6810324" y="1657051"/>
            <a:ext cx="1011180" cy="1022225"/>
          </a:xfrm>
          <a:prstGeom prst="rect">
            <a:avLst/>
          </a:prstGeom>
          <a:noFill/>
        </p:spPr>
        <p:txBody>
          <a:bodyPr wrap="square" lIns="0" tIns="0" rIns="68565" bIns="0" rtlCol="0">
            <a:noAutofit/>
          </a:bodyPr>
          <a:lstStyle/>
          <a:p>
            <a:r>
              <a:rPr lang="en-US" b="1" dirty="0">
                <a:solidFill>
                  <a:srgbClr val="70AD47"/>
                </a:solidFill>
                <a:cs typeface="Helvetica Neue"/>
              </a:rPr>
              <a:t>O.E.6 </a:t>
            </a:r>
          </a:p>
          <a:p>
            <a:r>
              <a:rPr lang="es-ES" sz="675" b="1" cap="all" dirty="0">
                <a:solidFill>
                  <a:srgbClr val="70AD47"/>
                </a:solidFill>
                <a:cs typeface="Helvetica Neue"/>
              </a:rPr>
              <a:t>FORTALECER LA PARTICIPACIÓN DE LA POBLACIÓN Y SOCIEDAD RGANIZADA PARA EL  DESARROLLO DE UNA CULTURA DE PREVENCIÓN</a:t>
            </a:r>
          </a:p>
          <a:p>
            <a:r>
              <a:rPr lang="es-ES" sz="675" cap="all" dirty="0">
                <a:solidFill>
                  <a:srgbClr val="ED7D31"/>
                </a:solidFill>
                <a:cs typeface="Helvetica Neue"/>
              </a:rPr>
              <a:t>	</a:t>
            </a:r>
            <a:endParaRPr lang="es-MX" sz="675" cap="all" dirty="0">
              <a:solidFill>
                <a:srgbClr val="ED7D31"/>
              </a:solidFill>
              <a:cs typeface="Helvetica Neue"/>
            </a:endParaRPr>
          </a:p>
        </p:txBody>
      </p:sp>
      <p:sp>
        <p:nvSpPr>
          <p:cNvPr id="185" name="Rectangle 2"/>
          <p:cNvSpPr/>
          <p:nvPr/>
        </p:nvSpPr>
        <p:spPr>
          <a:xfrm>
            <a:off x="7929018" y="1581508"/>
            <a:ext cx="1113487" cy="86525"/>
          </a:xfrm>
          <a:prstGeom prst="rect">
            <a:avLst/>
          </a:prstGeom>
          <a:solidFill>
            <a:srgbClr val="1F7B9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86" name="TextBox 7"/>
          <p:cNvSpPr txBox="1"/>
          <p:nvPr/>
        </p:nvSpPr>
        <p:spPr>
          <a:xfrm>
            <a:off x="7915353" y="1661979"/>
            <a:ext cx="1190240" cy="1022225"/>
          </a:xfrm>
          <a:prstGeom prst="rect">
            <a:avLst/>
          </a:prstGeom>
          <a:noFill/>
        </p:spPr>
        <p:txBody>
          <a:bodyPr wrap="square" lIns="0" tIns="0" rIns="68565" bIns="0" rtlCol="0">
            <a:noAutofit/>
          </a:bodyPr>
          <a:lstStyle/>
          <a:p>
            <a:r>
              <a:rPr lang="en-US" b="1" dirty="0">
                <a:solidFill>
                  <a:srgbClr val="1F7B91"/>
                </a:solidFill>
                <a:cs typeface="Helvetica Neue"/>
              </a:rPr>
              <a:t>PROMEDIO</a:t>
            </a:r>
          </a:p>
        </p:txBody>
      </p:sp>
      <p:pic>
        <p:nvPicPr>
          <p:cNvPr id="4" name="Imagen 3">
            <a:extLst>
              <a:ext uri="{FF2B5EF4-FFF2-40B4-BE49-F238E27FC236}">
                <a16:creationId xmlns:a16="http://schemas.microsoft.com/office/drawing/2014/main" xmlns="" id="{15AFD390-CA05-405E-AB8C-8E051D26B424}"/>
              </a:ext>
            </a:extLst>
          </p:cNvPr>
          <p:cNvPicPr>
            <a:picLocks noChangeAspect="1"/>
          </p:cNvPicPr>
          <p:nvPr/>
        </p:nvPicPr>
        <p:blipFill>
          <a:blip r:embed="rId2"/>
          <a:stretch>
            <a:fillRect/>
          </a:stretch>
        </p:blipFill>
        <p:spPr>
          <a:xfrm>
            <a:off x="-50690" y="865003"/>
            <a:ext cx="1628916" cy="1841533"/>
          </a:xfrm>
          <a:prstGeom prst="rect">
            <a:avLst/>
          </a:prstGeom>
        </p:spPr>
      </p:pic>
      <p:sp>
        <p:nvSpPr>
          <p:cNvPr id="101" name="TextBox 6"/>
          <p:cNvSpPr txBox="1"/>
          <p:nvPr/>
        </p:nvSpPr>
        <p:spPr>
          <a:xfrm>
            <a:off x="5265177" y="1206448"/>
            <a:ext cx="2467736" cy="222779"/>
          </a:xfrm>
          <a:prstGeom prst="rect">
            <a:avLst/>
          </a:prstGeom>
          <a:noFill/>
        </p:spPr>
        <p:txBody>
          <a:bodyPr wrap="square" lIns="0" tIns="0" rIns="68565" bIns="0" rtlCol="0">
            <a:noAutofit/>
          </a:bodyPr>
          <a:lstStyle/>
          <a:p>
            <a:r>
              <a:rPr lang="es-ES" b="1" dirty="0">
                <a:solidFill>
                  <a:srgbClr val="4472C4"/>
                </a:solidFill>
                <a:cs typeface="Helvetica Neue"/>
              </a:rPr>
              <a:t>RESULTADO NACIONAL</a:t>
            </a:r>
            <a:endParaRPr lang="es-MX" sz="675" cap="all" dirty="0">
              <a:solidFill>
                <a:srgbClr val="4472C4"/>
              </a:solidFill>
              <a:cs typeface="Helvetica Neue"/>
            </a:endParaRPr>
          </a:p>
        </p:txBody>
      </p:sp>
      <p:pic>
        <p:nvPicPr>
          <p:cNvPr id="8" name="Imagen 7"/>
          <p:cNvPicPr>
            <a:picLocks noChangeAspect="1"/>
          </p:cNvPicPr>
          <p:nvPr/>
        </p:nvPicPr>
        <p:blipFill>
          <a:blip r:embed="rId3"/>
          <a:stretch>
            <a:fillRect/>
          </a:stretch>
        </p:blipFill>
        <p:spPr>
          <a:xfrm>
            <a:off x="1856226" y="2628433"/>
            <a:ext cx="7097927" cy="270915"/>
          </a:xfrm>
          <a:prstGeom prst="rect">
            <a:avLst/>
          </a:prstGeom>
        </p:spPr>
      </p:pic>
      <p:sp>
        <p:nvSpPr>
          <p:cNvPr id="110" name="Shape 270">
            <a:extLst>
              <a:ext uri="{FF2B5EF4-FFF2-40B4-BE49-F238E27FC236}">
                <a16:creationId xmlns:a16="http://schemas.microsoft.com/office/drawing/2014/main" xmlns="" id="{8C5B9D69-219F-4C00-A352-A4026E58E565}"/>
              </a:ext>
            </a:extLst>
          </p:cNvPr>
          <p:cNvSpPr/>
          <p:nvPr/>
        </p:nvSpPr>
        <p:spPr>
          <a:xfrm>
            <a:off x="4625649" y="526816"/>
            <a:ext cx="462472" cy="435469"/>
          </a:xfrm>
          <a:prstGeom prst="rect">
            <a:avLst/>
          </a:prstGeom>
          <a:solidFill>
            <a:schemeClr val="bg1">
              <a:lumMod val="65000"/>
            </a:schemeClr>
          </a:solidFill>
          <a:ln w="12700" cap="flat">
            <a:noFill/>
            <a:miter lim="400000"/>
          </a:ln>
          <a:effectLst/>
        </p:spPr>
        <p:txBody>
          <a:bodyPr wrap="square" lIns="19288" tIns="19288" rIns="19288" bIns="19288" numCol="1" anchor="ctr">
            <a:noAutofit/>
          </a:bodyPr>
          <a:lstStyle/>
          <a:p>
            <a:pPr algn="ctr">
              <a:defRPr>
                <a:solidFill>
                  <a:srgbClr val="FFFFFF"/>
                </a:solidFill>
              </a:defRPr>
            </a:pPr>
            <a:r>
              <a:rPr lang="en-US" sz="1013" dirty="0">
                <a:ln>
                  <a:solidFill>
                    <a:sysClr val="windowText" lastClr="000000"/>
                  </a:solidFill>
                </a:ln>
                <a:solidFill>
                  <a:srgbClr val="E7E6E6">
                    <a:lumMod val="10000"/>
                  </a:srgbClr>
                </a:solidFill>
                <a:latin typeface="Calibri Light" panose="020F0302020204030204"/>
              </a:rPr>
              <a:t>8 %</a:t>
            </a:r>
            <a:endParaRPr sz="1013" dirty="0">
              <a:ln>
                <a:solidFill>
                  <a:sysClr val="windowText" lastClr="000000"/>
                </a:solidFill>
              </a:ln>
              <a:solidFill>
                <a:srgbClr val="E7E6E6">
                  <a:lumMod val="10000"/>
                </a:srgbClr>
              </a:solidFill>
              <a:latin typeface="Calibri Light" panose="020F0302020204030204"/>
            </a:endParaRPr>
          </a:p>
        </p:txBody>
      </p:sp>
      <p:sp>
        <p:nvSpPr>
          <p:cNvPr id="111" name="Heptágono 110">
            <a:extLst>
              <a:ext uri="{FF2B5EF4-FFF2-40B4-BE49-F238E27FC236}">
                <a16:creationId xmlns:a16="http://schemas.microsoft.com/office/drawing/2014/main" xmlns="" id="{0FCF08A9-E45D-4551-AA12-854FDC913F73}"/>
              </a:ext>
            </a:extLst>
          </p:cNvPr>
          <p:cNvSpPr/>
          <p:nvPr/>
        </p:nvSpPr>
        <p:spPr>
          <a:xfrm>
            <a:off x="4615972" y="1101757"/>
            <a:ext cx="468061" cy="362028"/>
          </a:xfrm>
          <a:prstGeom prst="heptagon">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25" b="1" dirty="0">
                <a:solidFill>
                  <a:prstClr val="black">
                    <a:lumMod val="95000"/>
                    <a:lumOff val="5000"/>
                  </a:prstClr>
                </a:solidFill>
                <a:latin typeface="Arial Narrow" panose="020B0606020202030204" pitchFamily="34" charset="0"/>
              </a:rPr>
              <a:t>10%</a:t>
            </a:r>
          </a:p>
        </p:txBody>
      </p:sp>
      <p:sp>
        <p:nvSpPr>
          <p:cNvPr id="112" name="Cubo 111">
            <a:extLst>
              <a:ext uri="{FF2B5EF4-FFF2-40B4-BE49-F238E27FC236}">
                <a16:creationId xmlns:a16="http://schemas.microsoft.com/office/drawing/2014/main" xmlns="" id="{FFD3EEB8-34C4-4106-99C4-036D82F19B92}"/>
              </a:ext>
            </a:extLst>
          </p:cNvPr>
          <p:cNvSpPr/>
          <p:nvPr/>
        </p:nvSpPr>
        <p:spPr>
          <a:xfrm>
            <a:off x="8196075" y="1060967"/>
            <a:ext cx="468061" cy="362028"/>
          </a:xfrm>
          <a:prstGeom prst="cub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25" b="1" dirty="0">
                <a:solidFill>
                  <a:prstClr val="black">
                    <a:lumMod val="95000"/>
                    <a:lumOff val="5000"/>
                  </a:prstClr>
                </a:solidFill>
                <a:latin typeface="Arial Narrow" panose="020B0606020202030204" pitchFamily="34" charset="0"/>
              </a:rPr>
              <a:t>13%</a:t>
            </a:r>
          </a:p>
        </p:txBody>
      </p:sp>
      <p:pic>
        <p:nvPicPr>
          <p:cNvPr id="113" name="Imagen 112">
            <a:extLst>
              <a:ext uri="{FF2B5EF4-FFF2-40B4-BE49-F238E27FC236}">
                <a16:creationId xmlns:a16="http://schemas.microsoft.com/office/drawing/2014/main" xmlns="" id="{20D345E2-8007-4445-B6F0-3266072AE0F4}"/>
              </a:ext>
            </a:extLst>
          </p:cNvPr>
          <p:cNvPicPr>
            <a:picLocks noChangeAspect="1"/>
          </p:cNvPicPr>
          <p:nvPr/>
        </p:nvPicPr>
        <p:blipFill>
          <a:blip r:embed="rId4"/>
          <a:stretch>
            <a:fillRect/>
          </a:stretch>
        </p:blipFill>
        <p:spPr>
          <a:xfrm>
            <a:off x="5960566" y="51466"/>
            <a:ext cx="2897756" cy="963632"/>
          </a:xfrm>
          <a:prstGeom prst="rect">
            <a:avLst/>
          </a:prstGeom>
        </p:spPr>
      </p:pic>
      <p:pic>
        <p:nvPicPr>
          <p:cNvPr id="2" name="Imagen 1"/>
          <p:cNvPicPr>
            <a:picLocks noChangeAspect="1"/>
          </p:cNvPicPr>
          <p:nvPr/>
        </p:nvPicPr>
        <p:blipFill>
          <a:blip r:embed="rId5"/>
          <a:stretch>
            <a:fillRect/>
          </a:stretch>
        </p:blipFill>
        <p:spPr>
          <a:xfrm>
            <a:off x="60437" y="2966852"/>
            <a:ext cx="8713829" cy="3742126"/>
          </a:xfrm>
          <a:prstGeom prst="rect">
            <a:avLst/>
          </a:prstGeom>
        </p:spPr>
      </p:pic>
    </p:spTree>
    <p:extLst>
      <p:ext uri="{BB962C8B-B14F-4D97-AF65-F5344CB8AC3E}">
        <p14:creationId xmlns:p14="http://schemas.microsoft.com/office/powerpoint/2010/main" val="29266467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719"/>
          <p:cNvGrpSpPr/>
          <p:nvPr/>
        </p:nvGrpSpPr>
        <p:grpSpPr>
          <a:xfrm>
            <a:off x="0" y="251536"/>
            <a:ext cx="5265177" cy="800492"/>
            <a:chOff x="-1" y="-1"/>
            <a:chExt cx="4996557" cy="1152962"/>
          </a:xfrm>
          <a:solidFill>
            <a:srgbClr val="1F7B91"/>
          </a:solidFill>
        </p:grpSpPr>
        <p:sp>
          <p:nvSpPr>
            <p:cNvPr id="6" name="Shape 712"/>
            <p:cNvSpPr/>
            <p:nvPr/>
          </p:nvSpPr>
          <p:spPr>
            <a:xfrm flipH="1">
              <a:off x="-1" y="166679"/>
              <a:ext cx="4191989" cy="818352"/>
            </a:xfrm>
            <a:prstGeom prst="rect">
              <a:avLst/>
            </a:prstGeom>
            <a:grpFill/>
            <a:ln w="12700" cap="flat">
              <a:noFill/>
              <a:miter lim="400000"/>
            </a:ln>
            <a:effectLst/>
          </p:spPr>
          <p:txBody>
            <a:bodyPr wrap="square" lIns="25717" tIns="25717" rIns="25717" bIns="25717" numCol="1" anchor="ctr">
              <a:noAutofit/>
            </a:bodyPr>
            <a:lstStyle/>
            <a:p>
              <a:pPr algn="ctr"/>
              <a:r>
                <a:rPr lang="en-US" sz="2700" b="1" dirty="0">
                  <a:solidFill>
                    <a:prstClr val="white"/>
                  </a:solidFill>
                </a:rPr>
                <a:t>LIMA</a:t>
              </a:r>
            </a:p>
          </p:txBody>
        </p:sp>
        <p:grpSp>
          <p:nvGrpSpPr>
            <p:cNvPr id="7" name="Group 716"/>
            <p:cNvGrpSpPr/>
            <p:nvPr/>
          </p:nvGrpSpPr>
          <p:grpSpPr>
            <a:xfrm>
              <a:off x="4191985" y="-1"/>
              <a:ext cx="804571" cy="1152962"/>
              <a:chOff x="0" y="0"/>
              <a:chExt cx="804567" cy="1152959"/>
            </a:xfrm>
            <a:grpFill/>
          </p:grpSpPr>
          <p:sp>
            <p:nvSpPr>
              <p:cNvPr id="9" name="Shape 713"/>
              <p:cNvSpPr/>
              <p:nvPr/>
            </p:nvSpPr>
            <p:spPr>
              <a:xfrm flipH="1">
                <a:off x="0"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7922"/>
                    </a:lnTo>
                    <a:lnTo>
                      <a:pt x="21600" y="0"/>
                    </a:lnTo>
                    <a:lnTo>
                      <a:pt x="0" y="3733"/>
                    </a:lnTo>
                    <a:lnTo>
                      <a:pt x="0" y="21600"/>
                    </a:lnTo>
                    <a:close/>
                  </a:path>
                </a:pathLst>
              </a:custGeom>
              <a:grpFill/>
              <a:ln w="12700" cap="flat">
                <a:noFill/>
                <a:miter lim="400000"/>
              </a:ln>
              <a:effectLst/>
            </p:spPr>
            <p:txBody>
              <a:bodyPr wrap="square" lIns="25717" tIns="25717" rIns="25717" bIns="25717" numCol="1" anchor="t">
                <a:noAutofit/>
              </a:bodyPr>
              <a:lstStyle/>
              <a:p>
                <a:endParaRPr sz="1013">
                  <a:solidFill>
                    <a:prstClr val="black"/>
                  </a:solidFill>
                </a:endParaRPr>
              </a:p>
            </p:txBody>
          </p:sp>
          <p:sp>
            <p:nvSpPr>
              <p:cNvPr id="10" name="Shape 714"/>
              <p:cNvSpPr/>
              <p:nvPr/>
            </p:nvSpPr>
            <p:spPr>
              <a:xfrm flipH="1">
                <a:off x="402283" y="169868"/>
                <a:ext cx="402284" cy="98309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922"/>
                    </a:lnTo>
                    <a:lnTo>
                      <a:pt x="0" y="0"/>
                    </a:lnTo>
                    <a:lnTo>
                      <a:pt x="21600" y="3733"/>
                    </a:lnTo>
                    <a:lnTo>
                      <a:pt x="21600" y="21600"/>
                    </a:lnTo>
                    <a:close/>
                  </a:path>
                </a:pathLst>
              </a:custGeom>
              <a:grpFill/>
              <a:ln w="12700" cap="flat">
                <a:noFill/>
                <a:miter lim="400000"/>
              </a:ln>
              <a:effectLst/>
            </p:spPr>
            <p:txBody>
              <a:bodyPr wrap="square" lIns="25717" tIns="25717" rIns="25717" bIns="25717" numCol="1" anchor="ctr">
                <a:noAutofit/>
              </a:bodyPr>
              <a:lstStyle/>
              <a:p>
                <a:pPr algn="ctr"/>
                <a:endParaRPr lang="en-US" b="1" dirty="0">
                  <a:solidFill>
                    <a:srgbClr val="FFFFFF"/>
                  </a:solidFill>
                  <a:ea typeface="Helvetica"/>
                  <a:cs typeface="Helvetica"/>
                  <a:sym typeface="Helvetica"/>
                </a:endParaRPr>
              </a:p>
            </p:txBody>
          </p:sp>
          <p:sp>
            <p:nvSpPr>
              <p:cNvPr id="11" name="Shape 715"/>
              <p:cNvSpPr/>
              <p:nvPr/>
            </p:nvSpPr>
            <p:spPr>
              <a:xfrm flipH="1">
                <a:off x="1" y="0"/>
                <a:ext cx="804566" cy="33711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10680"/>
                    </a:lnTo>
                    <a:lnTo>
                      <a:pt x="10800" y="0"/>
                    </a:lnTo>
                    <a:lnTo>
                      <a:pt x="21600" y="10680"/>
                    </a:lnTo>
                    <a:lnTo>
                      <a:pt x="10800" y="21600"/>
                    </a:lnTo>
                    <a:close/>
                  </a:path>
                </a:pathLst>
              </a:custGeom>
              <a:grpFill/>
              <a:ln w="9525" cap="flat">
                <a:noFill/>
                <a:prstDash val="solid"/>
                <a:bevel/>
              </a:ln>
              <a:effectLst/>
            </p:spPr>
            <p:txBody>
              <a:bodyPr wrap="square" lIns="25717" tIns="25717" rIns="25717" bIns="25717" numCol="1" anchor="t">
                <a:noAutofit/>
              </a:bodyPr>
              <a:lstStyle/>
              <a:p>
                <a:endParaRPr sz="1013">
                  <a:solidFill>
                    <a:prstClr val="black"/>
                  </a:solidFill>
                </a:endParaRPr>
              </a:p>
            </p:txBody>
          </p:sp>
        </p:grpSp>
      </p:grpSp>
      <p:sp>
        <p:nvSpPr>
          <p:cNvPr id="14" name="Rectangle 1"/>
          <p:cNvSpPr/>
          <p:nvPr/>
        </p:nvSpPr>
        <p:spPr>
          <a:xfrm>
            <a:off x="1749418" y="1565598"/>
            <a:ext cx="873116" cy="83991"/>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5" name="Rectangle 2"/>
          <p:cNvSpPr/>
          <p:nvPr/>
        </p:nvSpPr>
        <p:spPr>
          <a:xfrm>
            <a:off x="2697544" y="1567076"/>
            <a:ext cx="945458" cy="8103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9" name="TextBox 6"/>
          <p:cNvSpPr txBox="1"/>
          <p:nvPr/>
        </p:nvSpPr>
        <p:spPr>
          <a:xfrm>
            <a:off x="1763930" y="1655269"/>
            <a:ext cx="932075" cy="1022225"/>
          </a:xfrm>
          <a:prstGeom prst="rect">
            <a:avLst/>
          </a:prstGeom>
          <a:noFill/>
        </p:spPr>
        <p:txBody>
          <a:bodyPr wrap="square" lIns="0" tIns="0" rIns="68565" bIns="0" rtlCol="0">
            <a:noAutofit/>
          </a:bodyPr>
          <a:lstStyle/>
          <a:p>
            <a:r>
              <a:rPr lang="en-US" b="1" dirty="0">
                <a:solidFill>
                  <a:srgbClr val="4472C4"/>
                </a:solidFill>
                <a:cs typeface="Helvetica Neue"/>
              </a:rPr>
              <a:t>O.E.1</a:t>
            </a:r>
            <a:r>
              <a:rPr lang="en-US" dirty="0">
                <a:solidFill>
                  <a:srgbClr val="4472C4"/>
                </a:solidFill>
                <a:cs typeface="Helvetica Neue"/>
              </a:rPr>
              <a:t> </a:t>
            </a:r>
          </a:p>
          <a:p>
            <a:r>
              <a:rPr lang="es-ES" sz="675" cap="all" dirty="0">
                <a:solidFill>
                  <a:srgbClr val="4472C4"/>
                </a:solidFill>
                <a:cs typeface="Helvetica Neue"/>
              </a:rPr>
              <a:t>DESARROLLAR EL CONOCIMIENTO DEL RIESGO</a:t>
            </a:r>
            <a:endParaRPr lang="es-MX" sz="675" cap="all" dirty="0">
              <a:solidFill>
                <a:srgbClr val="4472C4"/>
              </a:solidFill>
              <a:cs typeface="Helvetica Neue"/>
            </a:endParaRPr>
          </a:p>
        </p:txBody>
      </p:sp>
      <p:sp>
        <p:nvSpPr>
          <p:cNvPr id="20" name="TextBox 7"/>
          <p:cNvSpPr txBox="1"/>
          <p:nvPr/>
        </p:nvSpPr>
        <p:spPr>
          <a:xfrm>
            <a:off x="2710853" y="1655269"/>
            <a:ext cx="936637" cy="1022225"/>
          </a:xfrm>
          <a:prstGeom prst="rect">
            <a:avLst/>
          </a:prstGeom>
          <a:noFill/>
        </p:spPr>
        <p:txBody>
          <a:bodyPr wrap="square" lIns="0" tIns="0" rIns="68565" bIns="0" rtlCol="0">
            <a:noAutofit/>
          </a:bodyPr>
          <a:lstStyle/>
          <a:p>
            <a:r>
              <a:rPr lang="en-US" b="1" dirty="0">
                <a:solidFill>
                  <a:srgbClr val="FFC000"/>
                </a:solidFill>
                <a:cs typeface="Helvetica Neue"/>
              </a:rPr>
              <a:t>O.E.2</a:t>
            </a:r>
            <a:r>
              <a:rPr lang="en-US" dirty="0">
                <a:solidFill>
                  <a:srgbClr val="FFC000"/>
                </a:solidFill>
                <a:cs typeface="Helvetica Neue"/>
              </a:rPr>
              <a:t> </a:t>
            </a:r>
          </a:p>
          <a:p>
            <a:r>
              <a:rPr lang="es-ES" sz="675" cap="all" dirty="0">
                <a:solidFill>
                  <a:srgbClr val="FFC000"/>
                </a:solidFill>
                <a:cs typeface="Helvetica Neue"/>
              </a:rPr>
              <a:t>EVITAR Y REDUCIR LAS CONDICIONES DE RIESGO DE LOS MEDIOS DE VIDA DE LA POBLACIÓN CON UN ENFOQUE TERRITORIAL</a:t>
            </a:r>
            <a:endParaRPr lang="es-MX" sz="675" cap="all" dirty="0">
              <a:solidFill>
                <a:srgbClr val="FFC000"/>
              </a:solidFill>
              <a:cs typeface="Helvetica Neue"/>
            </a:endParaRPr>
          </a:p>
        </p:txBody>
      </p:sp>
      <p:sp>
        <p:nvSpPr>
          <p:cNvPr id="148" name="TextBox 6"/>
          <p:cNvSpPr txBox="1"/>
          <p:nvPr/>
        </p:nvSpPr>
        <p:spPr>
          <a:xfrm>
            <a:off x="1650290" y="1204442"/>
            <a:ext cx="4423820" cy="222779"/>
          </a:xfrm>
          <a:prstGeom prst="rect">
            <a:avLst/>
          </a:prstGeom>
          <a:noFill/>
        </p:spPr>
        <p:txBody>
          <a:bodyPr wrap="square" lIns="0" tIns="0" rIns="68565" bIns="0" rtlCol="0">
            <a:noAutofit/>
          </a:bodyPr>
          <a:lstStyle/>
          <a:p>
            <a:r>
              <a:rPr lang="es-ES" b="1" dirty="0">
                <a:solidFill>
                  <a:srgbClr val="4472C4"/>
                </a:solidFill>
                <a:cs typeface="Helvetica Neue"/>
              </a:rPr>
              <a:t>LIMA METROPOLITANA</a:t>
            </a:r>
            <a:endParaRPr lang="es-MX" sz="675" cap="all" dirty="0">
              <a:solidFill>
                <a:srgbClr val="4472C4"/>
              </a:solidFill>
              <a:cs typeface="Helvetica Neue"/>
            </a:endParaRPr>
          </a:p>
        </p:txBody>
      </p:sp>
      <p:sp>
        <p:nvSpPr>
          <p:cNvPr id="150" name="Shape 270"/>
          <p:cNvSpPr/>
          <p:nvPr/>
        </p:nvSpPr>
        <p:spPr>
          <a:xfrm>
            <a:off x="4625649" y="526816"/>
            <a:ext cx="462472" cy="435469"/>
          </a:xfrm>
          <a:prstGeom prst="rect">
            <a:avLst/>
          </a:prstGeom>
          <a:solidFill>
            <a:srgbClr val="FF7C80"/>
          </a:solidFill>
          <a:ln w="12700" cap="flat">
            <a:noFill/>
            <a:miter lim="400000"/>
          </a:ln>
          <a:effectLst/>
        </p:spPr>
        <p:txBody>
          <a:bodyPr wrap="square" lIns="19288" tIns="19288" rIns="19288" bIns="19288" numCol="1" anchor="ctr">
            <a:noAutofit/>
          </a:bodyPr>
          <a:lstStyle/>
          <a:p>
            <a:pPr algn="ctr">
              <a:defRPr>
                <a:solidFill>
                  <a:srgbClr val="FFFFFF"/>
                </a:solidFill>
              </a:defRPr>
            </a:pPr>
            <a:r>
              <a:rPr lang="en-US" sz="1013" dirty="0">
                <a:ln>
                  <a:solidFill>
                    <a:sysClr val="windowText" lastClr="000000"/>
                  </a:solidFill>
                </a:ln>
                <a:solidFill>
                  <a:srgbClr val="E7E6E6">
                    <a:lumMod val="10000"/>
                  </a:srgbClr>
                </a:solidFill>
                <a:latin typeface="Calibri Light" panose="020F0302020204030204"/>
              </a:rPr>
              <a:t>6 %</a:t>
            </a:r>
            <a:endParaRPr sz="1013" dirty="0">
              <a:ln>
                <a:solidFill>
                  <a:sysClr val="windowText" lastClr="000000"/>
                </a:solidFill>
              </a:ln>
              <a:solidFill>
                <a:srgbClr val="E7E6E6">
                  <a:lumMod val="10000"/>
                </a:srgbClr>
              </a:solidFill>
              <a:latin typeface="Calibri Light" panose="020F0302020204030204"/>
            </a:endParaRPr>
          </a:p>
        </p:txBody>
      </p:sp>
      <p:sp>
        <p:nvSpPr>
          <p:cNvPr id="151" name="Rectangle 1"/>
          <p:cNvSpPr/>
          <p:nvPr/>
        </p:nvSpPr>
        <p:spPr>
          <a:xfrm rot="10800000" flipV="1">
            <a:off x="41867" y="2893038"/>
            <a:ext cx="9041730" cy="3037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14" name="Rectangle 1"/>
          <p:cNvSpPr/>
          <p:nvPr/>
        </p:nvSpPr>
        <p:spPr>
          <a:xfrm rot="10800000" flipV="1">
            <a:off x="41867" y="2573097"/>
            <a:ext cx="9041730" cy="3037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16" name="TextBox 6"/>
          <p:cNvSpPr txBox="1"/>
          <p:nvPr/>
        </p:nvSpPr>
        <p:spPr>
          <a:xfrm>
            <a:off x="607398" y="2659580"/>
            <a:ext cx="503554" cy="156516"/>
          </a:xfrm>
          <a:prstGeom prst="rect">
            <a:avLst/>
          </a:prstGeom>
          <a:noFill/>
        </p:spPr>
        <p:txBody>
          <a:bodyPr wrap="square" lIns="0" tIns="0" rIns="68565" bIns="0" rtlCol="0">
            <a:noAutofit/>
          </a:bodyPr>
          <a:lstStyle/>
          <a:p>
            <a:r>
              <a:rPr lang="es-MX" sz="900" cap="all" dirty="0">
                <a:solidFill>
                  <a:srgbClr val="4472C4"/>
                </a:solidFill>
                <a:cs typeface="Helvetica Neue"/>
              </a:rPr>
              <a:t>ENTIDAD</a:t>
            </a:r>
            <a:endParaRPr lang="es-MX" sz="1013" cap="all" dirty="0">
              <a:solidFill>
                <a:srgbClr val="4472C4"/>
              </a:solidFill>
              <a:cs typeface="Helvetica Neue"/>
            </a:endParaRPr>
          </a:p>
        </p:txBody>
      </p:sp>
      <p:sp>
        <p:nvSpPr>
          <p:cNvPr id="25" name="CuadroTexto 24"/>
          <p:cNvSpPr txBox="1"/>
          <p:nvPr/>
        </p:nvSpPr>
        <p:spPr>
          <a:xfrm>
            <a:off x="0" y="6650251"/>
            <a:ext cx="2471117" cy="248209"/>
          </a:xfrm>
          <a:prstGeom prst="rect">
            <a:avLst/>
          </a:prstGeom>
          <a:solidFill>
            <a:schemeClr val="bg1"/>
          </a:solidFill>
        </p:spPr>
        <p:txBody>
          <a:bodyPr wrap="square" rtlCol="0">
            <a:spAutoFit/>
          </a:bodyPr>
          <a:lstStyle/>
          <a:p>
            <a:r>
              <a:rPr lang="es-PE" sz="1013" b="1" dirty="0">
                <a:solidFill>
                  <a:srgbClr val="1F7B91"/>
                </a:solidFill>
                <a:latin typeface="Arial Narrow" panose="020B0606020202030204" pitchFamily="34" charset="0"/>
              </a:rPr>
              <a:t>Total Distritos 43 y 51 Universidades</a:t>
            </a:r>
          </a:p>
        </p:txBody>
      </p:sp>
      <p:sp>
        <p:nvSpPr>
          <p:cNvPr id="177" name="Rectangle 2"/>
          <p:cNvSpPr/>
          <p:nvPr/>
        </p:nvSpPr>
        <p:spPr>
          <a:xfrm>
            <a:off x="3723416" y="1565598"/>
            <a:ext cx="945458" cy="8673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78" name="TextBox 7"/>
          <p:cNvSpPr txBox="1"/>
          <p:nvPr/>
        </p:nvSpPr>
        <p:spPr>
          <a:xfrm>
            <a:off x="3736726" y="1659486"/>
            <a:ext cx="936637" cy="1022225"/>
          </a:xfrm>
          <a:prstGeom prst="rect">
            <a:avLst/>
          </a:prstGeom>
          <a:noFill/>
        </p:spPr>
        <p:txBody>
          <a:bodyPr wrap="square" lIns="0" tIns="0" rIns="68565" bIns="0" rtlCol="0">
            <a:noAutofit/>
          </a:bodyPr>
          <a:lstStyle/>
          <a:p>
            <a:r>
              <a:rPr lang="en-US" b="1" dirty="0">
                <a:solidFill>
                  <a:srgbClr val="44546A"/>
                </a:solidFill>
                <a:cs typeface="Helvetica Neue"/>
              </a:rPr>
              <a:t>O.E.3.</a:t>
            </a:r>
            <a:r>
              <a:rPr lang="en-US" dirty="0">
                <a:solidFill>
                  <a:srgbClr val="44546A"/>
                </a:solidFill>
                <a:cs typeface="Helvetica Neue"/>
              </a:rPr>
              <a:t> </a:t>
            </a:r>
          </a:p>
          <a:p>
            <a:r>
              <a:rPr lang="es-ES" sz="675" cap="all" dirty="0">
                <a:solidFill>
                  <a:srgbClr val="44546A"/>
                </a:solidFill>
                <a:cs typeface="Helvetica Neue"/>
              </a:rPr>
              <a:t>DESARROLLAR CAPACIDAD DE RESPUESTA ANTE EMERGENCIAS Y DESASTRES</a:t>
            </a:r>
            <a:endParaRPr lang="es-MX" sz="675" cap="all" dirty="0">
              <a:solidFill>
                <a:srgbClr val="44546A"/>
              </a:solidFill>
              <a:cs typeface="Helvetica Neue"/>
            </a:endParaRPr>
          </a:p>
        </p:txBody>
      </p:sp>
      <p:sp>
        <p:nvSpPr>
          <p:cNvPr id="179" name="Rectangle 2"/>
          <p:cNvSpPr/>
          <p:nvPr/>
        </p:nvSpPr>
        <p:spPr>
          <a:xfrm>
            <a:off x="4741401" y="1565598"/>
            <a:ext cx="945458" cy="8230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80" name="TextBox 7"/>
          <p:cNvSpPr txBox="1"/>
          <p:nvPr/>
        </p:nvSpPr>
        <p:spPr>
          <a:xfrm>
            <a:off x="4754710" y="1655063"/>
            <a:ext cx="936637" cy="1022225"/>
          </a:xfrm>
          <a:prstGeom prst="rect">
            <a:avLst/>
          </a:prstGeom>
          <a:noFill/>
        </p:spPr>
        <p:txBody>
          <a:bodyPr wrap="square" lIns="0" tIns="0" rIns="68565" bIns="0" rtlCol="0">
            <a:noAutofit/>
          </a:bodyPr>
          <a:lstStyle/>
          <a:p>
            <a:r>
              <a:rPr lang="en-US" b="1" dirty="0">
                <a:solidFill>
                  <a:srgbClr val="ED7D31"/>
                </a:solidFill>
                <a:cs typeface="Helvetica Neue"/>
              </a:rPr>
              <a:t>O.E.4</a:t>
            </a:r>
            <a:r>
              <a:rPr lang="en-US" dirty="0">
                <a:solidFill>
                  <a:srgbClr val="ED7D31"/>
                </a:solidFill>
                <a:cs typeface="Helvetica Neue"/>
              </a:rPr>
              <a:t> </a:t>
            </a:r>
          </a:p>
          <a:p>
            <a:r>
              <a:rPr lang="es-ES" sz="675" cap="all" dirty="0">
                <a:solidFill>
                  <a:srgbClr val="ED7D31"/>
                </a:solidFill>
                <a:cs typeface="Helvetica Neue"/>
              </a:rPr>
              <a:t>FORTALECER LA CAPACIDAD PARA LA RECUPERACIÓN FÍSICA, ECONÓMICA Y SOCIAL	</a:t>
            </a:r>
            <a:endParaRPr lang="es-MX" sz="675" cap="all" dirty="0">
              <a:solidFill>
                <a:srgbClr val="ED7D31"/>
              </a:solidFill>
              <a:cs typeface="Helvetica Neue"/>
            </a:endParaRPr>
          </a:p>
        </p:txBody>
      </p:sp>
      <p:sp>
        <p:nvSpPr>
          <p:cNvPr id="181" name="Rectangle 2"/>
          <p:cNvSpPr/>
          <p:nvPr/>
        </p:nvSpPr>
        <p:spPr>
          <a:xfrm>
            <a:off x="5766529" y="1565891"/>
            <a:ext cx="945458" cy="8230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82" name="TextBox 7"/>
          <p:cNvSpPr txBox="1"/>
          <p:nvPr/>
        </p:nvSpPr>
        <p:spPr>
          <a:xfrm>
            <a:off x="5779838" y="1655356"/>
            <a:ext cx="936637" cy="1022225"/>
          </a:xfrm>
          <a:prstGeom prst="rect">
            <a:avLst/>
          </a:prstGeom>
          <a:noFill/>
        </p:spPr>
        <p:txBody>
          <a:bodyPr wrap="square" lIns="0" tIns="0" rIns="68565" bIns="0" rtlCol="0">
            <a:noAutofit/>
          </a:bodyPr>
          <a:lstStyle/>
          <a:p>
            <a:r>
              <a:rPr lang="en-US" b="1" dirty="0">
                <a:solidFill>
                  <a:srgbClr val="A5A5A5"/>
                </a:solidFill>
                <a:cs typeface="Helvetica Neue"/>
              </a:rPr>
              <a:t>O.E.5 </a:t>
            </a:r>
          </a:p>
          <a:p>
            <a:r>
              <a:rPr lang="es-ES" sz="675" b="1" cap="all" dirty="0">
                <a:solidFill>
                  <a:srgbClr val="A5A5A5"/>
                </a:solidFill>
                <a:cs typeface="Helvetica Neue"/>
              </a:rPr>
              <a:t>FORTALECER LAS CAPACIDADES INSTITUCIONALES PARA EL DESARROLLO DE LA GESTIÓN DEL RIESGO DE DESASTRES</a:t>
            </a:r>
          </a:p>
          <a:p>
            <a:r>
              <a:rPr lang="es-ES" sz="675" cap="all" dirty="0">
                <a:solidFill>
                  <a:srgbClr val="ED7D31"/>
                </a:solidFill>
                <a:cs typeface="Helvetica Neue"/>
              </a:rPr>
              <a:t>	</a:t>
            </a:r>
            <a:endParaRPr lang="es-MX" sz="675" cap="all" dirty="0">
              <a:solidFill>
                <a:srgbClr val="ED7D31"/>
              </a:solidFill>
              <a:cs typeface="Helvetica Neue"/>
            </a:endParaRPr>
          </a:p>
        </p:txBody>
      </p:sp>
      <p:sp>
        <p:nvSpPr>
          <p:cNvPr id="183" name="Rectangle 2"/>
          <p:cNvSpPr/>
          <p:nvPr/>
        </p:nvSpPr>
        <p:spPr>
          <a:xfrm>
            <a:off x="6797015" y="1565598"/>
            <a:ext cx="1024489" cy="8673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84" name="TextBox 7"/>
          <p:cNvSpPr txBox="1"/>
          <p:nvPr/>
        </p:nvSpPr>
        <p:spPr>
          <a:xfrm>
            <a:off x="6810324" y="1657051"/>
            <a:ext cx="1011180" cy="1022225"/>
          </a:xfrm>
          <a:prstGeom prst="rect">
            <a:avLst/>
          </a:prstGeom>
          <a:noFill/>
        </p:spPr>
        <p:txBody>
          <a:bodyPr wrap="square" lIns="0" tIns="0" rIns="68565" bIns="0" rtlCol="0">
            <a:noAutofit/>
          </a:bodyPr>
          <a:lstStyle/>
          <a:p>
            <a:r>
              <a:rPr lang="en-US" b="1" dirty="0">
                <a:solidFill>
                  <a:srgbClr val="70AD47"/>
                </a:solidFill>
                <a:cs typeface="Helvetica Neue"/>
              </a:rPr>
              <a:t>O.E.6 </a:t>
            </a:r>
          </a:p>
          <a:p>
            <a:r>
              <a:rPr lang="es-ES" sz="675" b="1" cap="all" dirty="0">
                <a:solidFill>
                  <a:srgbClr val="70AD47"/>
                </a:solidFill>
                <a:cs typeface="Helvetica Neue"/>
              </a:rPr>
              <a:t>FORTALECER LA PARTICIPACIÓN DE LA POBLACIÓN Y SOCIEDAD RGANIZADA PARA EL  DESARROLLO DE UNA CULTURA DE PREVENCIÓN</a:t>
            </a:r>
          </a:p>
          <a:p>
            <a:r>
              <a:rPr lang="es-ES" sz="675" cap="all" dirty="0">
                <a:solidFill>
                  <a:srgbClr val="ED7D31"/>
                </a:solidFill>
                <a:cs typeface="Helvetica Neue"/>
              </a:rPr>
              <a:t>	</a:t>
            </a:r>
            <a:endParaRPr lang="es-MX" sz="675" cap="all" dirty="0">
              <a:solidFill>
                <a:srgbClr val="ED7D31"/>
              </a:solidFill>
              <a:cs typeface="Helvetica Neue"/>
            </a:endParaRPr>
          </a:p>
        </p:txBody>
      </p:sp>
      <p:sp>
        <p:nvSpPr>
          <p:cNvPr id="185" name="Rectangle 2"/>
          <p:cNvSpPr/>
          <p:nvPr/>
        </p:nvSpPr>
        <p:spPr>
          <a:xfrm>
            <a:off x="7929018" y="1581508"/>
            <a:ext cx="1113487" cy="86525"/>
          </a:xfrm>
          <a:prstGeom prst="rect">
            <a:avLst/>
          </a:prstGeom>
          <a:solidFill>
            <a:srgbClr val="1F7B9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86" name="TextBox 7"/>
          <p:cNvSpPr txBox="1"/>
          <p:nvPr/>
        </p:nvSpPr>
        <p:spPr>
          <a:xfrm>
            <a:off x="7915353" y="1661979"/>
            <a:ext cx="1190240" cy="1022225"/>
          </a:xfrm>
          <a:prstGeom prst="rect">
            <a:avLst/>
          </a:prstGeom>
          <a:noFill/>
        </p:spPr>
        <p:txBody>
          <a:bodyPr wrap="square" lIns="0" tIns="0" rIns="68565" bIns="0" rtlCol="0">
            <a:noAutofit/>
          </a:bodyPr>
          <a:lstStyle/>
          <a:p>
            <a:r>
              <a:rPr lang="en-US" b="1" dirty="0">
                <a:solidFill>
                  <a:srgbClr val="1F7B91"/>
                </a:solidFill>
                <a:cs typeface="Helvetica Neue"/>
              </a:rPr>
              <a:t>PROMEDIO</a:t>
            </a:r>
          </a:p>
        </p:txBody>
      </p:sp>
      <p:pic>
        <p:nvPicPr>
          <p:cNvPr id="4" name="Imagen 3">
            <a:extLst>
              <a:ext uri="{FF2B5EF4-FFF2-40B4-BE49-F238E27FC236}">
                <a16:creationId xmlns:a16="http://schemas.microsoft.com/office/drawing/2014/main" xmlns="" id="{15AFD390-CA05-405E-AB8C-8E051D26B424}"/>
              </a:ext>
            </a:extLst>
          </p:cNvPr>
          <p:cNvPicPr>
            <a:picLocks noChangeAspect="1"/>
          </p:cNvPicPr>
          <p:nvPr/>
        </p:nvPicPr>
        <p:blipFill>
          <a:blip r:embed="rId2"/>
          <a:stretch>
            <a:fillRect/>
          </a:stretch>
        </p:blipFill>
        <p:spPr>
          <a:xfrm>
            <a:off x="-50690" y="865003"/>
            <a:ext cx="1628916" cy="1841533"/>
          </a:xfrm>
          <a:prstGeom prst="rect">
            <a:avLst/>
          </a:prstGeom>
        </p:spPr>
      </p:pic>
      <p:sp>
        <p:nvSpPr>
          <p:cNvPr id="101" name="TextBox 6"/>
          <p:cNvSpPr txBox="1"/>
          <p:nvPr/>
        </p:nvSpPr>
        <p:spPr>
          <a:xfrm>
            <a:off x="5265177" y="1206448"/>
            <a:ext cx="2467736" cy="222779"/>
          </a:xfrm>
          <a:prstGeom prst="rect">
            <a:avLst/>
          </a:prstGeom>
          <a:noFill/>
        </p:spPr>
        <p:txBody>
          <a:bodyPr wrap="square" lIns="0" tIns="0" rIns="68565" bIns="0" rtlCol="0">
            <a:noAutofit/>
          </a:bodyPr>
          <a:lstStyle/>
          <a:p>
            <a:r>
              <a:rPr lang="es-ES" b="1" dirty="0">
                <a:solidFill>
                  <a:srgbClr val="4472C4"/>
                </a:solidFill>
                <a:cs typeface="Helvetica Neue"/>
              </a:rPr>
              <a:t>RESULTADO NACIONAL</a:t>
            </a:r>
            <a:endParaRPr lang="es-MX" sz="675" cap="all" dirty="0">
              <a:solidFill>
                <a:srgbClr val="4472C4"/>
              </a:solidFill>
              <a:cs typeface="Helvetica Neue"/>
            </a:endParaRPr>
          </a:p>
        </p:txBody>
      </p:sp>
      <p:pic>
        <p:nvPicPr>
          <p:cNvPr id="8" name="Imagen 7"/>
          <p:cNvPicPr>
            <a:picLocks noChangeAspect="1"/>
          </p:cNvPicPr>
          <p:nvPr/>
        </p:nvPicPr>
        <p:blipFill>
          <a:blip r:embed="rId3"/>
          <a:stretch>
            <a:fillRect/>
          </a:stretch>
        </p:blipFill>
        <p:spPr>
          <a:xfrm>
            <a:off x="1856226" y="2628433"/>
            <a:ext cx="7097927" cy="270915"/>
          </a:xfrm>
          <a:prstGeom prst="rect">
            <a:avLst/>
          </a:prstGeom>
        </p:spPr>
      </p:pic>
      <p:sp>
        <p:nvSpPr>
          <p:cNvPr id="110" name="Shape 270">
            <a:extLst>
              <a:ext uri="{FF2B5EF4-FFF2-40B4-BE49-F238E27FC236}">
                <a16:creationId xmlns:a16="http://schemas.microsoft.com/office/drawing/2014/main" xmlns="" id="{8C5B9D69-219F-4C00-A352-A4026E58E565}"/>
              </a:ext>
            </a:extLst>
          </p:cNvPr>
          <p:cNvSpPr/>
          <p:nvPr/>
        </p:nvSpPr>
        <p:spPr>
          <a:xfrm>
            <a:off x="4625649" y="526816"/>
            <a:ext cx="462472" cy="435469"/>
          </a:xfrm>
          <a:prstGeom prst="rect">
            <a:avLst/>
          </a:prstGeom>
          <a:solidFill>
            <a:schemeClr val="bg1">
              <a:lumMod val="65000"/>
            </a:schemeClr>
          </a:solidFill>
          <a:ln w="12700" cap="flat">
            <a:noFill/>
            <a:miter lim="400000"/>
          </a:ln>
          <a:effectLst/>
        </p:spPr>
        <p:txBody>
          <a:bodyPr wrap="square" lIns="19288" tIns="19288" rIns="19288" bIns="19288" numCol="1" anchor="ctr">
            <a:noAutofit/>
          </a:bodyPr>
          <a:lstStyle/>
          <a:p>
            <a:pPr algn="ctr">
              <a:defRPr>
                <a:solidFill>
                  <a:srgbClr val="FFFFFF"/>
                </a:solidFill>
              </a:defRPr>
            </a:pPr>
            <a:r>
              <a:rPr lang="en-US" sz="1013" dirty="0">
                <a:ln>
                  <a:solidFill>
                    <a:sysClr val="windowText" lastClr="000000"/>
                  </a:solidFill>
                </a:ln>
                <a:solidFill>
                  <a:srgbClr val="E7E6E6">
                    <a:lumMod val="10000"/>
                  </a:srgbClr>
                </a:solidFill>
                <a:latin typeface="Calibri Light" panose="020F0302020204030204"/>
              </a:rPr>
              <a:t>8 %</a:t>
            </a:r>
            <a:endParaRPr sz="1013" dirty="0">
              <a:ln>
                <a:solidFill>
                  <a:sysClr val="windowText" lastClr="000000"/>
                </a:solidFill>
              </a:ln>
              <a:solidFill>
                <a:srgbClr val="E7E6E6">
                  <a:lumMod val="10000"/>
                </a:srgbClr>
              </a:solidFill>
              <a:latin typeface="Calibri Light" panose="020F0302020204030204"/>
            </a:endParaRPr>
          </a:p>
        </p:txBody>
      </p:sp>
      <p:sp>
        <p:nvSpPr>
          <p:cNvPr id="111" name="Heptágono 110">
            <a:extLst>
              <a:ext uri="{FF2B5EF4-FFF2-40B4-BE49-F238E27FC236}">
                <a16:creationId xmlns:a16="http://schemas.microsoft.com/office/drawing/2014/main" xmlns="" id="{0FCF08A9-E45D-4551-AA12-854FDC913F73}"/>
              </a:ext>
            </a:extLst>
          </p:cNvPr>
          <p:cNvSpPr/>
          <p:nvPr/>
        </p:nvSpPr>
        <p:spPr>
          <a:xfrm>
            <a:off x="4615972" y="1101757"/>
            <a:ext cx="468061" cy="362028"/>
          </a:xfrm>
          <a:prstGeom prst="heptagon">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25" b="1" dirty="0">
                <a:solidFill>
                  <a:prstClr val="black">
                    <a:lumMod val="95000"/>
                    <a:lumOff val="5000"/>
                  </a:prstClr>
                </a:solidFill>
                <a:latin typeface="Arial Narrow" panose="020B0606020202030204" pitchFamily="34" charset="0"/>
              </a:rPr>
              <a:t>10%</a:t>
            </a:r>
          </a:p>
        </p:txBody>
      </p:sp>
      <p:sp>
        <p:nvSpPr>
          <p:cNvPr id="112" name="Cubo 111">
            <a:extLst>
              <a:ext uri="{FF2B5EF4-FFF2-40B4-BE49-F238E27FC236}">
                <a16:creationId xmlns:a16="http://schemas.microsoft.com/office/drawing/2014/main" xmlns="" id="{FFD3EEB8-34C4-4106-99C4-036D82F19B92}"/>
              </a:ext>
            </a:extLst>
          </p:cNvPr>
          <p:cNvSpPr/>
          <p:nvPr/>
        </p:nvSpPr>
        <p:spPr>
          <a:xfrm>
            <a:off x="8196075" y="1060967"/>
            <a:ext cx="468061" cy="362028"/>
          </a:xfrm>
          <a:prstGeom prst="cub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25" b="1" dirty="0">
                <a:solidFill>
                  <a:prstClr val="black">
                    <a:lumMod val="95000"/>
                    <a:lumOff val="5000"/>
                  </a:prstClr>
                </a:solidFill>
                <a:latin typeface="Arial Narrow" panose="020B0606020202030204" pitchFamily="34" charset="0"/>
              </a:rPr>
              <a:t>13%</a:t>
            </a:r>
          </a:p>
        </p:txBody>
      </p:sp>
      <p:pic>
        <p:nvPicPr>
          <p:cNvPr id="113" name="Imagen 112">
            <a:extLst>
              <a:ext uri="{FF2B5EF4-FFF2-40B4-BE49-F238E27FC236}">
                <a16:creationId xmlns:a16="http://schemas.microsoft.com/office/drawing/2014/main" xmlns="" id="{20D345E2-8007-4445-B6F0-3266072AE0F4}"/>
              </a:ext>
            </a:extLst>
          </p:cNvPr>
          <p:cNvPicPr>
            <a:picLocks noChangeAspect="1"/>
          </p:cNvPicPr>
          <p:nvPr/>
        </p:nvPicPr>
        <p:blipFill>
          <a:blip r:embed="rId4"/>
          <a:stretch>
            <a:fillRect/>
          </a:stretch>
        </p:blipFill>
        <p:spPr>
          <a:xfrm>
            <a:off x="5960566" y="51466"/>
            <a:ext cx="2897756" cy="963632"/>
          </a:xfrm>
          <a:prstGeom prst="rect">
            <a:avLst/>
          </a:prstGeom>
        </p:spPr>
      </p:pic>
      <p:pic>
        <p:nvPicPr>
          <p:cNvPr id="3" name="Imagen 2"/>
          <p:cNvPicPr>
            <a:picLocks noChangeAspect="1"/>
          </p:cNvPicPr>
          <p:nvPr/>
        </p:nvPicPr>
        <p:blipFill>
          <a:blip r:embed="rId5"/>
          <a:stretch>
            <a:fillRect/>
          </a:stretch>
        </p:blipFill>
        <p:spPr>
          <a:xfrm>
            <a:off x="60437" y="2975542"/>
            <a:ext cx="8713829" cy="3742126"/>
          </a:xfrm>
          <a:prstGeom prst="rect">
            <a:avLst/>
          </a:prstGeom>
        </p:spPr>
      </p:pic>
    </p:spTree>
    <p:extLst>
      <p:ext uri="{BB962C8B-B14F-4D97-AF65-F5344CB8AC3E}">
        <p14:creationId xmlns:p14="http://schemas.microsoft.com/office/powerpoint/2010/main" val="32541660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719"/>
          <p:cNvGrpSpPr/>
          <p:nvPr/>
        </p:nvGrpSpPr>
        <p:grpSpPr>
          <a:xfrm>
            <a:off x="0" y="251536"/>
            <a:ext cx="5265177" cy="800492"/>
            <a:chOff x="-1" y="-1"/>
            <a:chExt cx="4996557" cy="1152962"/>
          </a:xfrm>
          <a:solidFill>
            <a:srgbClr val="1F7B91"/>
          </a:solidFill>
        </p:grpSpPr>
        <p:sp>
          <p:nvSpPr>
            <p:cNvPr id="6" name="Shape 712"/>
            <p:cNvSpPr/>
            <p:nvPr/>
          </p:nvSpPr>
          <p:spPr>
            <a:xfrm flipH="1">
              <a:off x="-1" y="166679"/>
              <a:ext cx="4191989" cy="818352"/>
            </a:xfrm>
            <a:prstGeom prst="rect">
              <a:avLst/>
            </a:prstGeom>
            <a:grpFill/>
            <a:ln w="12700" cap="flat">
              <a:noFill/>
              <a:miter lim="400000"/>
            </a:ln>
            <a:effectLst/>
          </p:spPr>
          <p:txBody>
            <a:bodyPr wrap="square" lIns="25717" tIns="25717" rIns="25717" bIns="25717" numCol="1" anchor="ctr">
              <a:noAutofit/>
            </a:bodyPr>
            <a:lstStyle/>
            <a:p>
              <a:pPr algn="ctr"/>
              <a:r>
                <a:rPr lang="en-US" sz="2700" b="1" dirty="0">
                  <a:solidFill>
                    <a:prstClr val="white"/>
                  </a:solidFill>
                </a:rPr>
                <a:t>LIMA</a:t>
              </a:r>
            </a:p>
          </p:txBody>
        </p:sp>
        <p:grpSp>
          <p:nvGrpSpPr>
            <p:cNvPr id="7" name="Group 716"/>
            <p:cNvGrpSpPr/>
            <p:nvPr/>
          </p:nvGrpSpPr>
          <p:grpSpPr>
            <a:xfrm>
              <a:off x="4191985" y="-1"/>
              <a:ext cx="804571" cy="1152962"/>
              <a:chOff x="0" y="0"/>
              <a:chExt cx="804567" cy="1152959"/>
            </a:xfrm>
            <a:grpFill/>
          </p:grpSpPr>
          <p:sp>
            <p:nvSpPr>
              <p:cNvPr id="9" name="Shape 713"/>
              <p:cNvSpPr/>
              <p:nvPr/>
            </p:nvSpPr>
            <p:spPr>
              <a:xfrm flipH="1">
                <a:off x="0"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7922"/>
                    </a:lnTo>
                    <a:lnTo>
                      <a:pt x="21600" y="0"/>
                    </a:lnTo>
                    <a:lnTo>
                      <a:pt x="0" y="3733"/>
                    </a:lnTo>
                    <a:lnTo>
                      <a:pt x="0" y="21600"/>
                    </a:lnTo>
                    <a:close/>
                  </a:path>
                </a:pathLst>
              </a:custGeom>
              <a:grpFill/>
              <a:ln w="12700" cap="flat">
                <a:noFill/>
                <a:miter lim="400000"/>
              </a:ln>
              <a:effectLst/>
            </p:spPr>
            <p:txBody>
              <a:bodyPr wrap="square" lIns="25717" tIns="25717" rIns="25717" bIns="25717" numCol="1" anchor="t">
                <a:noAutofit/>
              </a:bodyPr>
              <a:lstStyle/>
              <a:p>
                <a:endParaRPr sz="1013">
                  <a:solidFill>
                    <a:prstClr val="black"/>
                  </a:solidFill>
                </a:endParaRPr>
              </a:p>
            </p:txBody>
          </p:sp>
          <p:sp>
            <p:nvSpPr>
              <p:cNvPr id="10" name="Shape 714"/>
              <p:cNvSpPr/>
              <p:nvPr/>
            </p:nvSpPr>
            <p:spPr>
              <a:xfrm flipH="1">
                <a:off x="402283" y="169868"/>
                <a:ext cx="402284" cy="98309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922"/>
                    </a:lnTo>
                    <a:lnTo>
                      <a:pt x="0" y="0"/>
                    </a:lnTo>
                    <a:lnTo>
                      <a:pt x="21600" y="3733"/>
                    </a:lnTo>
                    <a:lnTo>
                      <a:pt x="21600" y="21600"/>
                    </a:lnTo>
                    <a:close/>
                  </a:path>
                </a:pathLst>
              </a:custGeom>
              <a:grpFill/>
              <a:ln w="12700" cap="flat">
                <a:noFill/>
                <a:miter lim="400000"/>
              </a:ln>
              <a:effectLst/>
            </p:spPr>
            <p:txBody>
              <a:bodyPr wrap="square" lIns="25717" tIns="25717" rIns="25717" bIns="25717" numCol="1" anchor="ctr">
                <a:noAutofit/>
              </a:bodyPr>
              <a:lstStyle/>
              <a:p>
                <a:pPr algn="ctr"/>
                <a:endParaRPr lang="en-US" b="1" dirty="0">
                  <a:solidFill>
                    <a:srgbClr val="FFFFFF"/>
                  </a:solidFill>
                  <a:ea typeface="Helvetica"/>
                  <a:cs typeface="Helvetica"/>
                  <a:sym typeface="Helvetica"/>
                </a:endParaRPr>
              </a:p>
            </p:txBody>
          </p:sp>
          <p:sp>
            <p:nvSpPr>
              <p:cNvPr id="11" name="Shape 715"/>
              <p:cNvSpPr/>
              <p:nvPr/>
            </p:nvSpPr>
            <p:spPr>
              <a:xfrm flipH="1">
                <a:off x="1" y="0"/>
                <a:ext cx="804566" cy="33711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10680"/>
                    </a:lnTo>
                    <a:lnTo>
                      <a:pt x="10800" y="0"/>
                    </a:lnTo>
                    <a:lnTo>
                      <a:pt x="21600" y="10680"/>
                    </a:lnTo>
                    <a:lnTo>
                      <a:pt x="10800" y="21600"/>
                    </a:lnTo>
                    <a:close/>
                  </a:path>
                </a:pathLst>
              </a:custGeom>
              <a:grpFill/>
              <a:ln w="9525" cap="flat">
                <a:noFill/>
                <a:prstDash val="solid"/>
                <a:bevel/>
              </a:ln>
              <a:effectLst/>
            </p:spPr>
            <p:txBody>
              <a:bodyPr wrap="square" lIns="25717" tIns="25717" rIns="25717" bIns="25717" numCol="1" anchor="t">
                <a:noAutofit/>
              </a:bodyPr>
              <a:lstStyle/>
              <a:p>
                <a:endParaRPr sz="1013">
                  <a:solidFill>
                    <a:prstClr val="black"/>
                  </a:solidFill>
                </a:endParaRPr>
              </a:p>
            </p:txBody>
          </p:sp>
        </p:grpSp>
      </p:grpSp>
      <p:sp>
        <p:nvSpPr>
          <p:cNvPr id="14" name="Rectangle 1"/>
          <p:cNvSpPr/>
          <p:nvPr/>
        </p:nvSpPr>
        <p:spPr>
          <a:xfrm>
            <a:off x="1749418" y="1565598"/>
            <a:ext cx="873116" cy="83991"/>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5" name="Rectangle 2"/>
          <p:cNvSpPr/>
          <p:nvPr/>
        </p:nvSpPr>
        <p:spPr>
          <a:xfrm>
            <a:off x="2697544" y="1567076"/>
            <a:ext cx="945458" cy="8103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9" name="TextBox 6"/>
          <p:cNvSpPr txBox="1"/>
          <p:nvPr/>
        </p:nvSpPr>
        <p:spPr>
          <a:xfrm>
            <a:off x="1763930" y="1655269"/>
            <a:ext cx="932075" cy="1022225"/>
          </a:xfrm>
          <a:prstGeom prst="rect">
            <a:avLst/>
          </a:prstGeom>
          <a:noFill/>
        </p:spPr>
        <p:txBody>
          <a:bodyPr wrap="square" lIns="0" tIns="0" rIns="68565" bIns="0" rtlCol="0">
            <a:noAutofit/>
          </a:bodyPr>
          <a:lstStyle/>
          <a:p>
            <a:r>
              <a:rPr lang="en-US" b="1" dirty="0">
                <a:solidFill>
                  <a:srgbClr val="4472C4"/>
                </a:solidFill>
                <a:cs typeface="Helvetica Neue"/>
              </a:rPr>
              <a:t>O.E.1</a:t>
            </a:r>
            <a:r>
              <a:rPr lang="en-US" dirty="0">
                <a:solidFill>
                  <a:srgbClr val="4472C4"/>
                </a:solidFill>
                <a:cs typeface="Helvetica Neue"/>
              </a:rPr>
              <a:t> </a:t>
            </a:r>
          </a:p>
          <a:p>
            <a:r>
              <a:rPr lang="es-ES" sz="675" cap="all" dirty="0">
                <a:solidFill>
                  <a:srgbClr val="4472C4"/>
                </a:solidFill>
                <a:cs typeface="Helvetica Neue"/>
              </a:rPr>
              <a:t>DESARROLLAR EL CONOCIMIENTO DEL RIESGO</a:t>
            </a:r>
            <a:endParaRPr lang="es-MX" sz="675" cap="all" dirty="0">
              <a:solidFill>
                <a:srgbClr val="4472C4"/>
              </a:solidFill>
              <a:cs typeface="Helvetica Neue"/>
            </a:endParaRPr>
          </a:p>
        </p:txBody>
      </p:sp>
      <p:sp>
        <p:nvSpPr>
          <p:cNvPr id="20" name="TextBox 7"/>
          <p:cNvSpPr txBox="1"/>
          <p:nvPr/>
        </p:nvSpPr>
        <p:spPr>
          <a:xfrm>
            <a:off x="2710853" y="1655269"/>
            <a:ext cx="936637" cy="1022225"/>
          </a:xfrm>
          <a:prstGeom prst="rect">
            <a:avLst/>
          </a:prstGeom>
          <a:noFill/>
        </p:spPr>
        <p:txBody>
          <a:bodyPr wrap="square" lIns="0" tIns="0" rIns="68565" bIns="0" rtlCol="0">
            <a:noAutofit/>
          </a:bodyPr>
          <a:lstStyle/>
          <a:p>
            <a:r>
              <a:rPr lang="en-US" b="1" dirty="0">
                <a:solidFill>
                  <a:srgbClr val="FFC000"/>
                </a:solidFill>
                <a:cs typeface="Helvetica Neue"/>
              </a:rPr>
              <a:t>O.E.2</a:t>
            </a:r>
            <a:r>
              <a:rPr lang="en-US" dirty="0">
                <a:solidFill>
                  <a:srgbClr val="FFC000"/>
                </a:solidFill>
                <a:cs typeface="Helvetica Neue"/>
              </a:rPr>
              <a:t> </a:t>
            </a:r>
          </a:p>
          <a:p>
            <a:r>
              <a:rPr lang="es-ES" sz="675" cap="all" dirty="0">
                <a:solidFill>
                  <a:srgbClr val="FFC000"/>
                </a:solidFill>
                <a:cs typeface="Helvetica Neue"/>
              </a:rPr>
              <a:t>EVITAR Y REDUCIR LAS CONDICIONES DE RIESGO DE LOS MEDIOS DE VIDA DE LA POBLACIÓN CON UN ENFOQUE TERRITORIAL</a:t>
            </a:r>
            <a:endParaRPr lang="es-MX" sz="675" cap="all" dirty="0">
              <a:solidFill>
                <a:srgbClr val="FFC000"/>
              </a:solidFill>
              <a:cs typeface="Helvetica Neue"/>
            </a:endParaRPr>
          </a:p>
        </p:txBody>
      </p:sp>
      <p:sp>
        <p:nvSpPr>
          <p:cNvPr id="148" name="TextBox 6"/>
          <p:cNvSpPr txBox="1"/>
          <p:nvPr/>
        </p:nvSpPr>
        <p:spPr>
          <a:xfrm>
            <a:off x="1650290" y="1204442"/>
            <a:ext cx="4423820" cy="222779"/>
          </a:xfrm>
          <a:prstGeom prst="rect">
            <a:avLst/>
          </a:prstGeom>
          <a:noFill/>
        </p:spPr>
        <p:txBody>
          <a:bodyPr wrap="square" lIns="0" tIns="0" rIns="68565" bIns="0" rtlCol="0">
            <a:noAutofit/>
          </a:bodyPr>
          <a:lstStyle/>
          <a:p>
            <a:r>
              <a:rPr lang="es-ES" b="1" dirty="0">
                <a:solidFill>
                  <a:srgbClr val="4472C4"/>
                </a:solidFill>
                <a:cs typeface="Helvetica Neue"/>
              </a:rPr>
              <a:t>LIMA METROPOLITANA</a:t>
            </a:r>
            <a:endParaRPr lang="es-MX" sz="675" cap="all" dirty="0">
              <a:solidFill>
                <a:srgbClr val="4472C4"/>
              </a:solidFill>
              <a:cs typeface="Helvetica Neue"/>
            </a:endParaRPr>
          </a:p>
        </p:txBody>
      </p:sp>
      <p:sp>
        <p:nvSpPr>
          <p:cNvPr id="150" name="Shape 270"/>
          <p:cNvSpPr/>
          <p:nvPr/>
        </p:nvSpPr>
        <p:spPr>
          <a:xfrm>
            <a:off x="4625649" y="526816"/>
            <a:ext cx="462472" cy="435469"/>
          </a:xfrm>
          <a:prstGeom prst="rect">
            <a:avLst/>
          </a:prstGeom>
          <a:solidFill>
            <a:srgbClr val="FF7C80"/>
          </a:solidFill>
          <a:ln w="12700" cap="flat">
            <a:noFill/>
            <a:miter lim="400000"/>
          </a:ln>
          <a:effectLst/>
        </p:spPr>
        <p:txBody>
          <a:bodyPr wrap="square" lIns="19288" tIns="19288" rIns="19288" bIns="19288" numCol="1" anchor="ctr">
            <a:noAutofit/>
          </a:bodyPr>
          <a:lstStyle/>
          <a:p>
            <a:pPr algn="ctr">
              <a:defRPr>
                <a:solidFill>
                  <a:srgbClr val="FFFFFF"/>
                </a:solidFill>
              </a:defRPr>
            </a:pPr>
            <a:r>
              <a:rPr lang="en-US" sz="1013" dirty="0">
                <a:ln>
                  <a:solidFill>
                    <a:sysClr val="windowText" lastClr="000000"/>
                  </a:solidFill>
                </a:ln>
                <a:solidFill>
                  <a:srgbClr val="E7E6E6">
                    <a:lumMod val="10000"/>
                  </a:srgbClr>
                </a:solidFill>
                <a:latin typeface="Calibri Light" panose="020F0302020204030204"/>
              </a:rPr>
              <a:t>6 %</a:t>
            </a:r>
            <a:endParaRPr sz="1013" dirty="0">
              <a:ln>
                <a:solidFill>
                  <a:sysClr val="windowText" lastClr="000000"/>
                </a:solidFill>
              </a:ln>
              <a:solidFill>
                <a:srgbClr val="E7E6E6">
                  <a:lumMod val="10000"/>
                </a:srgbClr>
              </a:solidFill>
              <a:latin typeface="Calibri Light" panose="020F0302020204030204"/>
            </a:endParaRPr>
          </a:p>
        </p:txBody>
      </p:sp>
      <p:sp>
        <p:nvSpPr>
          <p:cNvPr id="151" name="Rectangle 1"/>
          <p:cNvSpPr/>
          <p:nvPr/>
        </p:nvSpPr>
        <p:spPr>
          <a:xfrm rot="10800000" flipV="1">
            <a:off x="41867" y="2893038"/>
            <a:ext cx="9041730" cy="3037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14" name="Rectangle 1"/>
          <p:cNvSpPr/>
          <p:nvPr/>
        </p:nvSpPr>
        <p:spPr>
          <a:xfrm rot="10800000" flipV="1">
            <a:off x="41867" y="2573097"/>
            <a:ext cx="9041730" cy="3037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16" name="TextBox 6"/>
          <p:cNvSpPr txBox="1"/>
          <p:nvPr/>
        </p:nvSpPr>
        <p:spPr>
          <a:xfrm>
            <a:off x="607398" y="2659580"/>
            <a:ext cx="503554" cy="156516"/>
          </a:xfrm>
          <a:prstGeom prst="rect">
            <a:avLst/>
          </a:prstGeom>
          <a:noFill/>
        </p:spPr>
        <p:txBody>
          <a:bodyPr wrap="square" lIns="0" tIns="0" rIns="68565" bIns="0" rtlCol="0">
            <a:noAutofit/>
          </a:bodyPr>
          <a:lstStyle/>
          <a:p>
            <a:r>
              <a:rPr lang="es-MX" sz="900" cap="all" dirty="0">
                <a:solidFill>
                  <a:srgbClr val="4472C4"/>
                </a:solidFill>
                <a:cs typeface="Helvetica Neue"/>
              </a:rPr>
              <a:t>ENTIDAD</a:t>
            </a:r>
            <a:endParaRPr lang="es-MX" sz="1013" cap="all" dirty="0">
              <a:solidFill>
                <a:srgbClr val="4472C4"/>
              </a:solidFill>
              <a:cs typeface="Helvetica Neue"/>
            </a:endParaRPr>
          </a:p>
        </p:txBody>
      </p:sp>
      <p:sp>
        <p:nvSpPr>
          <p:cNvPr id="25" name="CuadroTexto 24"/>
          <p:cNvSpPr txBox="1"/>
          <p:nvPr/>
        </p:nvSpPr>
        <p:spPr>
          <a:xfrm>
            <a:off x="0" y="6650251"/>
            <a:ext cx="2471117" cy="248209"/>
          </a:xfrm>
          <a:prstGeom prst="rect">
            <a:avLst/>
          </a:prstGeom>
          <a:solidFill>
            <a:schemeClr val="bg1"/>
          </a:solidFill>
        </p:spPr>
        <p:txBody>
          <a:bodyPr wrap="square" rtlCol="0">
            <a:spAutoFit/>
          </a:bodyPr>
          <a:lstStyle/>
          <a:p>
            <a:r>
              <a:rPr lang="es-PE" sz="1013" b="1" dirty="0">
                <a:solidFill>
                  <a:srgbClr val="1F7B91"/>
                </a:solidFill>
                <a:latin typeface="Arial Narrow" panose="020B0606020202030204" pitchFamily="34" charset="0"/>
              </a:rPr>
              <a:t>Total Distritos 43 y 51 Universidades</a:t>
            </a:r>
          </a:p>
        </p:txBody>
      </p:sp>
      <p:sp>
        <p:nvSpPr>
          <p:cNvPr id="177" name="Rectangle 2"/>
          <p:cNvSpPr/>
          <p:nvPr/>
        </p:nvSpPr>
        <p:spPr>
          <a:xfrm>
            <a:off x="3723416" y="1565598"/>
            <a:ext cx="945458" cy="8673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78" name="TextBox 7"/>
          <p:cNvSpPr txBox="1"/>
          <p:nvPr/>
        </p:nvSpPr>
        <p:spPr>
          <a:xfrm>
            <a:off x="3736726" y="1659486"/>
            <a:ext cx="936637" cy="1022225"/>
          </a:xfrm>
          <a:prstGeom prst="rect">
            <a:avLst/>
          </a:prstGeom>
          <a:noFill/>
        </p:spPr>
        <p:txBody>
          <a:bodyPr wrap="square" lIns="0" tIns="0" rIns="68565" bIns="0" rtlCol="0">
            <a:noAutofit/>
          </a:bodyPr>
          <a:lstStyle/>
          <a:p>
            <a:r>
              <a:rPr lang="en-US" b="1" dirty="0">
                <a:solidFill>
                  <a:srgbClr val="44546A"/>
                </a:solidFill>
                <a:cs typeface="Helvetica Neue"/>
              </a:rPr>
              <a:t>O.E.3.</a:t>
            </a:r>
            <a:r>
              <a:rPr lang="en-US" dirty="0">
                <a:solidFill>
                  <a:srgbClr val="44546A"/>
                </a:solidFill>
                <a:cs typeface="Helvetica Neue"/>
              </a:rPr>
              <a:t> </a:t>
            </a:r>
          </a:p>
          <a:p>
            <a:r>
              <a:rPr lang="es-ES" sz="675" cap="all" dirty="0">
                <a:solidFill>
                  <a:srgbClr val="44546A"/>
                </a:solidFill>
                <a:cs typeface="Helvetica Neue"/>
              </a:rPr>
              <a:t>DESARROLLAR CAPACIDAD DE RESPUESTA ANTE EMERGENCIAS Y DESASTRES</a:t>
            </a:r>
            <a:endParaRPr lang="es-MX" sz="675" cap="all" dirty="0">
              <a:solidFill>
                <a:srgbClr val="44546A"/>
              </a:solidFill>
              <a:cs typeface="Helvetica Neue"/>
            </a:endParaRPr>
          </a:p>
        </p:txBody>
      </p:sp>
      <p:sp>
        <p:nvSpPr>
          <p:cNvPr id="179" name="Rectangle 2"/>
          <p:cNvSpPr/>
          <p:nvPr/>
        </p:nvSpPr>
        <p:spPr>
          <a:xfrm>
            <a:off x="4741401" y="1565598"/>
            <a:ext cx="945458" cy="8230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80" name="TextBox 7"/>
          <p:cNvSpPr txBox="1"/>
          <p:nvPr/>
        </p:nvSpPr>
        <p:spPr>
          <a:xfrm>
            <a:off x="4754710" y="1655063"/>
            <a:ext cx="936637" cy="1022225"/>
          </a:xfrm>
          <a:prstGeom prst="rect">
            <a:avLst/>
          </a:prstGeom>
          <a:noFill/>
        </p:spPr>
        <p:txBody>
          <a:bodyPr wrap="square" lIns="0" tIns="0" rIns="68565" bIns="0" rtlCol="0">
            <a:noAutofit/>
          </a:bodyPr>
          <a:lstStyle/>
          <a:p>
            <a:r>
              <a:rPr lang="en-US" b="1" dirty="0">
                <a:solidFill>
                  <a:srgbClr val="ED7D31"/>
                </a:solidFill>
                <a:cs typeface="Helvetica Neue"/>
              </a:rPr>
              <a:t>O.E.4</a:t>
            </a:r>
            <a:r>
              <a:rPr lang="en-US" dirty="0">
                <a:solidFill>
                  <a:srgbClr val="ED7D31"/>
                </a:solidFill>
                <a:cs typeface="Helvetica Neue"/>
              </a:rPr>
              <a:t> </a:t>
            </a:r>
          </a:p>
          <a:p>
            <a:r>
              <a:rPr lang="es-ES" sz="675" cap="all" dirty="0">
                <a:solidFill>
                  <a:srgbClr val="ED7D31"/>
                </a:solidFill>
                <a:cs typeface="Helvetica Neue"/>
              </a:rPr>
              <a:t>FORTALECER LA CAPACIDAD PARA LA RECUPERACIÓN FÍSICA, ECONÓMICA Y SOCIAL	</a:t>
            </a:r>
            <a:endParaRPr lang="es-MX" sz="675" cap="all" dirty="0">
              <a:solidFill>
                <a:srgbClr val="ED7D31"/>
              </a:solidFill>
              <a:cs typeface="Helvetica Neue"/>
            </a:endParaRPr>
          </a:p>
        </p:txBody>
      </p:sp>
      <p:sp>
        <p:nvSpPr>
          <p:cNvPr id="181" name="Rectangle 2"/>
          <p:cNvSpPr/>
          <p:nvPr/>
        </p:nvSpPr>
        <p:spPr>
          <a:xfrm>
            <a:off x="5766529" y="1565891"/>
            <a:ext cx="945458" cy="8230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82" name="TextBox 7"/>
          <p:cNvSpPr txBox="1"/>
          <p:nvPr/>
        </p:nvSpPr>
        <p:spPr>
          <a:xfrm>
            <a:off x="5779838" y="1655356"/>
            <a:ext cx="936637" cy="1022225"/>
          </a:xfrm>
          <a:prstGeom prst="rect">
            <a:avLst/>
          </a:prstGeom>
          <a:noFill/>
        </p:spPr>
        <p:txBody>
          <a:bodyPr wrap="square" lIns="0" tIns="0" rIns="68565" bIns="0" rtlCol="0">
            <a:noAutofit/>
          </a:bodyPr>
          <a:lstStyle/>
          <a:p>
            <a:r>
              <a:rPr lang="en-US" b="1" dirty="0">
                <a:solidFill>
                  <a:srgbClr val="A5A5A5"/>
                </a:solidFill>
                <a:cs typeface="Helvetica Neue"/>
              </a:rPr>
              <a:t>O.E.5 </a:t>
            </a:r>
          </a:p>
          <a:p>
            <a:r>
              <a:rPr lang="es-ES" sz="675" b="1" cap="all" dirty="0">
                <a:solidFill>
                  <a:srgbClr val="A5A5A5"/>
                </a:solidFill>
                <a:cs typeface="Helvetica Neue"/>
              </a:rPr>
              <a:t>FORTALECER LAS CAPACIDADES INSTITUCIONALES PARA EL DESARROLLO DE LA GESTIÓN DEL RIESGO DE DESASTRES</a:t>
            </a:r>
          </a:p>
          <a:p>
            <a:r>
              <a:rPr lang="es-ES" sz="675" cap="all" dirty="0">
                <a:solidFill>
                  <a:srgbClr val="ED7D31"/>
                </a:solidFill>
                <a:cs typeface="Helvetica Neue"/>
              </a:rPr>
              <a:t>	</a:t>
            </a:r>
            <a:endParaRPr lang="es-MX" sz="675" cap="all" dirty="0">
              <a:solidFill>
                <a:srgbClr val="ED7D31"/>
              </a:solidFill>
              <a:cs typeface="Helvetica Neue"/>
            </a:endParaRPr>
          </a:p>
        </p:txBody>
      </p:sp>
      <p:sp>
        <p:nvSpPr>
          <p:cNvPr id="183" name="Rectangle 2"/>
          <p:cNvSpPr/>
          <p:nvPr/>
        </p:nvSpPr>
        <p:spPr>
          <a:xfrm>
            <a:off x="6797015" y="1565598"/>
            <a:ext cx="1024489" cy="8673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84" name="TextBox 7"/>
          <p:cNvSpPr txBox="1"/>
          <p:nvPr/>
        </p:nvSpPr>
        <p:spPr>
          <a:xfrm>
            <a:off x="6810324" y="1657051"/>
            <a:ext cx="1011180" cy="1022225"/>
          </a:xfrm>
          <a:prstGeom prst="rect">
            <a:avLst/>
          </a:prstGeom>
          <a:noFill/>
        </p:spPr>
        <p:txBody>
          <a:bodyPr wrap="square" lIns="0" tIns="0" rIns="68565" bIns="0" rtlCol="0">
            <a:noAutofit/>
          </a:bodyPr>
          <a:lstStyle/>
          <a:p>
            <a:r>
              <a:rPr lang="en-US" b="1" dirty="0">
                <a:solidFill>
                  <a:srgbClr val="70AD47"/>
                </a:solidFill>
                <a:cs typeface="Helvetica Neue"/>
              </a:rPr>
              <a:t>O.E.6 </a:t>
            </a:r>
          </a:p>
          <a:p>
            <a:r>
              <a:rPr lang="es-ES" sz="675" b="1" cap="all" dirty="0">
                <a:solidFill>
                  <a:srgbClr val="70AD47"/>
                </a:solidFill>
                <a:cs typeface="Helvetica Neue"/>
              </a:rPr>
              <a:t>FORTALECER LA PARTICIPACIÓN DE LA POBLACIÓN Y SOCIEDAD RGANIZADA PARA EL  DESARROLLO DE UNA CULTURA DE PREVENCIÓN</a:t>
            </a:r>
          </a:p>
          <a:p>
            <a:r>
              <a:rPr lang="es-ES" sz="675" cap="all" dirty="0">
                <a:solidFill>
                  <a:srgbClr val="ED7D31"/>
                </a:solidFill>
                <a:cs typeface="Helvetica Neue"/>
              </a:rPr>
              <a:t>	</a:t>
            </a:r>
            <a:endParaRPr lang="es-MX" sz="675" cap="all" dirty="0">
              <a:solidFill>
                <a:srgbClr val="ED7D31"/>
              </a:solidFill>
              <a:cs typeface="Helvetica Neue"/>
            </a:endParaRPr>
          </a:p>
        </p:txBody>
      </p:sp>
      <p:sp>
        <p:nvSpPr>
          <p:cNvPr id="185" name="Rectangle 2"/>
          <p:cNvSpPr/>
          <p:nvPr/>
        </p:nvSpPr>
        <p:spPr>
          <a:xfrm>
            <a:off x="7929018" y="1581508"/>
            <a:ext cx="1113487" cy="86525"/>
          </a:xfrm>
          <a:prstGeom prst="rect">
            <a:avLst/>
          </a:prstGeom>
          <a:solidFill>
            <a:srgbClr val="1F7B9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86" name="TextBox 7"/>
          <p:cNvSpPr txBox="1"/>
          <p:nvPr/>
        </p:nvSpPr>
        <p:spPr>
          <a:xfrm>
            <a:off x="7915353" y="1661979"/>
            <a:ext cx="1190240" cy="1022225"/>
          </a:xfrm>
          <a:prstGeom prst="rect">
            <a:avLst/>
          </a:prstGeom>
          <a:noFill/>
        </p:spPr>
        <p:txBody>
          <a:bodyPr wrap="square" lIns="0" tIns="0" rIns="68565" bIns="0" rtlCol="0">
            <a:noAutofit/>
          </a:bodyPr>
          <a:lstStyle/>
          <a:p>
            <a:r>
              <a:rPr lang="en-US" b="1" dirty="0">
                <a:solidFill>
                  <a:srgbClr val="1F7B91"/>
                </a:solidFill>
                <a:cs typeface="Helvetica Neue"/>
              </a:rPr>
              <a:t>PROMEDIO</a:t>
            </a:r>
          </a:p>
        </p:txBody>
      </p:sp>
      <p:pic>
        <p:nvPicPr>
          <p:cNvPr id="4" name="Imagen 3">
            <a:extLst>
              <a:ext uri="{FF2B5EF4-FFF2-40B4-BE49-F238E27FC236}">
                <a16:creationId xmlns:a16="http://schemas.microsoft.com/office/drawing/2014/main" xmlns="" id="{15AFD390-CA05-405E-AB8C-8E051D26B424}"/>
              </a:ext>
            </a:extLst>
          </p:cNvPr>
          <p:cNvPicPr>
            <a:picLocks noChangeAspect="1"/>
          </p:cNvPicPr>
          <p:nvPr/>
        </p:nvPicPr>
        <p:blipFill>
          <a:blip r:embed="rId2"/>
          <a:stretch>
            <a:fillRect/>
          </a:stretch>
        </p:blipFill>
        <p:spPr>
          <a:xfrm>
            <a:off x="-50690" y="865003"/>
            <a:ext cx="1628916" cy="1841533"/>
          </a:xfrm>
          <a:prstGeom prst="rect">
            <a:avLst/>
          </a:prstGeom>
        </p:spPr>
      </p:pic>
      <p:sp>
        <p:nvSpPr>
          <p:cNvPr id="101" name="TextBox 6"/>
          <p:cNvSpPr txBox="1"/>
          <p:nvPr/>
        </p:nvSpPr>
        <p:spPr>
          <a:xfrm>
            <a:off x="5265177" y="1206448"/>
            <a:ext cx="2467736" cy="222779"/>
          </a:xfrm>
          <a:prstGeom prst="rect">
            <a:avLst/>
          </a:prstGeom>
          <a:noFill/>
        </p:spPr>
        <p:txBody>
          <a:bodyPr wrap="square" lIns="0" tIns="0" rIns="68565" bIns="0" rtlCol="0">
            <a:noAutofit/>
          </a:bodyPr>
          <a:lstStyle/>
          <a:p>
            <a:r>
              <a:rPr lang="es-ES" b="1" dirty="0">
                <a:solidFill>
                  <a:srgbClr val="4472C4"/>
                </a:solidFill>
                <a:cs typeface="Helvetica Neue"/>
              </a:rPr>
              <a:t>RESULTADO NACIONAL</a:t>
            </a:r>
            <a:endParaRPr lang="es-MX" sz="675" cap="all" dirty="0">
              <a:solidFill>
                <a:srgbClr val="4472C4"/>
              </a:solidFill>
              <a:cs typeface="Helvetica Neue"/>
            </a:endParaRPr>
          </a:p>
        </p:txBody>
      </p:sp>
      <p:pic>
        <p:nvPicPr>
          <p:cNvPr id="8" name="Imagen 7"/>
          <p:cNvPicPr>
            <a:picLocks noChangeAspect="1"/>
          </p:cNvPicPr>
          <p:nvPr/>
        </p:nvPicPr>
        <p:blipFill>
          <a:blip r:embed="rId3"/>
          <a:stretch>
            <a:fillRect/>
          </a:stretch>
        </p:blipFill>
        <p:spPr>
          <a:xfrm>
            <a:off x="1856226" y="2628433"/>
            <a:ext cx="7097927" cy="270915"/>
          </a:xfrm>
          <a:prstGeom prst="rect">
            <a:avLst/>
          </a:prstGeom>
        </p:spPr>
      </p:pic>
      <p:sp>
        <p:nvSpPr>
          <p:cNvPr id="110" name="Shape 270">
            <a:extLst>
              <a:ext uri="{FF2B5EF4-FFF2-40B4-BE49-F238E27FC236}">
                <a16:creationId xmlns:a16="http://schemas.microsoft.com/office/drawing/2014/main" xmlns="" id="{8C5B9D69-219F-4C00-A352-A4026E58E565}"/>
              </a:ext>
            </a:extLst>
          </p:cNvPr>
          <p:cNvSpPr/>
          <p:nvPr/>
        </p:nvSpPr>
        <p:spPr>
          <a:xfrm>
            <a:off x="4625649" y="526816"/>
            <a:ext cx="462472" cy="435469"/>
          </a:xfrm>
          <a:prstGeom prst="rect">
            <a:avLst/>
          </a:prstGeom>
          <a:solidFill>
            <a:schemeClr val="bg1">
              <a:lumMod val="65000"/>
            </a:schemeClr>
          </a:solidFill>
          <a:ln w="12700" cap="flat">
            <a:noFill/>
            <a:miter lim="400000"/>
          </a:ln>
          <a:effectLst/>
        </p:spPr>
        <p:txBody>
          <a:bodyPr wrap="square" lIns="19288" tIns="19288" rIns="19288" bIns="19288" numCol="1" anchor="ctr">
            <a:noAutofit/>
          </a:bodyPr>
          <a:lstStyle/>
          <a:p>
            <a:pPr algn="ctr">
              <a:defRPr>
                <a:solidFill>
                  <a:srgbClr val="FFFFFF"/>
                </a:solidFill>
              </a:defRPr>
            </a:pPr>
            <a:r>
              <a:rPr lang="en-US" sz="1013" dirty="0">
                <a:ln>
                  <a:solidFill>
                    <a:sysClr val="windowText" lastClr="000000"/>
                  </a:solidFill>
                </a:ln>
                <a:solidFill>
                  <a:srgbClr val="E7E6E6">
                    <a:lumMod val="10000"/>
                  </a:srgbClr>
                </a:solidFill>
                <a:latin typeface="Calibri Light" panose="020F0302020204030204"/>
              </a:rPr>
              <a:t>8 %</a:t>
            </a:r>
            <a:endParaRPr sz="1013" dirty="0">
              <a:ln>
                <a:solidFill>
                  <a:sysClr val="windowText" lastClr="000000"/>
                </a:solidFill>
              </a:ln>
              <a:solidFill>
                <a:srgbClr val="E7E6E6">
                  <a:lumMod val="10000"/>
                </a:srgbClr>
              </a:solidFill>
              <a:latin typeface="Calibri Light" panose="020F0302020204030204"/>
            </a:endParaRPr>
          </a:p>
        </p:txBody>
      </p:sp>
      <p:sp>
        <p:nvSpPr>
          <p:cNvPr id="111" name="Heptágono 110">
            <a:extLst>
              <a:ext uri="{FF2B5EF4-FFF2-40B4-BE49-F238E27FC236}">
                <a16:creationId xmlns:a16="http://schemas.microsoft.com/office/drawing/2014/main" xmlns="" id="{0FCF08A9-E45D-4551-AA12-854FDC913F73}"/>
              </a:ext>
            </a:extLst>
          </p:cNvPr>
          <p:cNvSpPr/>
          <p:nvPr/>
        </p:nvSpPr>
        <p:spPr>
          <a:xfrm>
            <a:off x="4615972" y="1101757"/>
            <a:ext cx="468061" cy="362028"/>
          </a:xfrm>
          <a:prstGeom prst="heptagon">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25" b="1" dirty="0">
                <a:solidFill>
                  <a:prstClr val="black">
                    <a:lumMod val="95000"/>
                    <a:lumOff val="5000"/>
                  </a:prstClr>
                </a:solidFill>
                <a:latin typeface="Arial Narrow" panose="020B0606020202030204" pitchFamily="34" charset="0"/>
              </a:rPr>
              <a:t>10%</a:t>
            </a:r>
          </a:p>
        </p:txBody>
      </p:sp>
      <p:sp>
        <p:nvSpPr>
          <p:cNvPr id="112" name="Cubo 111">
            <a:extLst>
              <a:ext uri="{FF2B5EF4-FFF2-40B4-BE49-F238E27FC236}">
                <a16:creationId xmlns:a16="http://schemas.microsoft.com/office/drawing/2014/main" xmlns="" id="{FFD3EEB8-34C4-4106-99C4-036D82F19B92}"/>
              </a:ext>
            </a:extLst>
          </p:cNvPr>
          <p:cNvSpPr/>
          <p:nvPr/>
        </p:nvSpPr>
        <p:spPr>
          <a:xfrm>
            <a:off x="8196075" y="1060967"/>
            <a:ext cx="468061" cy="362028"/>
          </a:xfrm>
          <a:prstGeom prst="cub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25" b="1" dirty="0">
                <a:solidFill>
                  <a:prstClr val="black">
                    <a:lumMod val="95000"/>
                    <a:lumOff val="5000"/>
                  </a:prstClr>
                </a:solidFill>
                <a:latin typeface="Arial Narrow" panose="020B0606020202030204" pitchFamily="34" charset="0"/>
              </a:rPr>
              <a:t>13%</a:t>
            </a:r>
          </a:p>
        </p:txBody>
      </p:sp>
      <p:pic>
        <p:nvPicPr>
          <p:cNvPr id="113" name="Imagen 112">
            <a:extLst>
              <a:ext uri="{FF2B5EF4-FFF2-40B4-BE49-F238E27FC236}">
                <a16:creationId xmlns:a16="http://schemas.microsoft.com/office/drawing/2014/main" xmlns="" id="{20D345E2-8007-4445-B6F0-3266072AE0F4}"/>
              </a:ext>
            </a:extLst>
          </p:cNvPr>
          <p:cNvPicPr>
            <a:picLocks noChangeAspect="1"/>
          </p:cNvPicPr>
          <p:nvPr/>
        </p:nvPicPr>
        <p:blipFill>
          <a:blip r:embed="rId4"/>
          <a:stretch>
            <a:fillRect/>
          </a:stretch>
        </p:blipFill>
        <p:spPr>
          <a:xfrm>
            <a:off x="5960566" y="51466"/>
            <a:ext cx="2897756" cy="963632"/>
          </a:xfrm>
          <a:prstGeom prst="rect">
            <a:avLst/>
          </a:prstGeom>
        </p:spPr>
      </p:pic>
      <p:pic>
        <p:nvPicPr>
          <p:cNvPr id="2" name="Imagen 1"/>
          <p:cNvPicPr>
            <a:picLocks noChangeAspect="1"/>
          </p:cNvPicPr>
          <p:nvPr/>
        </p:nvPicPr>
        <p:blipFill>
          <a:blip r:embed="rId5"/>
          <a:stretch>
            <a:fillRect/>
          </a:stretch>
        </p:blipFill>
        <p:spPr>
          <a:xfrm>
            <a:off x="60437" y="2907803"/>
            <a:ext cx="8713829" cy="3742126"/>
          </a:xfrm>
          <a:prstGeom prst="rect">
            <a:avLst/>
          </a:prstGeom>
        </p:spPr>
      </p:pic>
    </p:spTree>
    <p:extLst>
      <p:ext uri="{BB962C8B-B14F-4D97-AF65-F5344CB8AC3E}">
        <p14:creationId xmlns:p14="http://schemas.microsoft.com/office/powerpoint/2010/main" val="37688619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719"/>
          <p:cNvGrpSpPr/>
          <p:nvPr/>
        </p:nvGrpSpPr>
        <p:grpSpPr>
          <a:xfrm>
            <a:off x="0" y="251536"/>
            <a:ext cx="5265177" cy="800492"/>
            <a:chOff x="-1" y="-1"/>
            <a:chExt cx="4996557" cy="1152962"/>
          </a:xfrm>
          <a:solidFill>
            <a:srgbClr val="1F7B91"/>
          </a:solidFill>
        </p:grpSpPr>
        <p:sp>
          <p:nvSpPr>
            <p:cNvPr id="6" name="Shape 712"/>
            <p:cNvSpPr/>
            <p:nvPr/>
          </p:nvSpPr>
          <p:spPr>
            <a:xfrm flipH="1">
              <a:off x="-1" y="166679"/>
              <a:ext cx="4191989" cy="818352"/>
            </a:xfrm>
            <a:prstGeom prst="rect">
              <a:avLst/>
            </a:prstGeom>
            <a:grpFill/>
            <a:ln w="12700" cap="flat">
              <a:noFill/>
              <a:miter lim="400000"/>
            </a:ln>
            <a:effectLst/>
          </p:spPr>
          <p:txBody>
            <a:bodyPr wrap="square" lIns="25717" tIns="25717" rIns="25717" bIns="25717" numCol="1" anchor="ctr">
              <a:noAutofit/>
            </a:bodyPr>
            <a:lstStyle/>
            <a:p>
              <a:pPr algn="ctr"/>
              <a:r>
                <a:rPr lang="en-US" sz="2700" b="1" dirty="0">
                  <a:solidFill>
                    <a:prstClr val="white"/>
                  </a:solidFill>
                </a:rPr>
                <a:t>LIMA</a:t>
              </a:r>
            </a:p>
          </p:txBody>
        </p:sp>
        <p:grpSp>
          <p:nvGrpSpPr>
            <p:cNvPr id="7" name="Group 716"/>
            <p:cNvGrpSpPr/>
            <p:nvPr/>
          </p:nvGrpSpPr>
          <p:grpSpPr>
            <a:xfrm>
              <a:off x="4191985" y="-1"/>
              <a:ext cx="804571" cy="1152962"/>
              <a:chOff x="0" y="0"/>
              <a:chExt cx="804567" cy="1152959"/>
            </a:xfrm>
            <a:grpFill/>
          </p:grpSpPr>
          <p:sp>
            <p:nvSpPr>
              <p:cNvPr id="9" name="Shape 713"/>
              <p:cNvSpPr/>
              <p:nvPr/>
            </p:nvSpPr>
            <p:spPr>
              <a:xfrm flipH="1">
                <a:off x="0"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7922"/>
                    </a:lnTo>
                    <a:lnTo>
                      <a:pt x="21600" y="0"/>
                    </a:lnTo>
                    <a:lnTo>
                      <a:pt x="0" y="3733"/>
                    </a:lnTo>
                    <a:lnTo>
                      <a:pt x="0" y="21600"/>
                    </a:lnTo>
                    <a:close/>
                  </a:path>
                </a:pathLst>
              </a:custGeom>
              <a:grpFill/>
              <a:ln w="12700" cap="flat">
                <a:noFill/>
                <a:miter lim="400000"/>
              </a:ln>
              <a:effectLst/>
            </p:spPr>
            <p:txBody>
              <a:bodyPr wrap="square" lIns="25717" tIns="25717" rIns="25717" bIns="25717" numCol="1" anchor="t">
                <a:noAutofit/>
              </a:bodyPr>
              <a:lstStyle/>
              <a:p>
                <a:endParaRPr sz="1013">
                  <a:solidFill>
                    <a:prstClr val="black"/>
                  </a:solidFill>
                </a:endParaRPr>
              </a:p>
            </p:txBody>
          </p:sp>
          <p:sp>
            <p:nvSpPr>
              <p:cNvPr id="10" name="Shape 714"/>
              <p:cNvSpPr/>
              <p:nvPr/>
            </p:nvSpPr>
            <p:spPr>
              <a:xfrm flipH="1">
                <a:off x="402283" y="169868"/>
                <a:ext cx="402284" cy="98309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922"/>
                    </a:lnTo>
                    <a:lnTo>
                      <a:pt x="0" y="0"/>
                    </a:lnTo>
                    <a:lnTo>
                      <a:pt x="21600" y="3733"/>
                    </a:lnTo>
                    <a:lnTo>
                      <a:pt x="21600" y="21600"/>
                    </a:lnTo>
                    <a:close/>
                  </a:path>
                </a:pathLst>
              </a:custGeom>
              <a:grpFill/>
              <a:ln w="12700" cap="flat">
                <a:noFill/>
                <a:miter lim="400000"/>
              </a:ln>
              <a:effectLst/>
            </p:spPr>
            <p:txBody>
              <a:bodyPr wrap="square" lIns="25717" tIns="25717" rIns="25717" bIns="25717" numCol="1" anchor="ctr">
                <a:noAutofit/>
              </a:bodyPr>
              <a:lstStyle/>
              <a:p>
                <a:pPr algn="ctr"/>
                <a:endParaRPr lang="en-US" b="1" dirty="0">
                  <a:solidFill>
                    <a:srgbClr val="FFFFFF"/>
                  </a:solidFill>
                  <a:ea typeface="Helvetica"/>
                  <a:cs typeface="Helvetica"/>
                  <a:sym typeface="Helvetica"/>
                </a:endParaRPr>
              </a:p>
            </p:txBody>
          </p:sp>
          <p:sp>
            <p:nvSpPr>
              <p:cNvPr id="11" name="Shape 715"/>
              <p:cNvSpPr/>
              <p:nvPr/>
            </p:nvSpPr>
            <p:spPr>
              <a:xfrm flipH="1">
                <a:off x="1" y="0"/>
                <a:ext cx="804566" cy="33711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10680"/>
                    </a:lnTo>
                    <a:lnTo>
                      <a:pt x="10800" y="0"/>
                    </a:lnTo>
                    <a:lnTo>
                      <a:pt x="21600" y="10680"/>
                    </a:lnTo>
                    <a:lnTo>
                      <a:pt x="10800" y="21600"/>
                    </a:lnTo>
                    <a:close/>
                  </a:path>
                </a:pathLst>
              </a:custGeom>
              <a:grpFill/>
              <a:ln w="9525" cap="flat">
                <a:noFill/>
                <a:prstDash val="solid"/>
                <a:bevel/>
              </a:ln>
              <a:effectLst/>
            </p:spPr>
            <p:txBody>
              <a:bodyPr wrap="square" lIns="25717" tIns="25717" rIns="25717" bIns="25717" numCol="1" anchor="t">
                <a:noAutofit/>
              </a:bodyPr>
              <a:lstStyle/>
              <a:p>
                <a:endParaRPr sz="1013">
                  <a:solidFill>
                    <a:prstClr val="black"/>
                  </a:solidFill>
                </a:endParaRPr>
              </a:p>
            </p:txBody>
          </p:sp>
        </p:grpSp>
      </p:grpSp>
      <p:sp>
        <p:nvSpPr>
          <p:cNvPr id="14" name="Rectangle 1"/>
          <p:cNvSpPr/>
          <p:nvPr/>
        </p:nvSpPr>
        <p:spPr>
          <a:xfrm>
            <a:off x="1749418" y="1565598"/>
            <a:ext cx="873116" cy="83991"/>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5" name="Rectangle 2"/>
          <p:cNvSpPr/>
          <p:nvPr/>
        </p:nvSpPr>
        <p:spPr>
          <a:xfrm>
            <a:off x="2697544" y="1567076"/>
            <a:ext cx="945458" cy="8103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9" name="TextBox 6"/>
          <p:cNvSpPr txBox="1"/>
          <p:nvPr/>
        </p:nvSpPr>
        <p:spPr>
          <a:xfrm>
            <a:off x="1763930" y="1655269"/>
            <a:ext cx="932075" cy="1022225"/>
          </a:xfrm>
          <a:prstGeom prst="rect">
            <a:avLst/>
          </a:prstGeom>
          <a:noFill/>
        </p:spPr>
        <p:txBody>
          <a:bodyPr wrap="square" lIns="0" tIns="0" rIns="68565" bIns="0" rtlCol="0">
            <a:noAutofit/>
          </a:bodyPr>
          <a:lstStyle/>
          <a:p>
            <a:r>
              <a:rPr lang="en-US" b="1" dirty="0">
                <a:solidFill>
                  <a:srgbClr val="4472C4"/>
                </a:solidFill>
                <a:cs typeface="Helvetica Neue"/>
              </a:rPr>
              <a:t>O.E.1</a:t>
            </a:r>
            <a:r>
              <a:rPr lang="en-US" dirty="0">
                <a:solidFill>
                  <a:srgbClr val="4472C4"/>
                </a:solidFill>
                <a:cs typeface="Helvetica Neue"/>
              </a:rPr>
              <a:t> </a:t>
            </a:r>
          </a:p>
          <a:p>
            <a:r>
              <a:rPr lang="es-ES" sz="675" cap="all" dirty="0">
                <a:solidFill>
                  <a:srgbClr val="4472C4"/>
                </a:solidFill>
                <a:cs typeface="Helvetica Neue"/>
              </a:rPr>
              <a:t>DESARROLLAR EL CONOCIMIENTO DEL RIESGO</a:t>
            </a:r>
            <a:endParaRPr lang="es-MX" sz="675" cap="all" dirty="0">
              <a:solidFill>
                <a:srgbClr val="4472C4"/>
              </a:solidFill>
              <a:cs typeface="Helvetica Neue"/>
            </a:endParaRPr>
          </a:p>
        </p:txBody>
      </p:sp>
      <p:sp>
        <p:nvSpPr>
          <p:cNvPr id="20" name="TextBox 7"/>
          <p:cNvSpPr txBox="1"/>
          <p:nvPr/>
        </p:nvSpPr>
        <p:spPr>
          <a:xfrm>
            <a:off x="2710853" y="1655269"/>
            <a:ext cx="936637" cy="1022225"/>
          </a:xfrm>
          <a:prstGeom prst="rect">
            <a:avLst/>
          </a:prstGeom>
          <a:noFill/>
        </p:spPr>
        <p:txBody>
          <a:bodyPr wrap="square" lIns="0" tIns="0" rIns="68565" bIns="0" rtlCol="0">
            <a:noAutofit/>
          </a:bodyPr>
          <a:lstStyle/>
          <a:p>
            <a:r>
              <a:rPr lang="en-US" b="1" dirty="0">
                <a:solidFill>
                  <a:srgbClr val="FFC000"/>
                </a:solidFill>
                <a:cs typeface="Helvetica Neue"/>
              </a:rPr>
              <a:t>O.E.2</a:t>
            </a:r>
            <a:r>
              <a:rPr lang="en-US" dirty="0">
                <a:solidFill>
                  <a:srgbClr val="FFC000"/>
                </a:solidFill>
                <a:cs typeface="Helvetica Neue"/>
              </a:rPr>
              <a:t> </a:t>
            </a:r>
          </a:p>
          <a:p>
            <a:r>
              <a:rPr lang="es-ES" sz="675" cap="all" dirty="0">
                <a:solidFill>
                  <a:srgbClr val="FFC000"/>
                </a:solidFill>
                <a:cs typeface="Helvetica Neue"/>
              </a:rPr>
              <a:t>EVITAR Y REDUCIR LAS CONDICIONES DE RIESGO DE LOS MEDIOS DE VIDA DE LA POBLACIÓN CON UN ENFOQUE TERRITORIAL</a:t>
            </a:r>
            <a:endParaRPr lang="es-MX" sz="675" cap="all" dirty="0">
              <a:solidFill>
                <a:srgbClr val="FFC000"/>
              </a:solidFill>
              <a:cs typeface="Helvetica Neue"/>
            </a:endParaRPr>
          </a:p>
        </p:txBody>
      </p:sp>
      <p:sp>
        <p:nvSpPr>
          <p:cNvPr id="148" name="TextBox 6"/>
          <p:cNvSpPr txBox="1"/>
          <p:nvPr/>
        </p:nvSpPr>
        <p:spPr>
          <a:xfrm>
            <a:off x="1650290" y="1204442"/>
            <a:ext cx="4423820" cy="222779"/>
          </a:xfrm>
          <a:prstGeom prst="rect">
            <a:avLst/>
          </a:prstGeom>
          <a:noFill/>
        </p:spPr>
        <p:txBody>
          <a:bodyPr wrap="square" lIns="0" tIns="0" rIns="68565" bIns="0" rtlCol="0">
            <a:noAutofit/>
          </a:bodyPr>
          <a:lstStyle/>
          <a:p>
            <a:r>
              <a:rPr lang="es-ES" b="1" dirty="0">
                <a:solidFill>
                  <a:srgbClr val="4472C4"/>
                </a:solidFill>
                <a:cs typeface="Helvetica Neue"/>
              </a:rPr>
              <a:t>LIMA METROPOLITANA</a:t>
            </a:r>
            <a:endParaRPr lang="es-MX" sz="675" cap="all" dirty="0">
              <a:solidFill>
                <a:srgbClr val="4472C4"/>
              </a:solidFill>
              <a:cs typeface="Helvetica Neue"/>
            </a:endParaRPr>
          </a:p>
        </p:txBody>
      </p:sp>
      <p:sp>
        <p:nvSpPr>
          <p:cNvPr id="150" name="Shape 270"/>
          <p:cNvSpPr/>
          <p:nvPr/>
        </p:nvSpPr>
        <p:spPr>
          <a:xfrm>
            <a:off x="4625649" y="526816"/>
            <a:ext cx="462472" cy="435469"/>
          </a:xfrm>
          <a:prstGeom prst="rect">
            <a:avLst/>
          </a:prstGeom>
          <a:solidFill>
            <a:srgbClr val="FF7C80"/>
          </a:solidFill>
          <a:ln w="12700" cap="flat">
            <a:noFill/>
            <a:miter lim="400000"/>
          </a:ln>
          <a:effectLst/>
        </p:spPr>
        <p:txBody>
          <a:bodyPr wrap="square" lIns="19288" tIns="19288" rIns="19288" bIns="19288" numCol="1" anchor="ctr">
            <a:noAutofit/>
          </a:bodyPr>
          <a:lstStyle/>
          <a:p>
            <a:pPr algn="ctr">
              <a:defRPr>
                <a:solidFill>
                  <a:srgbClr val="FFFFFF"/>
                </a:solidFill>
              </a:defRPr>
            </a:pPr>
            <a:r>
              <a:rPr lang="en-US" sz="1013" dirty="0">
                <a:ln>
                  <a:solidFill>
                    <a:sysClr val="windowText" lastClr="000000"/>
                  </a:solidFill>
                </a:ln>
                <a:solidFill>
                  <a:srgbClr val="E7E6E6">
                    <a:lumMod val="10000"/>
                  </a:srgbClr>
                </a:solidFill>
                <a:latin typeface="Calibri Light" panose="020F0302020204030204"/>
              </a:rPr>
              <a:t>6 %</a:t>
            </a:r>
            <a:endParaRPr sz="1013" dirty="0">
              <a:ln>
                <a:solidFill>
                  <a:sysClr val="windowText" lastClr="000000"/>
                </a:solidFill>
              </a:ln>
              <a:solidFill>
                <a:srgbClr val="E7E6E6">
                  <a:lumMod val="10000"/>
                </a:srgbClr>
              </a:solidFill>
              <a:latin typeface="Calibri Light" panose="020F0302020204030204"/>
            </a:endParaRPr>
          </a:p>
        </p:txBody>
      </p:sp>
      <p:sp>
        <p:nvSpPr>
          <p:cNvPr id="151" name="Rectangle 1"/>
          <p:cNvSpPr/>
          <p:nvPr/>
        </p:nvSpPr>
        <p:spPr>
          <a:xfrm rot="10800000" flipV="1">
            <a:off x="41867" y="2893038"/>
            <a:ext cx="9041730" cy="3037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14" name="Rectangle 1"/>
          <p:cNvSpPr/>
          <p:nvPr/>
        </p:nvSpPr>
        <p:spPr>
          <a:xfrm rot="10800000" flipV="1">
            <a:off x="41867" y="2573097"/>
            <a:ext cx="9041730" cy="3037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16" name="TextBox 6"/>
          <p:cNvSpPr txBox="1"/>
          <p:nvPr/>
        </p:nvSpPr>
        <p:spPr>
          <a:xfrm>
            <a:off x="607398" y="2659580"/>
            <a:ext cx="503554" cy="156516"/>
          </a:xfrm>
          <a:prstGeom prst="rect">
            <a:avLst/>
          </a:prstGeom>
          <a:noFill/>
        </p:spPr>
        <p:txBody>
          <a:bodyPr wrap="square" lIns="0" tIns="0" rIns="68565" bIns="0" rtlCol="0">
            <a:noAutofit/>
          </a:bodyPr>
          <a:lstStyle/>
          <a:p>
            <a:r>
              <a:rPr lang="es-MX" sz="900" cap="all" dirty="0">
                <a:solidFill>
                  <a:srgbClr val="4472C4"/>
                </a:solidFill>
                <a:cs typeface="Helvetica Neue"/>
              </a:rPr>
              <a:t>ENTIDAD</a:t>
            </a:r>
            <a:endParaRPr lang="es-MX" sz="1013" cap="all" dirty="0">
              <a:solidFill>
                <a:srgbClr val="4472C4"/>
              </a:solidFill>
              <a:cs typeface="Helvetica Neue"/>
            </a:endParaRPr>
          </a:p>
        </p:txBody>
      </p:sp>
      <p:sp>
        <p:nvSpPr>
          <p:cNvPr id="25" name="CuadroTexto 24"/>
          <p:cNvSpPr txBox="1"/>
          <p:nvPr/>
        </p:nvSpPr>
        <p:spPr>
          <a:xfrm>
            <a:off x="0" y="6650251"/>
            <a:ext cx="2471117" cy="248209"/>
          </a:xfrm>
          <a:prstGeom prst="rect">
            <a:avLst/>
          </a:prstGeom>
          <a:solidFill>
            <a:schemeClr val="bg1"/>
          </a:solidFill>
        </p:spPr>
        <p:txBody>
          <a:bodyPr wrap="square" rtlCol="0">
            <a:spAutoFit/>
          </a:bodyPr>
          <a:lstStyle/>
          <a:p>
            <a:r>
              <a:rPr lang="es-PE" sz="1013" b="1" dirty="0">
                <a:solidFill>
                  <a:srgbClr val="1F7B91"/>
                </a:solidFill>
                <a:latin typeface="Arial Narrow" panose="020B0606020202030204" pitchFamily="34" charset="0"/>
              </a:rPr>
              <a:t>Total Distritos 43 y 51 Universidades</a:t>
            </a:r>
          </a:p>
        </p:txBody>
      </p:sp>
      <p:sp>
        <p:nvSpPr>
          <p:cNvPr id="177" name="Rectangle 2"/>
          <p:cNvSpPr/>
          <p:nvPr/>
        </p:nvSpPr>
        <p:spPr>
          <a:xfrm>
            <a:off x="3723416" y="1565598"/>
            <a:ext cx="945458" cy="8673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78" name="TextBox 7"/>
          <p:cNvSpPr txBox="1"/>
          <p:nvPr/>
        </p:nvSpPr>
        <p:spPr>
          <a:xfrm>
            <a:off x="3736726" y="1659486"/>
            <a:ext cx="936637" cy="1022225"/>
          </a:xfrm>
          <a:prstGeom prst="rect">
            <a:avLst/>
          </a:prstGeom>
          <a:noFill/>
        </p:spPr>
        <p:txBody>
          <a:bodyPr wrap="square" lIns="0" tIns="0" rIns="68565" bIns="0" rtlCol="0">
            <a:noAutofit/>
          </a:bodyPr>
          <a:lstStyle/>
          <a:p>
            <a:r>
              <a:rPr lang="en-US" b="1" dirty="0">
                <a:solidFill>
                  <a:srgbClr val="44546A"/>
                </a:solidFill>
                <a:cs typeface="Helvetica Neue"/>
              </a:rPr>
              <a:t>O.E.3.</a:t>
            </a:r>
            <a:r>
              <a:rPr lang="en-US" dirty="0">
                <a:solidFill>
                  <a:srgbClr val="44546A"/>
                </a:solidFill>
                <a:cs typeface="Helvetica Neue"/>
              </a:rPr>
              <a:t> </a:t>
            </a:r>
          </a:p>
          <a:p>
            <a:r>
              <a:rPr lang="es-ES" sz="675" cap="all" dirty="0">
                <a:solidFill>
                  <a:srgbClr val="44546A"/>
                </a:solidFill>
                <a:cs typeface="Helvetica Neue"/>
              </a:rPr>
              <a:t>DESARROLLAR CAPACIDAD DE RESPUESTA ANTE EMERGENCIAS Y DESASTRES</a:t>
            </a:r>
            <a:endParaRPr lang="es-MX" sz="675" cap="all" dirty="0">
              <a:solidFill>
                <a:srgbClr val="44546A"/>
              </a:solidFill>
              <a:cs typeface="Helvetica Neue"/>
            </a:endParaRPr>
          </a:p>
        </p:txBody>
      </p:sp>
      <p:sp>
        <p:nvSpPr>
          <p:cNvPr id="179" name="Rectangle 2"/>
          <p:cNvSpPr/>
          <p:nvPr/>
        </p:nvSpPr>
        <p:spPr>
          <a:xfrm>
            <a:off x="4741401" y="1565598"/>
            <a:ext cx="945458" cy="8230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80" name="TextBox 7"/>
          <p:cNvSpPr txBox="1"/>
          <p:nvPr/>
        </p:nvSpPr>
        <p:spPr>
          <a:xfrm>
            <a:off x="4754710" y="1655063"/>
            <a:ext cx="936637" cy="1022225"/>
          </a:xfrm>
          <a:prstGeom prst="rect">
            <a:avLst/>
          </a:prstGeom>
          <a:noFill/>
        </p:spPr>
        <p:txBody>
          <a:bodyPr wrap="square" lIns="0" tIns="0" rIns="68565" bIns="0" rtlCol="0">
            <a:noAutofit/>
          </a:bodyPr>
          <a:lstStyle/>
          <a:p>
            <a:r>
              <a:rPr lang="en-US" b="1" dirty="0">
                <a:solidFill>
                  <a:srgbClr val="ED7D31"/>
                </a:solidFill>
                <a:cs typeface="Helvetica Neue"/>
              </a:rPr>
              <a:t>O.E.4</a:t>
            </a:r>
            <a:r>
              <a:rPr lang="en-US" dirty="0">
                <a:solidFill>
                  <a:srgbClr val="ED7D31"/>
                </a:solidFill>
                <a:cs typeface="Helvetica Neue"/>
              </a:rPr>
              <a:t> </a:t>
            </a:r>
          </a:p>
          <a:p>
            <a:r>
              <a:rPr lang="es-ES" sz="675" cap="all" dirty="0">
                <a:solidFill>
                  <a:srgbClr val="ED7D31"/>
                </a:solidFill>
                <a:cs typeface="Helvetica Neue"/>
              </a:rPr>
              <a:t>FORTALECER LA CAPACIDAD PARA LA RECUPERACIÓN FÍSICA, ECONÓMICA Y SOCIAL	</a:t>
            </a:r>
            <a:endParaRPr lang="es-MX" sz="675" cap="all" dirty="0">
              <a:solidFill>
                <a:srgbClr val="ED7D31"/>
              </a:solidFill>
              <a:cs typeface="Helvetica Neue"/>
            </a:endParaRPr>
          </a:p>
        </p:txBody>
      </p:sp>
      <p:sp>
        <p:nvSpPr>
          <p:cNvPr id="181" name="Rectangle 2"/>
          <p:cNvSpPr/>
          <p:nvPr/>
        </p:nvSpPr>
        <p:spPr>
          <a:xfrm>
            <a:off x="5766529" y="1565891"/>
            <a:ext cx="945458" cy="8230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82" name="TextBox 7"/>
          <p:cNvSpPr txBox="1"/>
          <p:nvPr/>
        </p:nvSpPr>
        <p:spPr>
          <a:xfrm>
            <a:off x="5779838" y="1655356"/>
            <a:ext cx="936637" cy="1022225"/>
          </a:xfrm>
          <a:prstGeom prst="rect">
            <a:avLst/>
          </a:prstGeom>
          <a:noFill/>
        </p:spPr>
        <p:txBody>
          <a:bodyPr wrap="square" lIns="0" tIns="0" rIns="68565" bIns="0" rtlCol="0">
            <a:noAutofit/>
          </a:bodyPr>
          <a:lstStyle/>
          <a:p>
            <a:r>
              <a:rPr lang="en-US" b="1" dirty="0">
                <a:solidFill>
                  <a:srgbClr val="A5A5A5"/>
                </a:solidFill>
                <a:cs typeface="Helvetica Neue"/>
              </a:rPr>
              <a:t>O.E.5 </a:t>
            </a:r>
          </a:p>
          <a:p>
            <a:r>
              <a:rPr lang="es-ES" sz="675" b="1" cap="all" dirty="0">
                <a:solidFill>
                  <a:srgbClr val="A5A5A5"/>
                </a:solidFill>
                <a:cs typeface="Helvetica Neue"/>
              </a:rPr>
              <a:t>FORTALECER LAS CAPACIDADES INSTITUCIONALES PARA EL DESARROLLO DE LA GESTIÓN DEL RIESGO DE DESASTRES</a:t>
            </a:r>
          </a:p>
          <a:p>
            <a:r>
              <a:rPr lang="es-ES" sz="675" cap="all" dirty="0">
                <a:solidFill>
                  <a:srgbClr val="ED7D31"/>
                </a:solidFill>
                <a:cs typeface="Helvetica Neue"/>
              </a:rPr>
              <a:t>	</a:t>
            </a:r>
            <a:endParaRPr lang="es-MX" sz="675" cap="all" dirty="0">
              <a:solidFill>
                <a:srgbClr val="ED7D31"/>
              </a:solidFill>
              <a:cs typeface="Helvetica Neue"/>
            </a:endParaRPr>
          </a:p>
        </p:txBody>
      </p:sp>
      <p:sp>
        <p:nvSpPr>
          <p:cNvPr id="183" name="Rectangle 2"/>
          <p:cNvSpPr/>
          <p:nvPr/>
        </p:nvSpPr>
        <p:spPr>
          <a:xfrm>
            <a:off x="6797015" y="1565598"/>
            <a:ext cx="1024489" cy="8673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84" name="TextBox 7"/>
          <p:cNvSpPr txBox="1"/>
          <p:nvPr/>
        </p:nvSpPr>
        <p:spPr>
          <a:xfrm>
            <a:off x="6810324" y="1657051"/>
            <a:ext cx="1011180" cy="1022225"/>
          </a:xfrm>
          <a:prstGeom prst="rect">
            <a:avLst/>
          </a:prstGeom>
          <a:noFill/>
        </p:spPr>
        <p:txBody>
          <a:bodyPr wrap="square" lIns="0" tIns="0" rIns="68565" bIns="0" rtlCol="0">
            <a:noAutofit/>
          </a:bodyPr>
          <a:lstStyle/>
          <a:p>
            <a:r>
              <a:rPr lang="en-US" b="1" dirty="0">
                <a:solidFill>
                  <a:srgbClr val="70AD47"/>
                </a:solidFill>
                <a:cs typeface="Helvetica Neue"/>
              </a:rPr>
              <a:t>O.E.6 </a:t>
            </a:r>
          </a:p>
          <a:p>
            <a:r>
              <a:rPr lang="es-ES" sz="675" b="1" cap="all" dirty="0">
                <a:solidFill>
                  <a:srgbClr val="70AD47"/>
                </a:solidFill>
                <a:cs typeface="Helvetica Neue"/>
              </a:rPr>
              <a:t>FORTALECER LA PARTICIPACIÓN DE LA POBLACIÓN Y SOCIEDAD RGANIZADA PARA EL  DESARROLLO DE UNA CULTURA DE PREVENCIÓN</a:t>
            </a:r>
          </a:p>
          <a:p>
            <a:r>
              <a:rPr lang="es-ES" sz="675" cap="all" dirty="0">
                <a:solidFill>
                  <a:srgbClr val="ED7D31"/>
                </a:solidFill>
                <a:cs typeface="Helvetica Neue"/>
              </a:rPr>
              <a:t>	</a:t>
            </a:r>
            <a:endParaRPr lang="es-MX" sz="675" cap="all" dirty="0">
              <a:solidFill>
                <a:srgbClr val="ED7D31"/>
              </a:solidFill>
              <a:cs typeface="Helvetica Neue"/>
            </a:endParaRPr>
          </a:p>
        </p:txBody>
      </p:sp>
      <p:sp>
        <p:nvSpPr>
          <p:cNvPr id="185" name="Rectangle 2"/>
          <p:cNvSpPr/>
          <p:nvPr/>
        </p:nvSpPr>
        <p:spPr>
          <a:xfrm>
            <a:off x="7929018" y="1581508"/>
            <a:ext cx="1113487" cy="86525"/>
          </a:xfrm>
          <a:prstGeom prst="rect">
            <a:avLst/>
          </a:prstGeom>
          <a:solidFill>
            <a:srgbClr val="1F7B9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86" name="TextBox 7"/>
          <p:cNvSpPr txBox="1"/>
          <p:nvPr/>
        </p:nvSpPr>
        <p:spPr>
          <a:xfrm>
            <a:off x="7915353" y="1661979"/>
            <a:ext cx="1190240" cy="1022225"/>
          </a:xfrm>
          <a:prstGeom prst="rect">
            <a:avLst/>
          </a:prstGeom>
          <a:noFill/>
        </p:spPr>
        <p:txBody>
          <a:bodyPr wrap="square" lIns="0" tIns="0" rIns="68565" bIns="0" rtlCol="0">
            <a:noAutofit/>
          </a:bodyPr>
          <a:lstStyle/>
          <a:p>
            <a:r>
              <a:rPr lang="en-US" b="1" dirty="0">
                <a:solidFill>
                  <a:srgbClr val="1F7B91"/>
                </a:solidFill>
                <a:cs typeface="Helvetica Neue"/>
              </a:rPr>
              <a:t>PROMEDIO</a:t>
            </a:r>
          </a:p>
        </p:txBody>
      </p:sp>
      <p:pic>
        <p:nvPicPr>
          <p:cNvPr id="4" name="Imagen 3">
            <a:extLst>
              <a:ext uri="{FF2B5EF4-FFF2-40B4-BE49-F238E27FC236}">
                <a16:creationId xmlns:a16="http://schemas.microsoft.com/office/drawing/2014/main" xmlns="" id="{15AFD390-CA05-405E-AB8C-8E051D26B424}"/>
              </a:ext>
            </a:extLst>
          </p:cNvPr>
          <p:cNvPicPr>
            <a:picLocks noChangeAspect="1"/>
          </p:cNvPicPr>
          <p:nvPr/>
        </p:nvPicPr>
        <p:blipFill>
          <a:blip r:embed="rId2"/>
          <a:stretch>
            <a:fillRect/>
          </a:stretch>
        </p:blipFill>
        <p:spPr>
          <a:xfrm>
            <a:off x="-50690" y="865003"/>
            <a:ext cx="1628916" cy="1841533"/>
          </a:xfrm>
          <a:prstGeom prst="rect">
            <a:avLst/>
          </a:prstGeom>
        </p:spPr>
      </p:pic>
      <p:sp>
        <p:nvSpPr>
          <p:cNvPr id="101" name="TextBox 6"/>
          <p:cNvSpPr txBox="1"/>
          <p:nvPr/>
        </p:nvSpPr>
        <p:spPr>
          <a:xfrm>
            <a:off x="5265177" y="1206448"/>
            <a:ext cx="2467736" cy="222779"/>
          </a:xfrm>
          <a:prstGeom prst="rect">
            <a:avLst/>
          </a:prstGeom>
          <a:noFill/>
        </p:spPr>
        <p:txBody>
          <a:bodyPr wrap="square" lIns="0" tIns="0" rIns="68565" bIns="0" rtlCol="0">
            <a:noAutofit/>
          </a:bodyPr>
          <a:lstStyle/>
          <a:p>
            <a:r>
              <a:rPr lang="es-ES" b="1" dirty="0">
                <a:solidFill>
                  <a:srgbClr val="4472C4"/>
                </a:solidFill>
                <a:cs typeface="Helvetica Neue"/>
              </a:rPr>
              <a:t>RESULTADO NACIONAL</a:t>
            </a:r>
            <a:endParaRPr lang="es-MX" sz="675" cap="all" dirty="0">
              <a:solidFill>
                <a:srgbClr val="4472C4"/>
              </a:solidFill>
              <a:cs typeface="Helvetica Neue"/>
            </a:endParaRPr>
          </a:p>
        </p:txBody>
      </p:sp>
      <p:pic>
        <p:nvPicPr>
          <p:cNvPr id="8" name="Imagen 7"/>
          <p:cNvPicPr>
            <a:picLocks noChangeAspect="1"/>
          </p:cNvPicPr>
          <p:nvPr/>
        </p:nvPicPr>
        <p:blipFill>
          <a:blip r:embed="rId3"/>
          <a:stretch>
            <a:fillRect/>
          </a:stretch>
        </p:blipFill>
        <p:spPr>
          <a:xfrm>
            <a:off x="1856226" y="2628433"/>
            <a:ext cx="7097927" cy="270915"/>
          </a:xfrm>
          <a:prstGeom prst="rect">
            <a:avLst/>
          </a:prstGeom>
        </p:spPr>
      </p:pic>
      <p:sp>
        <p:nvSpPr>
          <p:cNvPr id="110" name="Shape 270">
            <a:extLst>
              <a:ext uri="{FF2B5EF4-FFF2-40B4-BE49-F238E27FC236}">
                <a16:creationId xmlns:a16="http://schemas.microsoft.com/office/drawing/2014/main" xmlns="" id="{8C5B9D69-219F-4C00-A352-A4026E58E565}"/>
              </a:ext>
            </a:extLst>
          </p:cNvPr>
          <p:cNvSpPr/>
          <p:nvPr/>
        </p:nvSpPr>
        <p:spPr>
          <a:xfrm>
            <a:off x="4625649" y="526816"/>
            <a:ext cx="462472" cy="435469"/>
          </a:xfrm>
          <a:prstGeom prst="rect">
            <a:avLst/>
          </a:prstGeom>
          <a:solidFill>
            <a:schemeClr val="bg1">
              <a:lumMod val="65000"/>
            </a:schemeClr>
          </a:solidFill>
          <a:ln w="12700" cap="flat">
            <a:noFill/>
            <a:miter lim="400000"/>
          </a:ln>
          <a:effectLst/>
        </p:spPr>
        <p:txBody>
          <a:bodyPr wrap="square" lIns="19288" tIns="19288" rIns="19288" bIns="19288" numCol="1" anchor="ctr">
            <a:noAutofit/>
          </a:bodyPr>
          <a:lstStyle/>
          <a:p>
            <a:pPr algn="ctr">
              <a:defRPr>
                <a:solidFill>
                  <a:srgbClr val="FFFFFF"/>
                </a:solidFill>
              </a:defRPr>
            </a:pPr>
            <a:r>
              <a:rPr lang="en-US" sz="1013" dirty="0">
                <a:ln>
                  <a:solidFill>
                    <a:sysClr val="windowText" lastClr="000000"/>
                  </a:solidFill>
                </a:ln>
                <a:solidFill>
                  <a:srgbClr val="E7E6E6">
                    <a:lumMod val="10000"/>
                  </a:srgbClr>
                </a:solidFill>
                <a:latin typeface="Calibri Light" panose="020F0302020204030204"/>
              </a:rPr>
              <a:t>8 %</a:t>
            </a:r>
            <a:endParaRPr sz="1013" dirty="0">
              <a:ln>
                <a:solidFill>
                  <a:sysClr val="windowText" lastClr="000000"/>
                </a:solidFill>
              </a:ln>
              <a:solidFill>
                <a:srgbClr val="E7E6E6">
                  <a:lumMod val="10000"/>
                </a:srgbClr>
              </a:solidFill>
              <a:latin typeface="Calibri Light" panose="020F0302020204030204"/>
            </a:endParaRPr>
          </a:p>
        </p:txBody>
      </p:sp>
      <p:sp>
        <p:nvSpPr>
          <p:cNvPr id="111" name="Heptágono 110">
            <a:extLst>
              <a:ext uri="{FF2B5EF4-FFF2-40B4-BE49-F238E27FC236}">
                <a16:creationId xmlns:a16="http://schemas.microsoft.com/office/drawing/2014/main" xmlns="" id="{0FCF08A9-E45D-4551-AA12-854FDC913F73}"/>
              </a:ext>
            </a:extLst>
          </p:cNvPr>
          <p:cNvSpPr/>
          <p:nvPr/>
        </p:nvSpPr>
        <p:spPr>
          <a:xfrm>
            <a:off x="4615972" y="1101757"/>
            <a:ext cx="468061" cy="362028"/>
          </a:xfrm>
          <a:prstGeom prst="heptagon">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25" b="1" dirty="0">
                <a:solidFill>
                  <a:prstClr val="black">
                    <a:lumMod val="95000"/>
                    <a:lumOff val="5000"/>
                  </a:prstClr>
                </a:solidFill>
                <a:latin typeface="Arial Narrow" panose="020B0606020202030204" pitchFamily="34" charset="0"/>
              </a:rPr>
              <a:t>10%</a:t>
            </a:r>
          </a:p>
        </p:txBody>
      </p:sp>
      <p:sp>
        <p:nvSpPr>
          <p:cNvPr id="112" name="Cubo 111">
            <a:extLst>
              <a:ext uri="{FF2B5EF4-FFF2-40B4-BE49-F238E27FC236}">
                <a16:creationId xmlns:a16="http://schemas.microsoft.com/office/drawing/2014/main" xmlns="" id="{FFD3EEB8-34C4-4106-99C4-036D82F19B92}"/>
              </a:ext>
            </a:extLst>
          </p:cNvPr>
          <p:cNvSpPr/>
          <p:nvPr/>
        </p:nvSpPr>
        <p:spPr>
          <a:xfrm>
            <a:off x="8196075" y="1060967"/>
            <a:ext cx="468061" cy="362028"/>
          </a:xfrm>
          <a:prstGeom prst="cub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25" b="1" dirty="0">
                <a:solidFill>
                  <a:prstClr val="black">
                    <a:lumMod val="95000"/>
                    <a:lumOff val="5000"/>
                  </a:prstClr>
                </a:solidFill>
                <a:latin typeface="Arial Narrow" panose="020B0606020202030204" pitchFamily="34" charset="0"/>
              </a:rPr>
              <a:t>13%</a:t>
            </a:r>
          </a:p>
        </p:txBody>
      </p:sp>
      <p:pic>
        <p:nvPicPr>
          <p:cNvPr id="113" name="Imagen 112">
            <a:extLst>
              <a:ext uri="{FF2B5EF4-FFF2-40B4-BE49-F238E27FC236}">
                <a16:creationId xmlns:a16="http://schemas.microsoft.com/office/drawing/2014/main" xmlns="" id="{20D345E2-8007-4445-B6F0-3266072AE0F4}"/>
              </a:ext>
            </a:extLst>
          </p:cNvPr>
          <p:cNvPicPr>
            <a:picLocks noChangeAspect="1"/>
          </p:cNvPicPr>
          <p:nvPr/>
        </p:nvPicPr>
        <p:blipFill>
          <a:blip r:embed="rId4"/>
          <a:stretch>
            <a:fillRect/>
          </a:stretch>
        </p:blipFill>
        <p:spPr>
          <a:xfrm>
            <a:off x="5960566" y="51466"/>
            <a:ext cx="2897756" cy="963632"/>
          </a:xfrm>
          <a:prstGeom prst="rect">
            <a:avLst/>
          </a:prstGeom>
        </p:spPr>
      </p:pic>
      <p:pic>
        <p:nvPicPr>
          <p:cNvPr id="3" name="Imagen 2"/>
          <p:cNvPicPr>
            <a:picLocks noChangeAspect="1"/>
          </p:cNvPicPr>
          <p:nvPr/>
        </p:nvPicPr>
        <p:blipFill>
          <a:blip r:embed="rId5"/>
          <a:stretch>
            <a:fillRect/>
          </a:stretch>
        </p:blipFill>
        <p:spPr>
          <a:xfrm>
            <a:off x="60437" y="2975542"/>
            <a:ext cx="8713829" cy="3742126"/>
          </a:xfrm>
          <a:prstGeom prst="rect">
            <a:avLst/>
          </a:prstGeom>
        </p:spPr>
      </p:pic>
    </p:spTree>
    <p:extLst>
      <p:ext uri="{BB962C8B-B14F-4D97-AF65-F5344CB8AC3E}">
        <p14:creationId xmlns:p14="http://schemas.microsoft.com/office/powerpoint/2010/main" val="16504659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719"/>
          <p:cNvGrpSpPr/>
          <p:nvPr/>
        </p:nvGrpSpPr>
        <p:grpSpPr>
          <a:xfrm>
            <a:off x="0" y="251536"/>
            <a:ext cx="5265177" cy="800492"/>
            <a:chOff x="-1" y="-1"/>
            <a:chExt cx="4996557" cy="1152962"/>
          </a:xfrm>
          <a:solidFill>
            <a:srgbClr val="1F7B91"/>
          </a:solidFill>
        </p:grpSpPr>
        <p:sp>
          <p:nvSpPr>
            <p:cNvPr id="6" name="Shape 712"/>
            <p:cNvSpPr/>
            <p:nvPr/>
          </p:nvSpPr>
          <p:spPr>
            <a:xfrm flipH="1">
              <a:off x="-1" y="166679"/>
              <a:ext cx="4191989" cy="818352"/>
            </a:xfrm>
            <a:prstGeom prst="rect">
              <a:avLst/>
            </a:prstGeom>
            <a:grpFill/>
            <a:ln w="12700" cap="flat">
              <a:noFill/>
              <a:miter lim="400000"/>
            </a:ln>
            <a:effectLst/>
          </p:spPr>
          <p:txBody>
            <a:bodyPr wrap="square" lIns="25717" tIns="25717" rIns="25717" bIns="25717" numCol="1" anchor="ctr">
              <a:noAutofit/>
            </a:bodyPr>
            <a:lstStyle/>
            <a:p>
              <a:pPr algn="ctr"/>
              <a:r>
                <a:rPr lang="en-US" sz="2700" b="1" dirty="0">
                  <a:solidFill>
                    <a:prstClr val="white"/>
                  </a:solidFill>
                </a:rPr>
                <a:t>LIMA</a:t>
              </a:r>
            </a:p>
          </p:txBody>
        </p:sp>
        <p:grpSp>
          <p:nvGrpSpPr>
            <p:cNvPr id="7" name="Group 716"/>
            <p:cNvGrpSpPr/>
            <p:nvPr/>
          </p:nvGrpSpPr>
          <p:grpSpPr>
            <a:xfrm>
              <a:off x="4191985" y="-1"/>
              <a:ext cx="804571" cy="1152962"/>
              <a:chOff x="0" y="0"/>
              <a:chExt cx="804567" cy="1152959"/>
            </a:xfrm>
            <a:grpFill/>
          </p:grpSpPr>
          <p:sp>
            <p:nvSpPr>
              <p:cNvPr id="9" name="Shape 713"/>
              <p:cNvSpPr/>
              <p:nvPr/>
            </p:nvSpPr>
            <p:spPr>
              <a:xfrm flipH="1">
                <a:off x="0"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7922"/>
                    </a:lnTo>
                    <a:lnTo>
                      <a:pt x="21600" y="0"/>
                    </a:lnTo>
                    <a:lnTo>
                      <a:pt x="0" y="3733"/>
                    </a:lnTo>
                    <a:lnTo>
                      <a:pt x="0" y="21600"/>
                    </a:lnTo>
                    <a:close/>
                  </a:path>
                </a:pathLst>
              </a:custGeom>
              <a:grpFill/>
              <a:ln w="12700" cap="flat">
                <a:noFill/>
                <a:miter lim="400000"/>
              </a:ln>
              <a:effectLst/>
            </p:spPr>
            <p:txBody>
              <a:bodyPr wrap="square" lIns="25717" tIns="25717" rIns="25717" bIns="25717" numCol="1" anchor="t">
                <a:noAutofit/>
              </a:bodyPr>
              <a:lstStyle/>
              <a:p>
                <a:endParaRPr sz="1013">
                  <a:solidFill>
                    <a:prstClr val="black"/>
                  </a:solidFill>
                </a:endParaRPr>
              </a:p>
            </p:txBody>
          </p:sp>
          <p:sp>
            <p:nvSpPr>
              <p:cNvPr id="10" name="Shape 714"/>
              <p:cNvSpPr/>
              <p:nvPr/>
            </p:nvSpPr>
            <p:spPr>
              <a:xfrm flipH="1">
                <a:off x="402283" y="169868"/>
                <a:ext cx="402284" cy="98309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922"/>
                    </a:lnTo>
                    <a:lnTo>
                      <a:pt x="0" y="0"/>
                    </a:lnTo>
                    <a:lnTo>
                      <a:pt x="21600" y="3733"/>
                    </a:lnTo>
                    <a:lnTo>
                      <a:pt x="21600" y="21600"/>
                    </a:lnTo>
                    <a:close/>
                  </a:path>
                </a:pathLst>
              </a:custGeom>
              <a:grpFill/>
              <a:ln w="12700" cap="flat">
                <a:noFill/>
                <a:miter lim="400000"/>
              </a:ln>
              <a:effectLst/>
            </p:spPr>
            <p:txBody>
              <a:bodyPr wrap="square" lIns="25717" tIns="25717" rIns="25717" bIns="25717" numCol="1" anchor="ctr">
                <a:noAutofit/>
              </a:bodyPr>
              <a:lstStyle/>
              <a:p>
                <a:pPr algn="ctr"/>
                <a:endParaRPr lang="en-US" b="1" dirty="0">
                  <a:solidFill>
                    <a:srgbClr val="FFFFFF"/>
                  </a:solidFill>
                  <a:ea typeface="Helvetica"/>
                  <a:cs typeface="Helvetica"/>
                  <a:sym typeface="Helvetica"/>
                </a:endParaRPr>
              </a:p>
            </p:txBody>
          </p:sp>
          <p:sp>
            <p:nvSpPr>
              <p:cNvPr id="11" name="Shape 715"/>
              <p:cNvSpPr/>
              <p:nvPr/>
            </p:nvSpPr>
            <p:spPr>
              <a:xfrm flipH="1">
                <a:off x="1" y="0"/>
                <a:ext cx="804566" cy="33711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10680"/>
                    </a:lnTo>
                    <a:lnTo>
                      <a:pt x="10800" y="0"/>
                    </a:lnTo>
                    <a:lnTo>
                      <a:pt x="21600" y="10680"/>
                    </a:lnTo>
                    <a:lnTo>
                      <a:pt x="10800" y="21600"/>
                    </a:lnTo>
                    <a:close/>
                  </a:path>
                </a:pathLst>
              </a:custGeom>
              <a:grpFill/>
              <a:ln w="9525" cap="flat">
                <a:noFill/>
                <a:prstDash val="solid"/>
                <a:bevel/>
              </a:ln>
              <a:effectLst/>
            </p:spPr>
            <p:txBody>
              <a:bodyPr wrap="square" lIns="25717" tIns="25717" rIns="25717" bIns="25717" numCol="1" anchor="t">
                <a:noAutofit/>
              </a:bodyPr>
              <a:lstStyle/>
              <a:p>
                <a:endParaRPr sz="1013">
                  <a:solidFill>
                    <a:prstClr val="black"/>
                  </a:solidFill>
                </a:endParaRPr>
              </a:p>
            </p:txBody>
          </p:sp>
        </p:grpSp>
      </p:grpSp>
      <p:sp>
        <p:nvSpPr>
          <p:cNvPr id="14" name="Rectangle 1"/>
          <p:cNvSpPr/>
          <p:nvPr/>
        </p:nvSpPr>
        <p:spPr>
          <a:xfrm>
            <a:off x="1749418" y="1565598"/>
            <a:ext cx="873116" cy="83991"/>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5" name="Rectangle 2"/>
          <p:cNvSpPr/>
          <p:nvPr/>
        </p:nvSpPr>
        <p:spPr>
          <a:xfrm>
            <a:off x="2697544" y="1567076"/>
            <a:ext cx="945458" cy="8103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9" name="TextBox 6"/>
          <p:cNvSpPr txBox="1"/>
          <p:nvPr/>
        </p:nvSpPr>
        <p:spPr>
          <a:xfrm>
            <a:off x="1763930" y="1655269"/>
            <a:ext cx="932075" cy="1022225"/>
          </a:xfrm>
          <a:prstGeom prst="rect">
            <a:avLst/>
          </a:prstGeom>
          <a:noFill/>
        </p:spPr>
        <p:txBody>
          <a:bodyPr wrap="square" lIns="0" tIns="0" rIns="68565" bIns="0" rtlCol="0">
            <a:noAutofit/>
          </a:bodyPr>
          <a:lstStyle/>
          <a:p>
            <a:r>
              <a:rPr lang="en-US" b="1" dirty="0">
                <a:solidFill>
                  <a:srgbClr val="4472C4"/>
                </a:solidFill>
                <a:cs typeface="Helvetica Neue"/>
              </a:rPr>
              <a:t>O.E.1</a:t>
            </a:r>
            <a:r>
              <a:rPr lang="en-US" dirty="0">
                <a:solidFill>
                  <a:srgbClr val="4472C4"/>
                </a:solidFill>
                <a:cs typeface="Helvetica Neue"/>
              </a:rPr>
              <a:t> </a:t>
            </a:r>
          </a:p>
          <a:p>
            <a:r>
              <a:rPr lang="es-ES" sz="675" cap="all" dirty="0">
                <a:solidFill>
                  <a:srgbClr val="4472C4"/>
                </a:solidFill>
                <a:cs typeface="Helvetica Neue"/>
              </a:rPr>
              <a:t>DESARROLLAR EL CONOCIMIENTO DEL RIESGO</a:t>
            </a:r>
            <a:endParaRPr lang="es-MX" sz="675" cap="all" dirty="0">
              <a:solidFill>
                <a:srgbClr val="4472C4"/>
              </a:solidFill>
              <a:cs typeface="Helvetica Neue"/>
            </a:endParaRPr>
          </a:p>
        </p:txBody>
      </p:sp>
      <p:sp>
        <p:nvSpPr>
          <p:cNvPr id="20" name="TextBox 7"/>
          <p:cNvSpPr txBox="1"/>
          <p:nvPr/>
        </p:nvSpPr>
        <p:spPr>
          <a:xfrm>
            <a:off x="2710853" y="1655269"/>
            <a:ext cx="936637" cy="1022225"/>
          </a:xfrm>
          <a:prstGeom prst="rect">
            <a:avLst/>
          </a:prstGeom>
          <a:noFill/>
        </p:spPr>
        <p:txBody>
          <a:bodyPr wrap="square" lIns="0" tIns="0" rIns="68565" bIns="0" rtlCol="0">
            <a:noAutofit/>
          </a:bodyPr>
          <a:lstStyle/>
          <a:p>
            <a:r>
              <a:rPr lang="en-US" b="1" dirty="0">
                <a:solidFill>
                  <a:srgbClr val="FFC000"/>
                </a:solidFill>
                <a:cs typeface="Helvetica Neue"/>
              </a:rPr>
              <a:t>O.E.2</a:t>
            </a:r>
            <a:r>
              <a:rPr lang="en-US" dirty="0">
                <a:solidFill>
                  <a:srgbClr val="FFC000"/>
                </a:solidFill>
                <a:cs typeface="Helvetica Neue"/>
              </a:rPr>
              <a:t> </a:t>
            </a:r>
          </a:p>
          <a:p>
            <a:r>
              <a:rPr lang="es-ES" sz="675" cap="all" dirty="0">
                <a:solidFill>
                  <a:srgbClr val="FFC000"/>
                </a:solidFill>
                <a:cs typeface="Helvetica Neue"/>
              </a:rPr>
              <a:t>EVITAR Y REDUCIR LAS CONDICIONES DE RIESGO DE LOS MEDIOS DE VIDA DE LA POBLACIÓN CON UN ENFOQUE TERRITORIAL</a:t>
            </a:r>
            <a:endParaRPr lang="es-MX" sz="675" cap="all" dirty="0">
              <a:solidFill>
                <a:srgbClr val="FFC000"/>
              </a:solidFill>
              <a:cs typeface="Helvetica Neue"/>
            </a:endParaRPr>
          </a:p>
        </p:txBody>
      </p:sp>
      <p:sp>
        <p:nvSpPr>
          <p:cNvPr id="148" name="TextBox 6"/>
          <p:cNvSpPr txBox="1"/>
          <p:nvPr/>
        </p:nvSpPr>
        <p:spPr>
          <a:xfrm>
            <a:off x="1650290" y="1204442"/>
            <a:ext cx="4423820" cy="222779"/>
          </a:xfrm>
          <a:prstGeom prst="rect">
            <a:avLst/>
          </a:prstGeom>
          <a:noFill/>
        </p:spPr>
        <p:txBody>
          <a:bodyPr wrap="square" lIns="0" tIns="0" rIns="68565" bIns="0" rtlCol="0">
            <a:noAutofit/>
          </a:bodyPr>
          <a:lstStyle/>
          <a:p>
            <a:r>
              <a:rPr lang="es-ES" b="1" dirty="0">
                <a:solidFill>
                  <a:srgbClr val="4472C4"/>
                </a:solidFill>
                <a:cs typeface="Helvetica Neue"/>
              </a:rPr>
              <a:t>LIMA METROPOLITANA</a:t>
            </a:r>
            <a:endParaRPr lang="es-MX" sz="675" cap="all" dirty="0">
              <a:solidFill>
                <a:srgbClr val="4472C4"/>
              </a:solidFill>
              <a:cs typeface="Helvetica Neue"/>
            </a:endParaRPr>
          </a:p>
        </p:txBody>
      </p:sp>
      <p:sp>
        <p:nvSpPr>
          <p:cNvPr id="150" name="Shape 270"/>
          <p:cNvSpPr/>
          <p:nvPr/>
        </p:nvSpPr>
        <p:spPr>
          <a:xfrm>
            <a:off x="4625649" y="526816"/>
            <a:ext cx="462472" cy="435469"/>
          </a:xfrm>
          <a:prstGeom prst="rect">
            <a:avLst/>
          </a:prstGeom>
          <a:solidFill>
            <a:srgbClr val="FF7C80"/>
          </a:solidFill>
          <a:ln w="12700" cap="flat">
            <a:noFill/>
            <a:miter lim="400000"/>
          </a:ln>
          <a:effectLst/>
        </p:spPr>
        <p:txBody>
          <a:bodyPr wrap="square" lIns="19288" tIns="19288" rIns="19288" bIns="19288" numCol="1" anchor="ctr">
            <a:noAutofit/>
          </a:bodyPr>
          <a:lstStyle/>
          <a:p>
            <a:pPr algn="ctr">
              <a:defRPr>
                <a:solidFill>
                  <a:srgbClr val="FFFFFF"/>
                </a:solidFill>
              </a:defRPr>
            </a:pPr>
            <a:r>
              <a:rPr lang="en-US" sz="1013" dirty="0">
                <a:ln>
                  <a:solidFill>
                    <a:sysClr val="windowText" lastClr="000000"/>
                  </a:solidFill>
                </a:ln>
                <a:solidFill>
                  <a:srgbClr val="E7E6E6">
                    <a:lumMod val="10000"/>
                  </a:srgbClr>
                </a:solidFill>
                <a:latin typeface="Calibri Light" panose="020F0302020204030204"/>
              </a:rPr>
              <a:t>6 %</a:t>
            </a:r>
            <a:endParaRPr sz="1013" dirty="0">
              <a:ln>
                <a:solidFill>
                  <a:sysClr val="windowText" lastClr="000000"/>
                </a:solidFill>
              </a:ln>
              <a:solidFill>
                <a:srgbClr val="E7E6E6">
                  <a:lumMod val="10000"/>
                </a:srgbClr>
              </a:solidFill>
              <a:latin typeface="Calibri Light" panose="020F0302020204030204"/>
            </a:endParaRPr>
          </a:p>
        </p:txBody>
      </p:sp>
      <p:sp>
        <p:nvSpPr>
          <p:cNvPr id="151" name="Rectangle 1"/>
          <p:cNvSpPr/>
          <p:nvPr/>
        </p:nvSpPr>
        <p:spPr>
          <a:xfrm rot="10800000" flipV="1">
            <a:off x="41867" y="2893038"/>
            <a:ext cx="9041730" cy="3037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14" name="Rectangle 1"/>
          <p:cNvSpPr/>
          <p:nvPr/>
        </p:nvSpPr>
        <p:spPr>
          <a:xfrm rot="10800000" flipV="1">
            <a:off x="41867" y="2573097"/>
            <a:ext cx="9041730" cy="3037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16" name="TextBox 6"/>
          <p:cNvSpPr txBox="1"/>
          <p:nvPr/>
        </p:nvSpPr>
        <p:spPr>
          <a:xfrm>
            <a:off x="607398" y="2659580"/>
            <a:ext cx="503554" cy="156516"/>
          </a:xfrm>
          <a:prstGeom prst="rect">
            <a:avLst/>
          </a:prstGeom>
          <a:noFill/>
        </p:spPr>
        <p:txBody>
          <a:bodyPr wrap="square" lIns="0" tIns="0" rIns="68565" bIns="0" rtlCol="0">
            <a:noAutofit/>
          </a:bodyPr>
          <a:lstStyle/>
          <a:p>
            <a:r>
              <a:rPr lang="es-MX" sz="900" cap="all" dirty="0">
                <a:solidFill>
                  <a:srgbClr val="4472C4"/>
                </a:solidFill>
                <a:cs typeface="Helvetica Neue"/>
              </a:rPr>
              <a:t>ENTIDAD</a:t>
            </a:r>
            <a:endParaRPr lang="es-MX" sz="1013" cap="all" dirty="0">
              <a:solidFill>
                <a:srgbClr val="4472C4"/>
              </a:solidFill>
              <a:cs typeface="Helvetica Neue"/>
            </a:endParaRPr>
          </a:p>
        </p:txBody>
      </p:sp>
      <p:sp>
        <p:nvSpPr>
          <p:cNvPr id="25" name="CuadroTexto 24"/>
          <p:cNvSpPr txBox="1"/>
          <p:nvPr/>
        </p:nvSpPr>
        <p:spPr>
          <a:xfrm>
            <a:off x="0" y="6650251"/>
            <a:ext cx="2471117" cy="248209"/>
          </a:xfrm>
          <a:prstGeom prst="rect">
            <a:avLst/>
          </a:prstGeom>
          <a:solidFill>
            <a:schemeClr val="bg1"/>
          </a:solidFill>
        </p:spPr>
        <p:txBody>
          <a:bodyPr wrap="square" rtlCol="0">
            <a:spAutoFit/>
          </a:bodyPr>
          <a:lstStyle/>
          <a:p>
            <a:r>
              <a:rPr lang="es-PE" sz="1013" b="1" dirty="0">
                <a:solidFill>
                  <a:srgbClr val="1F7B91"/>
                </a:solidFill>
                <a:latin typeface="Arial Narrow" panose="020B0606020202030204" pitchFamily="34" charset="0"/>
              </a:rPr>
              <a:t>Total Distritos 43 y 51 Universidades</a:t>
            </a:r>
          </a:p>
        </p:txBody>
      </p:sp>
      <p:sp>
        <p:nvSpPr>
          <p:cNvPr id="177" name="Rectangle 2"/>
          <p:cNvSpPr/>
          <p:nvPr/>
        </p:nvSpPr>
        <p:spPr>
          <a:xfrm>
            <a:off x="3723416" y="1565598"/>
            <a:ext cx="945458" cy="8673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78" name="TextBox 7"/>
          <p:cNvSpPr txBox="1"/>
          <p:nvPr/>
        </p:nvSpPr>
        <p:spPr>
          <a:xfrm>
            <a:off x="3736726" y="1659486"/>
            <a:ext cx="936637" cy="1022225"/>
          </a:xfrm>
          <a:prstGeom prst="rect">
            <a:avLst/>
          </a:prstGeom>
          <a:noFill/>
        </p:spPr>
        <p:txBody>
          <a:bodyPr wrap="square" lIns="0" tIns="0" rIns="68565" bIns="0" rtlCol="0">
            <a:noAutofit/>
          </a:bodyPr>
          <a:lstStyle/>
          <a:p>
            <a:r>
              <a:rPr lang="en-US" b="1" dirty="0">
                <a:solidFill>
                  <a:srgbClr val="44546A"/>
                </a:solidFill>
                <a:cs typeface="Helvetica Neue"/>
              </a:rPr>
              <a:t>O.E.3.</a:t>
            </a:r>
            <a:r>
              <a:rPr lang="en-US" dirty="0">
                <a:solidFill>
                  <a:srgbClr val="44546A"/>
                </a:solidFill>
                <a:cs typeface="Helvetica Neue"/>
              </a:rPr>
              <a:t> </a:t>
            </a:r>
          </a:p>
          <a:p>
            <a:r>
              <a:rPr lang="es-ES" sz="675" cap="all" dirty="0">
                <a:solidFill>
                  <a:srgbClr val="44546A"/>
                </a:solidFill>
                <a:cs typeface="Helvetica Neue"/>
              </a:rPr>
              <a:t>DESARROLLAR CAPACIDAD DE RESPUESTA ANTE EMERGENCIAS Y DESASTRES</a:t>
            </a:r>
            <a:endParaRPr lang="es-MX" sz="675" cap="all" dirty="0">
              <a:solidFill>
                <a:srgbClr val="44546A"/>
              </a:solidFill>
              <a:cs typeface="Helvetica Neue"/>
            </a:endParaRPr>
          </a:p>
        </p:txBody>
      </p:sp>
      <p:sp>
        <p:nvSpPr>
          <p:cNvPr id="179" name="Rectangle 2"/>
          <p:cNvSpPr/>
          <p:nvPr/>
        </p:nvSpPr>
        <p:spPr>
          <a:xfrm>
            <a:off x="4741401" y="1565598"/>
            <a:ext cx="945458" cy="8230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80" name="TextBox 7"/>
          <p:cNvSpPr txBox="1"/>
          <p:nvPr/>
        </p:nvSpPr>
        <p:spPr>
          <a:xfrm>
            <a:off x="4754710" y="1655063"/>
            <a:ext cx="936637" cy="1022225"/>
          </a:xfrm>
          <a:prstGeom prst="rect">
            <a:avLst/>
          </a:prstGeom>
          <a:noFill/>
        </p:spPr>
        <p:txBody>
          <a:bodyPr wrap="square" lIns="0" tIns="0" rIns="68565" bIns="0" rtlCol="0">
            <a:noAutofit/>
          </a:bodyPr>
          <a:lstStyle/>
          <a:p>
            <a:r>
              <a:rPr lang="en-US" b="1" dirty="0">
                <a:solidFill>
                  <a:srgbClr val="ED7D31"/>
                </a:solidFill>
                <a:cs typeface="Helvetica Neue"/>
              </a:rPr>
              <a:t>O.E.4</a:t>
            </a:r>
            <a:r>
              <a:rPr lang="en-US" dirty="0">
                <a:solidFill>
                  <a:srgbClr val="ED7D31"/>
                </a:solidFill>
                <a:cs typeface="Helvetica Neue"/>
              </a:rPr>
              <a:t> </a:t>
            </a:r>
          </a:p>
          <a:p>
            <a:r>
              <a:rPr lang="es-ES" sz="675" cap="all" dirty="0">
                <a:solidFill>
                  <a:srgbClr val="ED7D31"/>
                </a:solidFill>
                <a:cs typeface="Helvetica Neue"/>
              </a:rPr>
              <a:t>FORTALECER LA CAPACIDAD PARA LA RECUPERACIÓN FÍSICA, ECONÓMICA Y SOCIAL	</a:t>
            </a:r>
            <a:endParaRPr lang="es-MX" sz="675" cap="all" dirty="0">
              <a:solidFill>
                <a:srgbClr val="ED7D31"/>
              </a:solidFill>
              <a:cs typeface="Helvetica Neue"/>
            </a:endParaRPr>
          </a:p>
        </p:txBody>
      </p:sp>
      <p:sp>
        <p:nvSpPr>
          <p:cNvPr id="181" name="Rectangle 2"/>
          <p:cNvSpPr/>
          <p:nvPr/>
        </p:nvSpPr>
        <p:spPr>
          <a:xfrm>
            <a:off x="5766529" y="1565891"/>
            <a:ext cx="945458" cy="8230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82" name="TextBox 7"/>
          <p:cNvSpPr txBox="1"/>
          <p:nvPr/>
        </p:nvSpPr>
        <p:spPr>
          <a:xfrm>
            <a:off x="5779838" y="1655356"/>
            <a:ext cx="936637" cy="1022225"/>
          </a:xfrm>
          <a:prstGeom prst="rect">
            <a:avLst/>
          </a:prstGeom>
          <a:noFill/>
        </p:spPr>
        <p:txBody>
          <a:bodyPr wrap="square" lIns="0" tIns="0" rIns="68565" bIns="0" rtlCol="0">
            <a:noAutofit/>
          </a:bodyPr>
          <a:lstStyle/>
          <a:p>
            <a:r>
              <a:rPr lang="en-US" b="1" dirty="0">
                <a:solidFill>
                  <a:srgbClr val="A5A5A5"/>
                </a:solidFill>
                <a:cs typeface="Helvetica Neue"/>
              </a:rPr>
              <a:t>O.E.5 </a:t>
            </a:r>
          </a:p>
          <a:p>
            <a:r>
              <a:rPr lang="es-ES" sz="675" b="1" cap="all" dirty="0">
                <a:solidFill>
                  <a:srgbClr val="A5A5A5"/>
                </a:solidFill>
                <a:cs typeface="Helvetica Neue"/>
              </a:rPr>
              <a:t>FORTALECER LAS CAPACIDADES INSTITUCIONALES PARA EL DESARROLLO DE LA GESTIÓN DEL RIESGO DE DESASTRES</a:t>
            </a:r>
          </a:p>
          <a:p>
            <a:r>
              <a:rPr lang="es-ES" sz="675" cap="all" dirty="0">
                <a:solidFill>
                  <a:srgbClr val="ED7D31"/>
                </a:solidFill>
                <a:cs typeface="Helvetica Neue"/>
              </a:rPr>
              <a:t>	</a:t>
            </a:r>
            <a:endParaRPr lang="es-MX" sz="675" cap="all" dirty="0">
              <a:solidFill>
                <a:srgbClr val="ED7D31"/>
              </a:solidFill>
              <a:cs typeface="Helvetica Neue"/>
            </a:endParaRPr>
          </a:p>
        </p:txBody>
      </p:sp>
      <p:sp>
        <p:nvSpPr>
          <p:cNvPr id="183" name="Rectangle 2"/>
          <p:cNvSpPr/>
          <p:nvPr/>
        </p:nvSpPr>
        <p:spPr>
          <a:xfrm>
            <a:off x="6797015" y="1565598"/>
            <a:ext cx="1024489" cy="8673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84" name="TextBox 7"/>
          <p:cNvSpPr txBox="1"/>
          <p:nvPr/>
        </p:nvSpPr>
        <p:spPr>
          <a:xfrm>
            <a:off x="6810324" y="1657051"/>
            <a:ext cx="1011180" cy="1022225"/>
          </a:xfrm>
          <a:prstGeom prst="rect">
            <a:avLst/>
          </a:prstGeom>
          <a:noFill/>
        </p:spPr>
        <p:txBody>
          <a:bodyPr wrap="square" lIns="0" tIns="0" rIns="68565" bIns="0" rtlCol="0">
            <a:noAutofit/>
          </a:bodyPr>
          <a:lstStyle/>
          <a:p>
            <a:r>
              <a:rPr lang="en-US" b="1" dirty="0">
                <a:solidFill>
                  <a:srgbClr val="70AD47"/>
                </a:solidFill>
                <a:cs typeface="Helvetica Neue"/>
              </a:rPr>
              <a:t>O.E.6 </a:t>
            </a:r>
          </a:p>
          <a:p>
            <a:r>
              <a:rPr lang="es-ES" sz="675" b="1" cap="all" dirty="0">
                <a:solidFill>
                  <a:srgbClr val="70AD47"/>
                </a:solidFill>
                <a:cs typeface="Helvetica Neue"/>
              </a:rPr>
              <a:t>FORTALECER LA PARTICIPACIÓN DE LA POBLACIÓN Y SOCIEDAD RGANIZADA PARA EL  DESARROLLO DE UNA CULTURA DE PREVENCIÓN</a:t>
            </a:r>
          </a:p>
          <a:p>
            <a:r>
              <a:rPr lang="es-ES" sz="675" cap="all" dirty="0">
                <a:solidFill>
                  <a:srgbClr val="ED7D31"/>
                </a:solidFill>
                <a:cs typeface="Helvetica Neue"/>
              </a:rPr>
              <a:t>	</a:t>
            </a:r>
            <a:endParaRPr lang="es-MX" sz="675" cap="all" dirty="0">
              <a:solidFill>
                <a:srgbClr val="ED7D31"/>
              </a:solidFill>
              <a:cs typeface="Helvetica Neue"/>
            </a:endParaRPr>
          </a:p>
        </p:txBody>
      </p:sp>
      <p:sp>
        <p:nvSpPr>
          <p:cNvPr id="185" name="Rectangle 2"/>
          <p:cNvSpPr/>
          <p:nvPr/>
        </p:nvSpPr>
        <p:spPr>
          <a:xfrm>
            <a:off x="7929018" y="1581508"/>
            <a:ext cx="1113487" cy="86525"/>
          </a:xfrm>
          <a:prstGeom prst="rect">
            <a:avLst/>
          </a:prstGeom>
          <a:solidFill>
            <a:srgbClr val="1F7B9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86" name="TextBox 7"/>
          <p:cNvSpPr txBox="1"/>
          <p:nvPr/>
        </p:nvSpPr>
        <p:spPr>
          <a:xfrm>
            <a:off x="7915353" y="1661979"/>
            <a:ext cx="1190240" cy="1022225"/>
          </a:xfrm>
          <a:prstGeom prst="rect">
            <a:avLst/>
          </a:prstGeom>
          <a:noFill/>
        </p:spPr>
        <p:txBody>
          <a:bodyPr wrap="square" lIns="0" tIns="0" rIns="68565" bIns="0" rtlCol="0">
            <a:noAutofit/>
          </a:bodyPr>
          <a:lstStyle/>
          <a:p>
            <a:r>
              <a:rPr lang="en-US" b="1" dirty="0">
                <a:solidFill>
                  <a:srgbClr val="1F7B91"/>
                </a:solidFill>
                <a:cs typeface="Helvetica Neue"/>
              </a:rPr>
              <a:t>PROMEDIO</a:t>
            </a:r>
          </a:p>
        </p:txBody>
      </p:sp>
      <p:pic>
        <p:nvPicPr>
          <p:cNvPr id="4" name="Imagen 3">
            <a:extLst>
              <a:ext uri="{FF2B5EF4-FFF2-40B4-BE49-F238E27FC236}">
                <a16:creationId xmlns:a16="http://schemas.microsoft.com/office/drawing/2014/main" xmlns="" id="{15AFD390-CA05-405E-AB8C-8E051D26B424}"/>
              </a:ext>
            </a:extLst>
          </p:cNvPr>
          <p:cNvPicPr>
            <a:picLocks noChangeAspect="1"/>
          </p:cNvPicPr>
          <p:nvPr/>
        </p:nvPicPr>
        <p:blipFill>
          <a:blip r:embed="rId2"/>
          <a:stretch>
            <a:fillRect/>
          </a:stretch>
        </p:blipFill>
        <p:spPr>
          <a:xfrm>
            <a:off x="-50690" y="865003"/>
            <a:ext cx="1628916" cy="1841533"/>
          </a:xfrm>
          <a:prstGeom prst="rect">
            <a:avLst/>
          </a:prstGeom>
        </p:spPr>
      </p:pic>
      <p:sp>
        <p:nvSpPr>
          <p:cNvPr id="101" name="TextBox 6"/>
          <p:cNvSpPr txBox="1"/>
          <p:nvPr/>
        </p:nvSpPr>
        <p:spPr>
          <a:xfrm>
            <a:off x="5265177" y="1206448"/>
            <a:ext cx="2467736" cy="222779"/>
          </a:xfrm>
          <a:prstGeom prst="rect">
            <a:avLst/>
          </a:prstGeom>
          <a:noFill/>
        </p:spPr>
        <p:txBody>
          <a:bodyPr wrap="square" lIns="0" tIns="0" rIns="68565" bIns="0" rtlCol="0">
            <a:noAutofit/>
          </a:bodyPr>
          <a:lstStyle/>
          <a:p>
            <a:r>
              <a:rPr lang="es-ES" b="1" dirty="0">
                <a:solidFill>
                  <a:srgbClr val="4472C4"/>
                </a:solidFill>
                <a:cs typeface="Helvetica Neue"/>
              </a:rPr>
              <a:t>RESULTADO NACIONAL</a:t>
            </a:r>
            <a:endParaRPr lang="es-MX" sz="675" cap="all" dirty="0">
              <a:solidFill>
                <a:srgbClr val="4472C4"/>
              </a:solidFill>
              <a:cs typeface="Helvetica Neue"/>
            </a:endParaRPr>
          </a:p>
        </p:txBody>
      </p:sp>
      <p:pic>
        <p:nvPicPr>
          <p:cNvPr id="8" name="Imagen 7"/>
          <p:cNvPicPr>
            <a:picLocks noChangeAspect="1"/>
          </p:cNvPicPr>
          <p:nvPr/>
        </p:nvPicPr>
        <p:blipFill>
          <a:blip r:embed="rId3"/>
          <a:stretch>
            <a:fillRect/>
          </a:stretch>
        </p:blipFill>
        <p:spPr>
          <a:xfrm>
            <a:off x="1856226" y="2628433"/>
            <a:ext cx="7097927" cy="270915"/>
          </a:xfrm>
          <a:prstGeom prst="rect">
            <a:avLst/>
          </a:prstGeom>
        </p:spPr>
      </p:pic>
      <p:sp>
        <p:nvSpPr>
          <p:cNvPr id="110" name="Shape 270">
            <a:extLst>
              <a:ext uri="{FF2B5EF4-FFF2-40B4-BE49-F238E27FC236}">
                <a16:creationId xmlns:a16="http://schemas.microsoft.com/office/drawing/2014/main" xmlns="" id="{8C5B9D69-219F-4C00-A352-A4026E58E565}"/>
              </a:ext>
            </a:extLst>
          </p:cNvPr>
          <p:cNvSpPr/>
          <p:nvPr/>
        </p:nvSpPr>
        <p:spPr>
          <a:xfrm>
            <a:off x="4625649" y="526816"/>
            <a:ext cx="462472" cy="435469"/>
          </a:xfrm>
          <a:prstGeom prst="rect">
            <a:avLst/>
          </a:prstGeom>
          <a:solidFill>
            <a:schemeClr val="bg1">
              <a:lumMod val="65000"/>
            </a:schemeClr>
          </a:solidFill>
          <a:ln w="12700" cap="flat">
            <a:noFill/>
            <a:miter lim="400000"/>
          </a:ln>
          <a:effectLst/>
        </p:spPr>
        <p:txBody>
          <a:bodyPr wrap="square" lIns="19288" tIns="19288" rIns="19288" bIns="19288" numCol="1" anchor="ctr">
            <a:noAutofit/>
          </a:bodyPr>
          <a:lstStyle/>
          <a:p>
            <a:pPr algn="ctr">
              <a:defRPr>
                <a:solidFill>
                  <a:srgbClr val="FFFFFF"/>
                </a:solidFill>
              </a:defRPr>
            </a:pPr>
            <a:r>
              <a:rPr lang="en-US" sz="1013" dirty="0">
                <a:ln>
                  <a:solidFill>
                    <a:sysClr val="windowText" lastClr="000000"/>
                  </a:solidFill>
                </a:ln>
                <a:solidFill>
                  <a:srgbClr val="E7E6E6">
                    <a:lumMod val="10000"/>
                  </a:srgbClr>
                </a:solidFill>
                <a:latin typeface="Calibri Light" panose="020F0302020204030204"/>
              </a:rPr>
              <a:t>8 %</a:t>
            </a:r>
            <a:endParaRPr sz="1013" dirty="0">
              <a:ln>
                <a:solidFill>
                  <a:sysClr val="windowText" lastClr="000000"/>
                </a:solidFill>
              </a:ln>
              <a:solidFill>
                <a:srgbClr val="E7E6E6">
                  <a:lumMod val="10000"/>
                </a:srgbClr>
              </a:solidFill>
              <a:latin typeface="Calibri Light" panose="020F0302020204030204"/>
            </a:endParaRPr>
          </a:p>
        </p:txBody>
      </p:sp>
      <p:sp>
        <p:nvSpPr>
          <p:cNvPr id="111" name="Heptágono 110">
            <a:extLst>
              <a:ext uri="{FF2B5EF4-FFF2-40B4-BE49-F238E27FC236}">
                <a16:creationId xmlns:a16="http://schemas.microsoft.com/office/drawing/2014/main" xmlns="" id="{0FCF08A9-E45D-4551-AA12-854FDC913F73}"/>
              </a:ext>
            </a:extLst>
          </p:cNvPr>
          <p:cNvSpPr/>
          <p:nvPr/>
        </p:nvSpPr>
        <p:spPr>
          <a:xfrm>
            <a:off x="4615972" y="1101757"/>
            <a:ext cx="468061" cy="362028"/>
          </a:xfrm>
          <a:prstGeom prst="heptagon">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25" b="1" dirty="0">
                <a:solidFill>
                  <a:prstClr val="black">
                    <a:lumMod val="95000"/>
                    <a:lumOff val="5000"/>
                  </a:prstClr>
                </a:solidFill>
                <a:latin typeface="Arial Narrow" panose="020B0606020202030204" pitchFamily="34" charset="0"/>
              </a:rPr>
              <a:t>10%</a:t>
            </a:r>
          </a:p>
        </p:txBody>
      </p:sp>
      <p:sp>
        <p:nvSpPr>
          <p:cNvPr id="112" name="Cubo 111">
            <a:extLst>
              <a:ext uri="{FF2B5EF4-FFF2-40B4-BE49-F238E27FC236}">
                <a16:creationId xmlns:a16="http://schemas.microsoft.com/office/drawing/2014/main" xmlns="" id="{FFD3EEB8-34C4-4106-99C4-036D82F19B92}"/>
              </a:ext>
            </a:extLst>
          </p:cNvPr>
          <p:cNvSpPr/>
          <p:nvPr/>
        </p:nvSpPr>
        <p:spPr>
          <a:xfrm>
            <a:off x="8196075" y="1060967"/>
            <a:ext cx="468061" cy="362028"/>
          </a:xfrm>
          <a:prstGeom prst="cub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25" b="1" dirty="0">
                <a:solidFill>
                  <a:prstClr val="black">
                    <a:lumMod val="95000"/>
                    <a:lumOff val="5000"/>
                  </a:prstClr>
                </a:solidFill>
                <a:latin typeface="Arial Narrow" panose="020B0606020202030204" pitchFamily="34" charset="0"/>
              </a:rPr>
              <a:t>13%</a:t>
            </a:r>
          </a:p>
        </p:txBody>
      </p:sp>
      <p:pic>
        <p:nvPicPr>
          <p:cNvPr id="113" name="Imagen 112">
            <a:extLst>
              <a:ext uri="{FF2B5EF4-FFF2-40B4-BE49-F238E27FC236}">
                <a16:creationId xmlns:a16="http://schemas.microsoft.com/office/drawing/2014/main" xmlns="" id="{20D345E2-8007-4445-B6F0-3266072AE0F4}"/>
              </a:ext>
            </a:extLst>
          </p:cNvPr>
          <p:cNvPicPr>
            <a:picLocks noChangeAspect="1"/>
          </p:cNvPicPr>
          <p:nvPr/>
        </p:nvPicPr>
        <p:blipFill>
          <a:blip r:embed="rId4"/>
          <a:stretch>
            <a:fillRect/>
          </a:stretch>
        </p:blipFill>
        <p:spPr>
          <a:xfrm>
            <a:off x="5960566" y="51466"/>
            <a:ext cx="2897756" cy="963632"/>
          </a:xfrm>
          <a:prstGeom prst="rect">
            <a:avLst/>
          </a:prstGeom>
        </p:spPr>
      </p:pic>
      <p:pic>
        <p:nvPicPr>
          <p:cNvPr id="12" name="Imagen 11"/>
          <p:cNvPicPr>
            <a:picLocks noChangeAspect="1"/>
          </p:cNvPicPr>
          <p:nvPr/>
        </p:nvPicPr>
        <p:blipFill>
          <a:blip r:embed="rId5"/>
          <a:stretch>
            <a:fillRect/>
          </a:stretch>
        </p:blipFill>
        <p:spPr>
          <a:xfrm>
            <a:off x="144492" y="2932371"/>
            <a:ext cx="8713829" cy="3742126"/>
          </a:xfrm>
          <a:prstGeom prst="rect">
            <a:avLst/>
          </a:prstGeom>
        </p:spPr>
      </p:pic>
    </p:spTree>
    <p:extLst>
      <p:ext uri="{BB962C8B-B14F-4D97-AF65-F5344CB8AC3E}">
        <p14:creationId xmlns:p14="http://schemas.microsoft.com/office/powerpoint/2010/main" val="17981078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719"/>
          <p:cNvGrpSpPr/>
          <p:nvPr/>
        </p:nvGrpSpPr>
        <p:grpSpPr>
          <a:xfrm>
            <a:off x="0" y="251536"/>
            <a:ext cx="5265177" cy="800492"/>
            <a:chOff x="-1" y="-1"/>
            <a:chExt cx="4996557" cy="1152962"/>
          </a:xfrm>
          <a:solidFill>
            <a:srgbClr val="1F7B91"/>
          </a:solidFill>
        </p:grpSpPr>
        <p:sp>
          <p:nvSpPr>
            <p:cNvPr id="6" name="Shape 712"/>
            <p:cNvSpPr/>
            <p:nvPr/>
          </p:nvSpPr>
          <p:spPr>
            <a:xfrm flipH="1">
              <a:off x="-1" y="166679"/>
              <a:ext cx="4191989" cy="818352"/>
            </a:xfrm>
            <a:prstGeom prst="rect">
              <a:avLst/>
            </a:prstGeom>
            <a:grpFill/>
            <a:ln w="12700" cap="flat">
              <a:noFill/>
              <a:miter lim="400000"/>
            </a:ln>
            <a:effectLst/>
          </p:spPr>
          <p:txBody>
            <a:bodyPr wrap="square" lIns="25717" tIns="25717" rIns="25717" bIns="25717" numCol="1" anchor="ctr">
              <a:noAutofit/>
            </a:bodyPr>
            <a:lstStyle/>
            <a:p>
              <a:pPr algn="ctr"/>
              <a:r>
                <a:rPr lang="en-US" sz="2700" b="1" dirty="0">
                  <a:solidFill>
                    <a:prstClr val="white"/>
                  </a:solidFill>
                </a:rPr>
                <a:t>LIMA</a:t>
              </a:r>
            </a:p>
          </p:txBody>
        </p:sp>
        <p:grpSp>
          <p:nvGrpSpPr>
            <p:cNvPr id="7" name="Group 716"/>
            <p:cNvGrpSpPr/>
            <p:nvPr/>
          </p:nvGrpSpPr>
          <p:grpSpPr>
            <a:xfrm>
              <a:off x="4191985" y="-1"/>
              <a:ext cx="804571" cy="1152962"/>
              <a:chOff x="0" y="0"/>
              <a:chExt cx="804567" cy="1152959"/>
            </a:xfrm>
            <a:grpFill/>
          </p:grpSpPr>
          <p:sp>
            <p:nvSpPr>
              <p:cNvPr id="9" name="Shape 713"/>
              <p:cNvSpPr/>
              <p:nvPr/>
            </p:nvSpPr>
            <p:spPr>
              <a:xfrm flipH="1">
                <a:off x="0"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7922"/>
                    </a:lnTo>
                    <a:lnTo>
                      <a:pt x="21600" y="0"/>
                    </a:lnTo>
                    <a:lnTo>
                      <a:pt x="0" y="3733"/>
                    </a:lnTo>
                    <a:lnTo>
                      <a:pt x="0" y="21600"/>
                    </a:lnTo>
                    <a:close/>
                  </a:path>
                </a:pathLst>
              </a:custGeom>
              <a:grpFill/>
              <a:ln w="12700" cap="flat">
                <a:noFill/>
                <a:miter lim="400000"/>
              </a:ln>
              <a:effectLst/>
            </p:spPr>
            <p:txBody>
              <a:bodyPr wrap="square" lIns="25717" tIns="25717" rIns="25717" bIns="25717" numCol="1" anchor="t">
                <a:noAutofit/>
              </a:bodyPr>
              <a:lstStyle/>
              <a:p>
                <a:endParaRPr sz="1013">
                  <a:solidFill>
                    <a:prstClr val="black"/>
                  </a:solidFill>
                </a:endParaRPr>
              </a:p>
            </p:txBody>
          </p:sp>
          <p:sp>
            <p:nvSpPr>
              <p:cNvPr id="10" name="Shape 714"/>
              <p:cNvSpPr/>
              <p:nvPr/>
            </p:nvSpPr>
            <p:spPr>
              <a:xfrm flipH="1">
                <a:off x="402283" y="169868"/>
                <a:ext cx="402284" cy="98309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922"/>
                    </a:lnTo>
                    <a:lnTo>
                      <a:pt x="0" y="0"/>
                    </a:lnTo>
                    <a:lnTo>
                      <a:pt x="21600" y="3733"/>
                    </a:lnTo>
                    <a:lnTo>
                      <a:pt x="21600" y="21600"/>
                    </a:lnTo>
                    <a:close/>
                  </a:path>
                </a:pathLst>
              </a:custGeom>
              <a:grpFill/>
              <a:ln w="12700" cap="flat">
                <a:noFill/>
                <a:miter lim="400000"/>
              </a:ln>
              <a:effectLst/>
            </p:spPr>
            <p:txBody>
              <a:bodyPr wrap="square" lIns="25717" tIns="25717" rIns="25717" bIns="25717" numCol="1" anchor="ctr">
                <a:noAutofit/>
              </a:bodyPr>
              <a:lstStyle/>
              <a:p>
                <a:pPr algn="ctr"/>
                <a:endParaRPr lang="en-US" b="1" dirty="0">
                  <a:solidFill>
                    <a:srgbClr val="FFFFFF"/>
                  </a:solidFill>
                  <a:ea typeface="Helvetica"/>
                  <a:cs typeface="Helvetica"/>
                  <a:sym typeface="Helvetica"/>
                </a:endParaRPr>
              </a:p>
            </p:txBody>
          </p:sp>
          <p:sp>
            <p:nvSpPr>
              <p:cNvPr id="11" name="Shape 715"/>
              <p:cNvSpPr/>
              <p:nvPr/>
            </p:nvSpPr>
            <p:spPr>
              <a:xfrm flipH="1">
                <a:off x="1" y="0"/>
                <a:ext cx="804566" cy="33711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10680"/>
                    </a:lnTo>
                    <a:lnTo>
                      <a:pt x="10800" y="0"/>
                    </a:lnTo>
                    <a:lnTo>
                      <a:pt x="21600" y="10680"/>
                    </a:lnTo>
                    <a:lnTo>
                      <a:pt x="10800" y="21600"/>
                    </a:lnTo>
                    <a:close/>
                  </a:path>
                </a:pathLst>
              </a:custGeom>
              <a:grpFill/>
              <a:ln w="9525" cap="flat">
                <a:noFill/>
                <a:prstDash val="solid"/>
                <a:bevel/>
              </a:ln>
              <a:effectLst/>
            </p:spPr>
            <p:txBody>
              <a:bodyPr wrap="square" lIns="25717" tIns="25717" rIns="25717" bIns="25717" numCol="1" anchor="t">
                <a:noAutofit/>
              </a:bodyPr>
              <a:lstStyle/>
              <a:p>
                <a:endParaRPr sz="1013">
                  <a:solidFill>
                    <a:prstClr val="black"/>
                  </a:solidFill>
                </a:endParaRPr>
              </a:p>
            </p:txBody>
          </p:sp>
        </p:grpSp>
      </p:grpSp>
      <p:sp>
        <p:nvSpPr>
          <p:cNvPr id="14" name="Rectangle 1"/>
          <p:cNvSpPr/>
          <p:nvPr/>
        </p:nvSpPr>
        <p:spPr>
          <a:xfrm>
            <a:off x="1749418" y="1565598"/>
            <a:ext cx="873116" cy="83991"/>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5" name="Rectangle 2"/>
          <p:cNvSpPr/>
          <p:nvPr/>
        </p:nvSpPr>
        <p:spPr>
          <a:xfrm>
            <a:off x="2697544" y="1567076"/>
            <a:ext cx="945458" cy="8103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9" name="TextBox 6"/>
          <p:cNvSpPr txBox="1"/>
          <p:nvPr/>
        </p:nvSpPr>
        <p:spPr>
          <a:xfrm>
            <a:off x="1763930" y="1655269"/>
            <a:ext cx="932075" cy="1022225"/>
          </a:xfrm>
          <a:prstGeom prst="rect">
            <a:avLst/>
          </a:prstGeom>
          <a:noFill/>
        </p:spPr>
        <p:txBody>
          <a:bodyPr wrap="square" lIns="0" tIns="0" rIns="68565" bIns="0" rtlCol="0">
            <a:noAutofit/>
          </a:bodyPr>
          <a:lstStyle/>
          <a:p>
            <a:r>
              <a:rPr lang="en-US" b="1" dirty="0">
                <a:solidFill>
                  <a:srgbClr val="4472C4"/>
                </a:solidFill>
                <a:cs typeface="Helvetica Neue"/>
              </a:rPr>
              <a:t>O.E.1</a:t>
            </a:r>
            <a:r>
              <a:rPr lang="en-US" dirty="0">
                <a:solidFill>
                  <a:srgbClr val="4472C4"/>
                </a:solidFill>
                <a:cs typeface="Helvetica Neue"/>
              </a:rPr>
              <a:t> </a:t>
            </a:r>
          </a:p>
          <a:p>
            <a:r>
              <a:rPr lang="es-ES" sz="675" cap="all" dirty="0">
                <a:solidFill>
                  <a:srgbClr val="4472C4"/>
                </a:solidFill>
                <a:cs typeface="Helvetica Neue"/>
              </a:rPr>
              <a:t>DESARROLLAR EL CONOCIMIENTO DEL RIESGO</a:t>
            </a:r>
            <a:endParaRPr lang="es-MX" sz="675" cap="all" dirty="0">
              <a:solidFill>
                <a:srgbClr val="4472C4"/>
              </a:solidFill>
              <a:cs typeface="Helvetica Neue"/>
            </a:endParaRPr>
          </a:p>
        </p:txBody>
      </p:sp>
      <p:sp>
        <p:nvSpPr>
          <p:cNvPr id="20" name="TextBox 7"/>
          <p:cNvSpPr txBox="1"/>
          <p:nvPr/>
        </p:nvSpPr>
        <p:spPr>
          <a:xfrm>
            <a:off x="2710853" y="1655269"/>
            <a:ext cx="936637" cy="1022225"/>
          </a:xfrm>
          <a:prstGeom prst="rect">
            <a:avLst/>
          </a:prstGeom>
          <a:noFill/>
        </p:spPr>
        <p:txBody>
          <a:bodyPr wrap="square" lIns="0" tIns="0" rIns="68565" bIns="0" rtlCol="0">
            <a:noAutofit/>
          </a:bodyPr>
          <a:lstStyle/>
          <a:p>
            <a:r>
              <a:rPr lang="en-US" b="1" dirty="0">
                <a:solidFill>
                  <a:srgbClr val="FFC000"/>
                </a:solidFill>
                <a:cs typeface="Helvetica Neue"/>
              </a:rPr>
              <a:t>O.E.2</a:t>
            </a:r>
            <a:r>
              <a:rPr lang="en-US" dirty="0">
                <a:solidFill>
                  <a:srgbClr val="FFC000"/>
                </a:solidFill>
                <a:cs typeface="Helvetica Neue"/>
              </a:rPr>
              <a:t> </a:t>
            </a:r>
          </a:p>
          <a:p>
            <a:r>
              <a:rPr lang="es-ES" sz="675" cap="all" dirty="0">
                <a:solidFill>
                  <a:srgbClr val="FFC000"/>
                </a:solidFill>
                <a:cs typeface="Helvetica Neue"/>
              </a:rPr>
              <a:t>EVITAR Y REDUCIR LAS CONDICIONES DE RIESGO DE LOS MEDIOS DE VIDA DE LA POBLACIÓN CON UN ENFOQUE TERRITORIAL</a:t>
            </a:r>
            <a:endParaRPr lang="es-MX" sz="675" cap="all" dirty="0">
              <a:solidFill>
                <a:srgbClr val="FFC000"/>
              </a:solidFill>
              <a:cs typeface="Helvetica Neue"/>
            </a:endParaRPr>
          </a:p>
        </p:txBody>
      </p:sp>
      <p:sp>
        <p:nvSpPr>
          <p:cNvPr id="148" name="TextBox 6"/>
          <p:cNvSpPr txBox="1"/>
          <p:nvPr/>
        </p:nvSpPr>
        <p:spPr>
          <a:xfrm>
            <a:off x="1650290" y="1204442"/>
            <a:ext cx="4423820" cy="222779"/>
          </a:xfrm>
          <a:prstGeom prst="rect">
            <a:avLst/>
          </a:prstGeom>
          <a:noFill/>
        </p:spPr>
        <p:txBody>
          <a:bodyPr wrap="square" lIns="0" tIns="0" rIns="68565" bIns="0" rtlCol="0">
            <a:noAutofit/>
          </a:bodyPr>
          <a:lstStyle/>
          <a:p>
            <a:r>
              <a:rPr lang="es-ES" b="1" dirty="0">
                <a:solidFill>
                  <a:srgbClr val="4472C4"/>
                </a:solidFill>
                <a:cs typeface="Helvetica Neue"/>
              </a:rPr>
              <a:t>LIMA METROPOLITANA</a:t>
            </a:r>
            <a:endParaRPr lang="es-MX" sz="675" cap="all" dirty="0">
              <a:solidFill>
                <a:srgbClr val="4472C4"/>
              </a:solidFill>
              <a:cs typeface="Helvetica Neue"/>
            </a:endParaRPr>
          </a:p>
        </p:txBody>
      </p:sp>
      <p:sp>
        <p:nvSpPr>
          <p:cNvPr id="150" name="Shape 270"/>
          <p:cNvSpPr/>
          <p:nvPr/>
        </p:nvSpPr>
        <p:spPr>
          <a:xfrm>
            <a:off x="4625649" y="526816"/>
            <a:ext cx="462472" cy="435469"/>
          </a:xfrm>
          <a:prstGeom prst="rect">
            <a:avLst/>
          </a:prstGeom>
          <a:solidFill>
            <a:srgbClr val="FF7C80"/>
          </a:solidFill>
          <a:ln w="12700" cap="flat">
            <a:noFill/>
            <a:miter lim="400000"/>
          </a:ln>
          <a:effectLst/>
        </p:spPr>
        <p:txBody>
          <a:bodyPr wrap="square" lIns="19288" tIns="19288" rIns="19288" bIns="19288" numCol="1" anchor="ctr">
            <a:noAutofit/>
          </a:bodyPr>
          <a:lstStyle/>
          <a:p>
            <a:pPr algn="ctr">
              <a:defRPr>
                <a:solidFill>
                  <a:srgbClr val="FFFFFF"/>
                </a:solidFill>
              </a:defRPr>
            </a:pPr>
            <a:r>
              <a:rPr lang="en-US" sz="1013" dirty="0">
                <a:ln>
                  <a:solidFill>
                    <a:sysClr val="windowText" lastClr="000000"/>
                  </a:solidFill>
                </a:ln>
                <a:solidFill>
                  <a:srgbClr val="E7E6E6">
                    <a:lumMod val="10000"/>
                  </a:srgbClr>
                </a:solidFill>
                <a:latin typeface="Calibri Light" panose="020F0302020204030204"/>
              </a:rPr>
              <a:t>6 %</a:t>
            </a:r>
            <a:endParaRPr sz="1013" dirty="0">
              <a:ln>
                <a:solidFill>
                  <a:sysClr val="windowText" lastClr="000000"/>
                </a:solidFill>
              </a:ln>
              <a:solidFill>
                <a:srgbClr val="E7E6E6">
                  <a:lumMod val="10000"/>
                </a:srgbClr>
              </a:solidFill>
              <a:latin typeface="Calibri Light" panose="020F0302020204030204"/>
            </a:endParaRPr>
          </a:p>
        </p:txBody>
      </p:sp>
      <p:sp>
        <p:nvSpPr>
          <p:cNvPr id="151" name="Rectangle 1"/>
          <p:cNvSpPr/>
          <p:nvPr/>
        </p:nvSpPr>
        <p:spPr>
          <a:xfrm rot="10800000" flipV="1">
            <a:off x="41867" y="2893038"/>
            <a:ext cx="9041730" cy="3037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14" name="Rectangle 1"/>
          <p:cNvSpPr/>
          <p:nvPr/>
        </p:nvSpPr>
        <p:spPr>
          <a:xfrm rot="10800000" flipV="1">
            <a:off x="41867" y="2573097"/>
            <a:ext cx="9041730" cy="3037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16" name="TextBox 6"/>
          <p:cNvSpPr txBox="1"/>
          <p:nvPr/>
        </p:nvSpPr>
        <p:spPr>
          <a:xfrm>
            <a:off x="607398" y="2659580"/>
            <a:ext cx="503554" cy="156516"/>
          </a:xfrm>
          <a:prstGeom prst="rect">
            <a:avLst/>
          </a:prstGeom>
          <a:noFill/>
        </p:spPr>
        <p:txBody>
          <a:bodyPr wrap="square" lIns="0" tIns="0" rIns="68565" bIns="0" rtlCol="0">
            <a:noAutofit/>
          </a:bodyPr>
          <a:lstStyle/>
          <a:p>
            <a:r>
              <a:rPr lang="es-MX" sz="900" cap="all" dirty="0">
                <a:solidFill>
                  <a:srgbClr val="4472C4"/>
                </a:solidFill>
                <a:cs typeface="Helvetica Neue"/>
              </a:rPr>
              <a:t>ENTIDAD</a:t>
            </a:r>
            <a:endParaRPr lang="es-MX" sz="1013" cap="all" dirty="0">
              <a:solidFill>
                <a:srgbClr val="4472C4"/>
              </a:solidFill>
              <a:cs typeface="Helvetica Neue"/>
            </a:endParaRPr>
          </a:p>
        </p:txBody>
      </p:sp>
      <p:sp>
        <p:nvSpPr>
          <p:cNvPr id="25" name="CuadroTexto 24"/>
          <p:cNvSpPr txBox="1"/>
          <p:nvPr/>
        </p:nvSpPr>
        <p:spPr>
          <a:xfrm>
            <a:off x="0" y="6650251"/>
            <a:ext cx="2471117" cy="248209"/>
          </a:xfrm>
          <a:prstGeom prst="rect">
            <a:avLst/>
          </a:prstGeom>
          <a:solidFill>
            <a:schemeClr val="bg1"/>
          </a:solidFill>
        </p:spPr>
        <p:txBody>
          <a:bodyPr wrap="square" rtlCol="0">
            <a:spAutoFit/>
          </a:bodyPr>
          <a:lstStyle/>
          <a:p>
            <a:r>
              <a:rPr lang="es-PE" sz="1013" b="1" dirty="0">
                <a:solidFill>
                  <a:srgbClr val="1F7B91"/>
                </a:solidFill>
                <a:latin typeface="Arial Narrow" panose="020B0606020202030204" pitchFamily="34" charset="0"/>
              </a:rPr>
              <a:t>Total Distritos 43 y 51 Universidades</a:t>
            </a:r>
          </a:p>
        </p:txBody>
      </p:sp>
      <p:sp>
        <p:nvSpPr>
          <p:cNvPr id="177" name="Rectangle 2"/>
          <p:cNvSpPr/>
          <p:nvPr/>
        </p:nvSpPr>
        <p:spPr>
          <a:xfrm>
            <a:off x="3723416" y="1565598"/>
            <a:ext cx="945458" cy="8673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78" name="TextBox 7"/>
          <p:cNvSpPr txBox="1"/>
          <p:nvPr/>
        </p:nvSpPr>
        <p:spPr>
          <a:xfrm>
            <a:off x="3736726" y="1659486"/>
            <a:ext cx="936637" cy="1022225"/>
          </a:xfrm>
          <a:prstGeom prst="rect">
            <a:avLst/>
          </a:prstGeom>
          <a:noFill/>
        </p:spPr>
        <p:txBody>
          <a:bodyPr wrap="square" lIns="0" tIns="0" rIns="68565" bIns="0" rtlCol="0">
            <a:noAutofit/>
          </a:bodyPr>
          <a:lstStyle/>
          <a:p>
            <a:r>
              <a:rPr lang="en-US" b="1" dirty="0">
                <a:solidFill>
                  <a:srgbClr val="44546A"/>
                </a:solidFill>
                <a:cs typeface="Helvetica Neue"/>
              </a:rPr>
              <a:t>O.E.3.</a:t>
            </a:r>
            <a:r>
              <a:rPr lang="en-US" dirty="0">
                <a:solidFill>
                  <a:srgbClr val="44546A"/>
                </a:solidFill>
                <a:cs typeface="Helvetica Neue"/>
              </a:rPr>
              <a:t> </a:t>
            </a:r>
          </a:p>
          <a:p>
            <a:r>
              <a:rPr lang="es-ES" sz="675" cap="all" dirty="0">
                <a:solidFill>
                  <a:srgbClr val="44546A"/>
                </a:solidFill>
                <a:cs typeface="Helvetica Neue"/>
              </a:rPr>
              <a:t>DESARROLLAR CAPACIDAD DE RESPUESTA ANTE EMERGENCIAS Y DESASTRES</a:t>
            </a:r>
            <a:endParaRPr lang="es-MX" sz="675" cap="all" dirty="0">
              <a:solidFill>
                <a:srgbClr val="44546A"/>
              </a:solidFill>
              <a:cs typeface="Helvetica Neue"/>
            </a:endParaRPr>
          </a:p>
        </p:txBody>
      </p:sp>
      <p:sp>
        <p:nvSpPr>
          <p:cNvPr id="179" name="Rectangle 2"/>
          <p:cNvSpPr/>
          <p:nvPr/>
        </p:nvSpPr>
        <p:spPr>
          <a:xfrm>
            <a:off x="4741401" y="1565598"/>
            <a:ext cx="945458" cy="8230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80" name="TextBox 7"/>
          <p:cNvSpPr txBox="1"/>
          <p:nvPr/>
        </p:nvSpPr>
        <p:spPr>
          <a:xfrm>
            <a:off x="4754710" y="1655063"/>
            <a:ext cx="936637" cy="1022225"/>
          </a:xfrm>
          <a:prstGeom prst="rect">
            <a:avLst/>
          </a:prstGeom>
          <a:noFill/>
        </p:spPr>
        <p:txBody>
          <a:bodyPr wrap="square" lIns="0" tIns="0" rIns="68565" bIns="0" rtlCol="0">
            <a:noAutofit/>
          </a:bodyPr>
          <a:lstStyle/>
          <a:p>
            <a:r>
              <a:rPr lang="en-US" b="1" dirty="0">
                <a:solidFill>
                  <a:srgbClr val="ED7D31"/>
                </a:solidFill>
                <a:cs typeface="Helvetica Neue"/>
              </a:rPr>
              <a:t>O.E.4</a:t>
            </a:r>
            <a:r>
              <a:rPr lang="en-US" dirty="0">
                <a:solidFill>
                  <a:srgbClr val="ED7D31"/>
                </a:solidFill>
                <a:cs typeface="Helvetica Neue"/>
              </a:rPr>
              <a:t> </a:t>
            </a:r>
          </a:p>
          <a:p>
            <a:r>
              <a:rPr lang="es-ES" sz="675" cap="all" dirty="0">
                <a:solidFill>
                  <a:srgbClr val="ED7D31"/>
                </a:solidFill>
                <a:cs typeface="Helvetica Neue"/>
              </a:rPr>
              <a:t>FORTALECER LA CAPACIDAD PARA LA RECUPERACIÓN FÍSICA, ECONÓMICA Y SOCIAL	</a:t>
            </a:r>
            <a:endParaRPr lang="es-MX" sz="675" cap="all" dirty="0">
              <a:solidFill>
                <a:srgbClr val="ED7D31"/>
              </a:solidFill>
              <a:cs typeface="Helvetica Neue"/>
            </a:endParaRPr>
          </a:p>
        </p:txBody>
      </p:sp>
      <p:sp>
        <p:nvSpPr>
          <p:cNvPr id="181" name="Rectangle 2"/>
          <p:cNvSpPr/>
          <p:nvPr/>
        </p:nvSpPr>
        <p:spPr>
          <a:xfrm>
            <a:off x="5766529" y="1565891"/>
            <a:ext cx="945458" cy="8230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82" name="TextBox 7"/>
          <p:cNvSpPr txBox="1"/>
          <p:nvPr/>
        </p:nvSpPr>
        <p:spPr>
          <a:xfrm>
            <a:off x="5779838" y="1655356"/>
            <a:ext cx="936637" cy="1022225"/>
          </a:xfrm>
          <a:prstGeom prst="rect">
            <a:avLst/>
          </a:prstGeom>
          <a:noFill/>
        </p:spPr>
        <p:txBody>
          <a:bodyPr wrap="square" lIns="0" tIns="0" rIns="68565" bIns="0" rtlCol="0">
            <a:noAutofit/>
          </a:bodyPr>
          <a:lstStyle/>
          <a:p>
            <a:r>
              <a:rPr lang="en-US" b="1" dirty="0">
                <a:solidFill>
                  <a:srgbClr val="A5A5A5"/>
                </a:solidFill>
                <a:cs typeface="Helvetica Neue"/>
              </a:rPr>
              <a:t>O.E.5 </a:t>
            </a:r>
          </a:p>
          <a:p>
            <a:r>
              <a:rPr lang="es-ES" sz="675" b="1" cap="all" dirty="0">
                <a:solidFill>
                  <a:srgbClr val="A5A5A5"/>
                </a:solidFill>
                <a:cs typeface="Helvetica Neue"/>
              </a:rPr>
              <a:t>FORTALECER LAS CAPACIDADES INSTITUCIONALES PARA EL DESARROLLO DE LA GESTIÓN DEL RIESGO DE DESASTRES</a:t>
            </a:r>
          </a:p>
          <a:p>
            <a:r>
              <a:rPr lang="es-ES" sz="675" cap="all" dirty="0">
                <a:solidFill>
                  <a:srgbClr val="ED7D31"/>
                </a:solidFill>
                <a:cs typeface="Helvetica Neue"/>
              </a:rPr>
              <a:t>	</a:t>
            </a:r>
            <a:endParaRPr lang="es-MX" sz="675" cap="all" dirty="0">
              <a:solidFill>
                <a:srgbClr val="ED7D31"/>
              </a:solidFill>
              <a:cs typeface="Helvetica Neue"/>
            </a:endParaRPr>
          </a:p>
        </p:txBody>
      </p:sp>
      <p:sp>
        <p:nvSpPr>
          <p:cNvPr id="183" name="Rectangle 2"/>
          <p:cNvSpPr/>
          <p:nvPr/>
        </p:nvSpPr>
        <p:spPr>
          <a:xfrm>
            <a:off x="6797015" y="1565598"/>
            <a:ext cx="1024489" cy="8673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84" name="TextBox 7"/>
          <p:cNvSpPr txBox="1"/>
          <p:nvPr/>
        </p:nvSpPr>
        <p:spPr>
          <a:xfrm>
            <a:off x="6810324" y="1657051"/>
            <a:ext cx="1011180" cy="1022225"/>
          </a:xfrm>
          <a:prstGeom prst="rect">
            <a:avLst/>
          </a:prstGeom>
          <a:noFill/>
        </p:spPr>
        <p:txBody>
          <a:bodyPr wrap="square" lIns="0" tIns="0" rIns="68565" bIns="0" rtlCol="0">
            <a:noAutofit/>
          </a:bodyPr>
          <a:lstStyle/>
          <a:p>
            <a:r>
              <a:rPr lang="en-US" b="1" dirty="0">
                <a:solidFill>
                  <a:srgbClr val="70AD47"/>
                </a:solidFill>
                <a:cs typeface="Helvetica Neue"/>
              </a:rPr>
              <a:t>O.E.6 </a:t>
            </a:r>
          </a:p>
          <a:p>
            <a:r>
              <a:rPr lang="es-ES" sz="675" b="1" cap="all" dirty="0">
                <a:solidFill>
                  <a:srgbClr val="70AD47"/>
                </a:solidFill>
                <a:cs typeface="Helvetica Neue"/>
              </a:rPr>
              <a:t>FORTALECER LA PARTICIPACIÓN DE LA POBLACIÓN Y SOCIEDAD RGANIZADA PARA EL  DESARROLLO DE UNA CULTURA DE PREVENCIÓN</a:t>
            </a:r>
          </a:p>
          <a:p>
            <a:r>
              <a:rPr lang="es-ES" sz="675" cap="all" dirty="0">
                <a:solidFill>
                  <a:srgbClr val="ED7D31"/>
                </a:solidFill>
                <a:cs typeface="Helvetica Neue"/>
              </a:rPr>
              <a:t>	</a:t>
            </a:r>
            <a:endParaRPr lang="es-MX" sz="675" cap="all" dirty="0">
              <a:solidFill>
                <a:srgbClr val="ED7D31"/>
              </a:solidFill>
              <a:cs typeface="Helvetica Neue"/>
            </a:endParaRPr>
          </a:p>
        </p:txBody>
      </p:sp>
      <p:sp>
        <p:nvSpPr>
          <p:cNvPr id="185" name="Rectangle 2"/>
          <p:cNvSpPr/>
          <p:nvPr/>
        </p:nvSpPr>
        <p:spPr>
          <a:xfrm>
            <a:off x="7929018" y="1581508"/>
            <a:ext cx="1113487" cy="86525"/>
          </a:xfrm>
          <a:prstGeom prst="rect">
            <a:avLst/>
          </a:prstGeom>
          <a:solidFill>
            <a:srgbClr val="1F7B9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86" name="TextBox 7"/>
          <p:cNvSpPr txBox="1"/>
          <p:nvPr/>
        </p:nvSpPr>
        <p:spPr>
          <a:xfrm>
            <a:off x="7915353" y="1661979"/>
            <a:ext cx="1190240" cy="1022225"/>
          </a:xfrm>
          <a:prstGeom prst="rect">
            <a:avLst/>
          </a:prstGeom>
          <a:noFill/>
        </p:spPr>
        <p:txBody>
          <a:bodyPr wrap="square" lIns="0" tIns="0" rIns="68565" bIns="0" rtlCol="0">
            <a:noAutofit/>
          </a:bodyPr>
          <a:lstStyle/>
          <a:p>
            <a:r>
              <a:rPr lang="en-US" b="1" dirty="0">
                <a:solidFill>
                  <a:srgbClr val="1F7B91"/>
                </a:solidFill>
                <a:cs typeface="Helvetica Neue"/>
              </a:rPr>
              <a:t>PROMEDIO</a:t>
            </a:r>
          </a:p>
        </p:txBody>
      </p:sp>
      <p:pic>
        <p:nvPicPr>
          <p:cNvPr id="4" name="Imagen 3">
            <a:extLst>
              <a:ext uri="{FF2B5EF4-FFF2-40B4-BE49-F238E27FC236}">
                <a16:creationId xmlns:a16="http://schemas.microsoft.com/office/drawing/2014/main" xmlns="" id="{15AFD390-CA05-405E-AB8C-8E051D26B424}"/>
              </a:ext>
            </a:extLst>
          </p:cNvPr>
          <p:cNvPicPr>
            <a:picLocks noChangeAspect="1"/>
          </p:cNvPicPr>
          <p:nvPr/>
        </p:nvPicPr>
        <p:blipFill>
          <a:blip r:embed="rId2"/>
          <a:stretch>
            <a:fillRect/>
          </a:stretch>
        </p:blipFill>
        <p:spPr>
          <a:xfrm>
            <a:off x="-50690" y="865003"/>
            <a:ext cx="1628916" cy="1841533"/>
          </a:xfrm>
          <a:prstGeom prst="rect">
            <a:avLst/>
          </a:prstGeom>
        </p:spPr>
      </p:pic>
      <p:sp>
        <p:nvSpPr>
          <p:cNvPr id="101" name="TextBox 6"/>
          <p:cNvSpPr txBox="1"/>
          <p:nvPr/>
        </p:nvSpPr>
        <p:spPr>
          <a:xfrm>
            <a:off x="5265177" y="1206448"/>
            <a:ext cx="2467736" cy="222779"/>
          </a:xfrm>
          <a:prstGeom prst="rect">
            <a:avLst/>
          </a:prstGeom>
          <a:noFill/>
        </p:spPr>
        <p:txBody>
          <a:bodyPr wrap="square" lIns="0" tIns="0" rIns="68565" bIns="0" rtlCol="0">
            <a:noAutofit/>
          </a:bodyPr>
          <a:lstStyle/>
          <a:p>
            <a:r>
              <a:rPr lang="es-ES" b="1" dirty="0">
                <a:solidFill>
                  <a:srgbClr val="4472C4"/>
                </a:solidFill>
                <a:cs typeface="Helvetica Neue"/>
              </a:rPr>
              <a:t>RESULTADO NACIONAL</a:t>
            </a:r>
            <a:endParaRPr lang="es-MX" sz="675" cap="all" dirty="0">
              <a:solidFill>
                <a:srgbClr val="4472C4"/>
              </a:solidFill>
              <a:cs typeface="Helvetica Neue"/>
            </a:endParaRPr>
          </a:p>
        </p:txBody>
      </p:sp>
      <p:pic>
        <p:nvPicPr>
          <p:cNvPr id="8" name="Imagen 7"/>
          <p:cNvPicPr>
            <a:picLocks noChangeAspect="1"/>
          </p:cNvPicPr>
          <p:nvPr/>
        </p:nvPicPr>
        <p:blipFill>
          <a:blip r:embed="rId3"/>
          <a:stretch>
            <a:fillRect/>
          </a:stretch>
        </p:blipFill>
        <p:spPr>
          <a:xfrm>
            <a:off x="1856226" y="2628433"/>
            <a:ext cx="7097927" cy="270915"/>
          </a:xfrm>
          <a:prstGeom prst="rect">
            <a:avLst/>
          </a:prstGeom>
        </p:spPr>
      </p:pic>
      <p:sp>
        <p:nvSpPr>
          <p:cNvPr id="110" name="Shape 270">
            <a:extLst>
              <a:ext uri="{FF2B5EF4-FFF2-40B4-BE49-F238E27FC236}">
                <a16:creationId xmlns:a16="http://schemas.microsoft.com/office/drawing/2014/main" xmlns="" id="{8C5B9D69-219F-4C00-A352-A4026E58E565}"/>
              </a:ext>
            </a:extLst>
          </p:cNvPr>
          <p:cNvSpPr/>
          <p:nvPr/>
        </p:nvSpPr>
        <p:spPr>
          <a:xfrm>
            <a:off x="4625649" y="526816"/>
            <a:ext cx="462472" cy="435469"/>
          </a:xfrm>
          <a:prstGeom prst="rect">
            <a:avLst/>
          </a:prstGeom>
          <a:solidFill>
            <a:schemeClr val="bg1">
              <a:lumMod val="65000"/>
            </a:schemeClr>
          </a:solidFill>
          <a:ln w="12700" cap="flat">
            <a:noFill/>
            <a:miter lim="400000"/>
          </a:ln>
          <a:effectLst/>
        </p:spPr>
        <p:txBody>
          <a:bodyPr wrap="square" lIns="19288" tIns="19288" rIns="19288" bIns="19288" numCol="1" anchor="ctr">
            <a:noAutofit/>
          </a:bodyPr>
          <a:lstStyle/>
          <a:p>
            <a:pPr algn="ctr">
              <a:defRPr>
                <a:solidFill>
                  <a:srgbClr val="FFFFFF"/>
                </a:solidFill>
              </a:defRPr>
            </a:pPr>
            <a:r>
              <a:rPr lang="en-US" sz="1013" dirty="0">
                <a:ln>
                  <a:solidFill>
                    <a:sysClr val="windowText" lastClr="000000"/>
                  </a:solidFill>
                </a:ln>
                <a:solidFill>
                  <a:srgbClr val="E7E6E6">
                    <a:lumMod val="10000"/>
                  </a:srgbClr>
                </a:solidFill>
                <a:latin typeface="Calibri Light" panose="020F0302020204030204"/>
              </a:rPr>
              <a:t>8 %</a:t>
            </a:r>
            <a:endParaRPr sz="1013" dirty="0">
              <a:ln>
                <a:solidFill>
                  <a:sysClr val="windowText" lastClr="000000"/>
                </a:solidFill>
              </a:ln>
              <a:solidFill>
                <a:srgbClr val="E7E6E6">
                  <a:lumMod val="10000"/>
                </a:srgbClr>
              </a:solidFill>
              <a:latin typeface="Calibri Light" panose="020F0302020204030204"/>
            </a:endParaRPr>
          </a:p>
        </p:txBody>
      </p:sp>
      <p:sp>
        <p:nvSpPr>
          <p:cNvPr id="111" name="Heptágono 110">
            <a:extLst>
              <a:ext uri="{FF2B5EF4-FFF2-40B4-BE49-F238E27FC236}">
                <a16:creationId xmlns:a16="http://schemas.microsoft.com/office/drawing/2014/main" xmlns="" id="{0FCF08A9-E45D-4551-AA12-854FDC913F73}"/>
              </a:ext>
            </a:extLst>
          </p:cNvPr>
          <p:cNvSpPr/>
          <p:nvPr/>
        </p:nvSpPr>
        <p:spPr>
          <a:xfrm>
            <a:off x="4615972" y="1101757"/>
            <a:ext cx="468061" cy="362028"/>
          </a:xfrm>
          <a:prstGeom prst="heptagon">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25" b="1" dirty="0">
                <a:solidFill>
                  <a:prstClr val="black">
                    <a:lumMod val="95000"/>
                    <a:lumOff val="5000"/>
                  </a:prstClr>
                </a:solidFill>
                <a:latin typeface="Arial Narrow" panose="020B0606020202030204" pitchFamily="34" charset="0"/>
              </a:rPr>
              <a:t>10%</a:t>
            </a:r>
          </a:p>
        </p:txBody>
      </p:sp>
      <p:sp>
        <p:nvSpPr>
          <p:cNvPr id="112" name="Cubo 111">
            <a:extLst>
              <a:ext uri="{FF2B5EF4-FFF2-40B4-BE49-F238E27FC236}">
                <a16:creationId xmlns:a16="http://schemas.microsoft.com/office/drawing/2014/main" xmlns="" id="{FFD3EEB8-34C4-4106-99C4-036D82F19B92}"/>
              </a:ext>
            </a:extLst>
          </p:cNvPr>
          <p:cNvSpPr/>
          <p:nvPr/>
        </p:nvSpPr>
        <p:spPr>
          <a:xfrm>
            <a:off x="8196075" y="1060967"/>
            <a:ext cx="468061" cy="362028"/>
          </a:xfrm>
          <a:prstGeom prst="cub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25" b="1" dirty="0">
                <a:solidFill>
                  <a:prstClr val="black">
                    <a:lumMod val="95000"/>
                    <a:lumOff val="5000"/>
                  </a:prstClr>
                </a:solidFill>
                <a:latin typeface="Arial Narrow" panose="020B0606020202030204" pitchFamily="34" charset="0"/>
              </a:rPr>
              <a:t>13%</a:t>
            </a:r>
          </a:p>
        </p:txBody>
      </p:sp>
      <p:pic>
        <p:nvPicPr>
          <p:cNvPr id="113" name="Imagen 112">
            <a:extLst>
              <a:ext uri="{FF2B5EF4-FFF2-40B4-BE49-F238E27FC236}">
                <a16:creationId xmlns:a16="http://schemas.microsoft.com/office/drawing/2014/main" xmlns="" id="{20D345E2-8007-4445-B6F0-3266072AE0F4}"/>
              </a:ext>
            </a:extLst>
          </p:cNvPr>
          <p:cNvPicPr>
            <a:picLocks noChangeAspect="1"/>
          </p:cNvPicPr>
          <p:nvPr/>
        </p:nvPicPr>
        <p:blipFill>
          <a:blip r:embed="rId4"/>
          <a:stretch>
            <a:fillRect/>
          </a:stretch>
        </p:blipFill>
        <p:spPr>
          <a:xfrm>
            <a:off x="5960566" y="51466"/>
            <a:ext cx="2897756" cy="963632"/>
          </a:xfrm>
          <a:prstGeom prst="rect">
            <a:avLst/>
          </a:prstGeom>
        </p:spPr>
      </p:pic>
      <p:pic>
        <p:nvPicPr>
          <p:cNvPr id="3" name="Imagen 2"/>
          <p:cNvPicPr>
            <a:picLocks noChangeAspect="1"/>
          </p:cNvPicPr>
          <p:nvPr/>
        </p:nvPicPr>
        <p:blipFill>
          <a:blip r:embed="rId5"/>
          <a:stretch>
            <a:fillRect/>
          </a:stretch>
        </p:blipFill>
        <p:spPr>
          <a:xfrm>
            <a:off x="144492" y="2932371"/>
            <a:ext cx="8713829" cy="3742126"/>
          </a:xfrm>
          <a:prstGeom prst="rect">
            <a:avLst/>
          </a:prstGeom>
        </p:spPr>
      </p:pic>
    </p:spTree>
    <p:extLst>
      <p:ext uri="{BB962C8B-B14F-4D97-AF65-F5344CB8AC3E}">
        <p14:creationId xmlns:p14="http://schemas.microsoft.com/office/powerpoint/2010/main" val="25036268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719"/>
          <p:cNvGrpSpPr/>
          <p:nvPr/>
        </p:nvGrpSpPr>
        <p:grpSpPr>
          <a:xfrm>
            <a:off x="0" y="251536"/>
            <a:ext cx="5265177" cy="800492"/>
            <a:chOff x="-1" y="-1"/>
            <a:chExt cx="4996557" cy="1152962"/>
          </a:xfrm>
          <a:solidFill>
            <a:srgbClr val="1F7B91"/>
          </a:solidFill>
        </p:grpSpPr>
        <p:sp>
          <p:nvSpPr>
            <p:cNvPr id="6" name="Shape 712"/>
            <p:cNvSpPr/>
            <p:nvPr/>
          </p:nvSpPr>
          <p:spPr>
            <a:xfrm flipH="1">
              <a:off x="-1" y="166679"/>
              <a:ext cx="4191989" cy="818352"/>
            </a:xfrm>
            <a:prstGeom prst="rect">
              <a:avLst/>
            </a:prstGeom>
            <a:grpFill/>
            <a:ln w="12700" cap="flat">
              <a:noFill/>
              <a:miter lim="400000"/>
            </a:ln>
            <a:effectLst/>
          </p:spPr>
          <p:txBody>
            <a:bodyPr wrap="square" lIns="25717" tIns="25717" rIns="25717" bIns="25717" numCol="1" anchor="ctr">
              <a:noAutofit/>
            </a:bodyPr>
            <a:lstStyle/>
            <a:p>
              <a:pPr algn="ctr"/>
              <a:r>
                <a:rPr lang="en-US" sz="2700" b="1" dirty="0">
                  <a:solidFill>
                    <a:prstClr val="white"/>
                  </a:solidFill>
                </a:rPr>
                <a:t>LIMA</a:t>
              </a:r>
            </a:p>
          </p:txBody>
        </p:sp>
        <p:grpSp>
          <p:nvGrpSpPr>
            <p:cNvPr id="7" name="Group 716"/>
            <p:cNvGrpSpPr/>
            <p:nvPr/>
          </p:nvGrpSpPr>
          <p:grpSpPr>
            <a:xfrm>
              <a:off x="4191985" y="-1"/>
              <a:ext cx="804571" cy="1152962"/>
              <a:chOff x="0" y="0"/>
              <a:chExt cx="804567" cy="1152959"/>
            </a:xfrm>
            <a:grpFill/>
          </p:grpSpPr>
          <p:sp>
            <p:nvSpPr>
              <p:cNvPr id="9" name="Shape 713"/>
              <p:cNvSpPr/>
              <p:nvPr/>
            </p:nvSpPr>
            <p:spPr>
              <a:xfrm flipH="1">
                <a:off x="0" y="166677"/>
                <a:ext cx="402284" cy="9862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7922"/>
                    </a:lnTo>
                    <a:lnTo>
                      <a:pt x="21600" y="0"/>
                    </a:lnTo>
                    <a:lnTo>
                      <a:pt x="0" y="3733"/>
                    </a:lnTo>
                    <a:lnTo>
                      <a:pt x="0" y="21600"/>
                    </a:lnTo>
                    <a:close/>
                  </a:path>
                </a:pathLst>
              </a:custGeom>
              <a:grpFill/>
              <a:ln w="12700" cap="flat">
                <a:noFill/>
                <a:miter lim="400000"/>
              </a:ln>
              <a:effectLst/>
            </p:spPr>
            <p:txBody>
              <a:bodyPr wrap="square" lIns="25717" tIns="25717" rIns="25717" bIns="25717" numCol="1" anchor="t">
                <a:noAutofit/>
              </a:bodyPr>
              <a:lstStyle/>
              <a:p>
                <a:endParaRPr sz="1013">
                  <a:solidFill>
                    <a:prstClr val="black"/>
                  </a:solidFill>
                </a:endParaRPr>
              </a:p>
            </p:txBody>
          </p:sp>
          <p:sp>
            <p:nvSpPr>
              <p:cNvPr id="10" name="Shape 714"/>
              <p:cNvSpPr/>
              <p:nvPr/>
            </p:nvSpPr>
            <p:spPr>
              <a:xfrm flipH="1">
                <a:off x="402283" y="169868"/>
                <a:ext cx="402284" cy="98309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922"/>
                    </a:lnTo>
                    <a:lnTo>
                      <a:pt x="0" y="0"/>
                    </a:lnTo>
                    <a:lnTo>
                      <a:pt x="21600" y="3733"/>
                    </a:lnTo>
                    <a:lnTo>
                      <a:pt x="21600" y="21600"/>
                    </a:lnTo>
                    <a:close/>
                  </a:path>
                </a:pathLst>
              </a:custGeom>
              <a:grpFill/>
              <a:ln w="12700" cap="flat">
                <a:noFill/>
                <a:miter lim="400000"/>
              </a:ln>
              <a:effectLst/>
            </p:spPr>
            <p:txBody>
              <a:bodyPr wrap="square" lIns="25717" tIns="25717" rIns="25717" bIns="25717" numCol="1" anchor="ctr">
                <a:noAutofit/>
              </a:bodyPr>
              <a:lstStyle/>
              <a:p>
                <a:pPr algn="ctr"/>
                <a:endParaRPr lang="en-US" b="1" dirty="0">
                  <a:solidFill>
                    <a:srgbClr val="FFFFFF"/>
                  </a:solidFill>
                  <a:ea typeface="Helvetica"/>
                  <a:cs typeface="Helvetica"/>
                  <a:sym typeface="Helvetica"/>
                </a:endParaRPr>
              </a:p>
            </p:txBody>
          </p:sp>
          <p:sp>
            <p:nvSpPr>
              <p:cNvPr id="11" name="Shape 715"/>
              <p:cNvSpPr/>
              <p:nvPr/>
            </p:nvSpPr>
            <p:spPr>
              <a:xfrm flipH="1">
                <a:off x="1" y="0"/>
                <a:ext cx="804566" cy="33711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10680"/>
                    </a:lnTo>
                    <a:lnTo>
                      <a:pt x="10800" y="0"/>
                    </a:lnTo>
                    <a:lnTo>
                      <a:pt x="21600" y="10680"/>
                    </a:lnTo>
                    <a:lnTo>
                      <a:pt x="10800" y="21600"/>
                    </a:lnTo>
                    <a:close/>
                  </a:path>
                </a:pathLst>
              </a:custGeom>
              <a:grpFill/>
              <a:ln w="9525" cap="flat">
                <a:noFill/>
                <a:prstDash val="solid"/>
                <a:bevel/>
              </a:ln>
              <a:effectLst/>
            </p:spPr>
            <p:txBody>
              <a:bodyPr wrap="square" lIns="25717" tIns="25717" rIns="25717" bIns="25717" numCol="1" anchor="t">
                <a:noAutofit/>
              </a:bodyPr>
              <a:lstStyle/>
              <a:p>
                <a:endParaRPr sz="1013">
                  <a:solidFill>
                    <a:prstClr val="black"/>
                  </a:solidFill>
                </a:endParaRPr>
              </a:p>
            </p:txBody>
          </p:sp>
        </p:grpSp>
      </p:grpSp>
      <p:sp>
        <p:nvSpPr>
          <p:cNvPr id="14" name="Rectangle 1"/>
          <p:cNvSpPr/>
          <p:nvPr/>
        </p:nvSpPr>
        <p:spPr>
          <a:xfrm>
            <a:off x="1749418" y="1565598"/>
            <a:ext cx="873116" cy="83991"/>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5" name="Rectangle 2"/>
          <p:cNvSpPr/>
          <p:nvPr/>
        </p:nvSpPr>
        <p:spPr>
          <a:xfrm>
            <a:off x="2697544" y="1567076"/>
            <a:ext cx="945458" cy="8103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9" name="TextBox 6"/>
          <p:cNvSpPr txBox="1"/>
          <p:nvPr/>
        </p:nvSpPr>
        <p:spPr>
          <a:xfrm>
            <a:off x="1763930" y="1655269"/>
            <a:ext cx="932075" cy="1022225"/>
          </a:xfrm>
          <a:prstGeom prst="rect">
            <a:avLst/>
          </a:prstGeom>
          <a:noFill/>
        </p:spPr>
        <p:txBody>
          <a:bodyPr wrap="square" lIns="0" tIns="0" rIns="68565" bIns="0" rtlCol="0">
            <a:noAutofit/>
          </a:bodyPr>
          <a:lstStyle/>
          <a:p>
            <a:r>
              <a:rPr lang="en-US" b="1" dirty="0">
                <a:solidFill>
                  <a:srgbClr val="4472C4"/>
                </a:solidFill>
                <a:cs typeface="Helvetica Neue"/>
              </a:rPr>
              <a:t>O.E.1</a:t>
            </a:r>
            <a:r>
              <a:rPr lang="en-US" dirty="0">
                <a:solidFill>
                  <a:srgbClr val="4472C4"/>
                </a:solidFill>
                <a:cs typeface="Helvetica Neue"/>
              </a:rPr>
              <a:t> </a:t>
            </a:r>
          </a:p>
          <a:p>
            <a:r>
              <a:rPr lang="es-ES" sz="675" cap="all" dirty="0">
                <a:solidFill>
                  <a:srgbClr val="4472C4"/>
                </a:solidFill>
                <a:cs typeface="Helvetica Neue"/>
              </a:rPr>
              <a:t>DESARROLLAR EL CONOCIMIENTO DEL RIESGO</a:t>
            </a:r>
            <a:endParaRPr lang="es-MX" sz="675" cap="all" dirty="0">
              <a:solidFill>
                <a:srgbClr val="4472C4"/>
              </a:solidFill>
              <a:cs typeface="Helvetica Neue"/>
            </a:endParaRPr>
          </a:p>
        </p:txBody>
      </p:sp>
      <p:sp>
        <p:nvSpPr>
          <p:cNvPr id="20" name="TextBox 7"/>
          <p:cNvSpPr txBox="1"/>
          <p:nvPr/>
        </p:nvSpPr>
        <p:spPr>
          <a:xfrm>
            <a:off x="2710853" y="1655269"/>
            <a:ext cx="936637" cy="1022225"/>
          </a:xfrm>
          <a:prstGeom prst="rect">
            <a:avLst/>
          </a:prstGeom>
          <a:noFill/>
        </p:spPr>
        <p:txBody>
          <a:bodyPr wrap="square" lIns="0" tIns="0" rIns="68565" bIns="0" rtlCol="0">
            <a:noAutofit/>
          </a:bodyPr>
          <a:lstStyle/>
          <a:p>
            <a:r>
              <a:rPr lang="en-US" b="1" dirty="0">
                <a:solidFill>
                  <a:srgbClr val="FFC000"/>
                </a:solidFill>
                <a:cs typeface="Helvetica Neue"/>
              </a:rPr>
              <a:t>O.E.2</a:t>
            </a:r>
            <a:r>
              <a:rPr lang="en-US" dirty="0">
                <a:solidFill>
                  <a:srgbClr val="FFC000"/>
                </a:solidFill>
                <a:cs typeface="Helvetica Neue"/>
              </a:rPr>
              <a:t> </a:t>
            </a:r>
          </a:p>
          <a:p>
            <a:r>
              <a:rPr lang="es-ES" sz="675" cap="all" dirty="0">
                <a:solidFill>
                  <a:srgbClr val="FFC000"/>
                </a:solidFill>
                <a:cs typeface="Helvetica Neue"/>
              </a:rPr>
              <a:t>EVITAR Y REDUCIR LAS CONDICIONES DE RIESGO DE LOS MEDIOS DE VIDA DE LA POBLACIÓN CON UN ENFOQUE TERRITORIAL</a:t>
            </a:r>
            <a:endParaRPr lang="es-MX" sz="675" cap="all" dirty="0">
              <a:solidFill>
                <a:srgbClr val="FFC000"/>
              </a:solidFill>
              <a:cs typeface="Helvetica Neue"/>
            </a:endParaRPr>
          </a:p>
        </p:txBody>
      </p:sp>
      <p:sp>
        <p:nvSpPr>
          <p:cNvPr id="148" name="TextBox 6"/>
          <p:cNvSpPr txBox="1"/>
          <p:nvPr/>
        </p:nvSpPr>
        <p:spPr>
          <a:xfrm>
            <a:off x="1650290" y="1204442"/>
            <a:ext cx="4423820" cy="222779"/>
          </a:xfrm>
          <a:prstGeom prst="rect">
            <a:avLst/>
          </a:prstGeom>
          <a:noFill/>
        </p:spPr>
        <p:txBody>
          <a:bodyPr wrap="square" lIns="0" tIns="0" rIns="68565" bIns="0" rtlCol="0">
            <a:noAutofit/>
          </a:bodyPr>
          <a:lstStyle/>
          <a:p>
            <a:r>
              <a:rPr lang="es-ES" b="1" dirty="0">
                <a:solidFill>
                  <a:srgbClr val="4472C4"/>
                </a:solidFill>
                <a:cs typeface="Helvetica Neue"/>
              </a:rPr>
              <a:t>LIMA METROPOLITANA</a:t>
            </a:r>
            <a:endParaRPr lang="es-MX" sz="675" cap="all" dirty="0">
              <a:solidFill>
                <a:srgbClr val="4472C4"/>
              </a:solidFill>
              <a:cs typeface="Helvetica Neue"/>
            </a:endParaRPr>
          </a:p>
        </p:txBody>
      </p:sp>
      <p:sp>
        <p:nvSpPr>
          <p:cNvPr id="150" name="Shape 270"/>
          <p:cNvSpPr/>
          <p:nvPr/>
        </p:nvSpPr>
        <p:spPr>
          <a:xfrm>
            <a:off x="4625649" y="526816"/>
            <a:ext cx="462472" cy="435469"/>
          </a:xfrm>
          <a:prstGeom prst="rect">
            <a:avLst/>
          </a:prstGeom>
          <a:solidFill>
            <a:srgbClr val="FF7C80"/>
          </a:solidFill>
          <a:ln w="12700" cap="flat">
            <a:noFill/>
            <a:miter lim="400000"/>
          </a:ln>
          <a:effectLst/>
        </p:spPr>
        <p:txBody>
          <a:bodyPr wrap="square" lIns="19288" tIns="19288" rIns="19288" bIns="19288" numCol="1" anchor="ctr">
            <a:noAutofit/>
          </a:bodyPr>
          <a:lstStyle/>
          <a:p>
            <a:pPr algn="ctr">
              <a:defRPr>
                <a:solidFill>
                  <a:srgbClr val="FFFFFF"/>
                </a:solidFill>
              </a:defRPr>
            </a:pPr>
            <a:r>
              <a:rPr lang="en-US" sz="1013" dirty="0">
                <a:ln>
                  <a:solidFill>
                    <a:sysClr val="windowText" lastClr="000000"/>
                  </a:solidFill>
                </a:ln>
                <a:solidFill>
                  <a:srgbClr val="E7E6E6">
                    <a:lumMod val="10000"/>
                  </a:srgbClr>
                </a:solidFill>
                <a:latin typeface="Calibri Light" panose="020F0302020204030204"/>
              </a:rPr>
              <a:t>6 %</a:t>
            </a:r>
            <a:endParaRPr sz="1013" dirty="0">
              <a:ln>
                <a:solidFill>
                  <a:sysClr val="windowText" lastClr="000000"/>
                </a:solidFill>
              </a:ln>
              <a:solidFill>
                <a:srgbClr val="E7E6E6">
                  <a:lumMod val="10000"/>
                </a:srgbClr>
              </a:solidFill>
              <a:latin typeface="Calibri Light" panose="020F0302020204030204"/>
            </a:endParaRPr>
          </a:p>
        </p:txBody>
      </p:sp>
      <p:sp>
        <p:nvSpPr>
          <p:cNvPr id="151" name="Rectangle 1"/>
          <p:cNvSpPr/>
          <p:nvPr/>
        </p:nvSpPr>
        <p:spPr>
          <a:xfrm rot="10800000" flipV="1">
            <a:off x="41867" y="2893038"/>
            <a:ext cx="9041730" cy="3037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14" name="Rectangle 1"/>
          <p:cNvSpPr/>
          <p:nvPr/>
        </p:nvSpPr>
        <p:spPr>
          <a:xfrm rot="10800000" flipV="1">
            <a:off x="41867" y="2573097"/>
            <a:ext cx="9041730" cy="3037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16" name="TextBox 6"/>
          <p:cNvSpPr txBox="1"/>
          <p:nvPr/>
        </p:nvSpPr>
        <p:spPr>
          <a:xfrm>
            <a:off x="607398" y="2659580"/>
            <a:ext cx="503554" cy="156516"/>
          </a:xfrm>
          <a:prstGeom prst="rect">
            <a:avLst/>
          </a:prstGeom>
          <a:noFill/>
        </p:spPr>
        <p:txBody>
          <a:bodyPr wrap="square" lIns="0" tIns="0" rIns="68565" bIns="0" rtlCol="0">
            <a:noAutofit/>
          </a:bodyPr>
          <a:lstStyle/>
          <a:p>
            <a:r>
              <a:rPr lang="es-MX" sz="900" cap="all" dirty="0">
                <a:solidFill>
                  <a:srgbClr val="4472C4"/>
                </a:solidFill>
                <a:cs typeface="Helvetica Neue"/>
              </a:rPr>
              <a:t>ENTIDAD</a:t>
            </a:r>
            <a:endParaRPr lang="es-MX" sz="1013" cap="all" dirty="0">
              <a:solidFill>
                <a:srgbClr val="4472C4"/>
              </a:solidFill>
              <a:cs typeface="Helvetica Neue"/>
            </a:endParaRPr>
          </a:p>
        </p:txBody>
      </p:sp>
      <p:sp>
        <p:nvSpPr>
          <p:cNvPr id="25" name="CuadroTexto 24"/>
          <p:cNvSpPr txBox="1"/>
          <p:nvPr/>
        </p:nvSpPr>
        <p:spPr>
          <a:xfrm>
            <a:off x="0" y="6650251"/>
            <a:ext cx="2471117" cy="248209"/>
          </a:xfrm>
          <a:prstGeom prst="rect">
            <a:avLst/>
          </a:prstGeom>
          <a:solidFill>
            <a:schemeClr val="bg1"/>
          </a:solidFill>
        </p:spPr>
        <p:txBody>
          <a:bodyPr wrap="square" rtlCol="0">
            <a:spAutoFit/>
          </a:bodyPr>
          <a:lstStyle/>
          <a:p>
            <a:r>
              <a:rPr lang="es-PE" sz="1013" b="1" dirty="0">
                <a:solidFill>
                  <a:srgbClr val="1F7B91"/>
                </a:solidFill>
                <a:latin typeface="Arial Narrow" panose="020B0606020202030204" pitchFamily="34" charset="0"/>
              </a:rPr>
              <a:t>Total Distritos 43 y 51 Universidades</a:t>
            </a:r>
          </a:p>
        </p:txBody>
      </p:sp>
      <p:sp>
        <p:nvSpPr>
          <p:cNvPr id="177" name="Rectangle 2"/>
          <p:cNvSpPr/>
          <p:nvPr/>
        </p:nvSpPr>
        <p:spPr>
          <a:xfrm>
            <a:off x="3723416" y="1565598"/>
            <a:ext cx="945458" cy="8673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78" name="TextBox 7"/>
          <p:cNvSpPr txBox="1"/>
          <p:nvPr/>
        </p:nvSpPr>
        <p:spPr>
          <a:xfrm>
            <a:off x="3736726" y="1659486"/>
            <a:ext cx="936637" cy="1022225"/>
          </a:xfrm>
          <a:prstGeom prst="rect">
            <a:avLst/>
          </a:prstGeom>
          <a:noFill/>
        </p:spPr>
        <p:txBody>
          <a:bodyPr wrap="square" lIns="0" tIns="0" rIns="68565" bIns="0" rtlCol="0">
            <a:noAutofit/>
          </a:bodyPr>
          <a:lstStyle/>
          <a:p>
            <a:r>
              <a:rPr lang="en-US" b="1" dirty="0">
                <a:solidFill>
                  <a:srgbClr val="44546A"/>
                </a:solidFill>
                <a:cs typeface="Helvetica Neue"/>
              </a:rPr>
              <a:t>O.E.3.</a:t>
            </a:r>
            <a:r>
              <a:rPr lang="en-US" dirty="0">
                <a:solidFill>
                  <a:srgbClr val="44546A"/>
                </a:solidFill>
                <a:cs typeface="Helvetica Neue"/>
              </a:rPr>
              <a:t> </a:t>
            </a:r>
          </a:p>
          <a:p>
            <a:r>
              <a:rPr lang="es-ES" sz="675" cap="all" dirty="0">
                <a:solidFill>
                  <a:srgbClr val="44546A"/>
                </a:solidFill>
                <a:cs typeface="Helvetica Neue"/>
              </a:rPr>
              <a:t>DESARROLLAR CAPACIDAD DE RESPUESTA ANTE EMERGENCIAS Y DESASTRES</a:t>
            </a:r>
            <a:endParaRPr lang="es-MX" sz="675" cap="all" dirty="0">
              <a:solidFill>
                <a:srgbClr val="44546A"/>
              </a:solidFill>
              <a:cs typeface="Helvetica Neue"/>
            </a:endParaRPr>
          </a:p>
        </p:txBody>
      </p:sp>
      <p:sp>
        <p:nvSpPr>
          <p:cNvPr id="179" name="Rectangle 2"/>
          <p:cNvSpPr/>
          <p:nvPr/>
        </p:nvSpPr>
        <p:spPr>
          <a:xfrm>
            <a:off x="4741401" y="1565598"/>
            <a:ext cx="945458" cy="8230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80" name="TextBox 7"/>
          <p:cNvSpPr txBox="1"/>
          <p:nvPr/>
        </p:nvSpPr>
        <p:spPr>
          <a:xfrm>
            <a:off x="4754710" y="1655063"/>
            <a:ext cx="936637" cy="1022225"/>
          </a:xfrm>
          <a:prstGeom prst="rect">
            <a:avLst/>
          </a:prstGeom>
          <a:noFill/>
        </p:spPr>
        <p:txBody>
          <a:bodyPr wrap="square" lIns="0" tIns="0" rIns="68565" bIns="0" rtlCol="0">
            <a:noAutofit/>
          </a:bodyPr>
          <a:lstStyle/>
          <a:p>
            <a:r>
              <a:rPr lang="en-US" b="1" dirty="0">
                <a:solidFill>
                  <a:srgbClr val="ED7D31"/>
                </a:solidFill>
                <a:cs typeface="Helvetica Neue"/>
              </a:rPr>
              <a:t>O.E.4</a:t>
            </a:r>
            <a:r>
              <a:rPr lang="en-US" dirty="0">
                <a:solidFill>
                  <a:srgbClr val="ED7D31"/>
                </a:solidFill>
                <a:cs typeface="Helvetica Neue"/>
              </a:rPr>
              <a:t> </a:t>
            </a:r>
          </a:p>
          <a:p>
            <a:r>
              <a:rPr lang="es-ES" sz="675" cap="all" dirty="0">
                <a:solidFill>
                  <a:srgbClr val="ED7D31"/>
                </a:solidFill>
                <a:cs typeface="Helvetica Neue"/>
              </a:rPr>
              <a:t>FORTALECER LA CAPACIDAD PARA LA RECUPERACIÓN FÍSICA, ECONÓMICA Y SOCIAL	</a:t>
            </a:r>
            <a:endParaRPr lang="es-MX" sz="675" cap="all" dirty="0">
              <a:solidFill>
                <a:srgbClr val="ED7D31"/>
              </a:solidFill>
              <a:cs typeface="Helvetica Neue"/>
            </a:endParaRPr>
          </a:p>
        </p:txBody>
      </p:sp>
      <p:sp>
        <p:nvSpPr>
          <p:cNvPr id="181" name="Rectangle 2"/>
          <p:cNvSpPr/>
          <p:nvPr/>
        </p:nvSpPr>
        <p:spPr>
          <a:xfrm>
            <a:off x="5766529" y="1565891"/>
            <a:ext cx="945458" cy="8230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82" name="TextBox 7"/>
          <p:cNvSpPr txBox="1"/>
          <p:nvPr/>
        </p:nvSpPr>
        <p:spPr>
          <a:xfrm>
            <a:off x="5779838" y="1655356"/>
            <a:ext cx="936637" cy="1022225"/>
          </a:xfrm>
          <a:prstGeom prst="rect">
            <a:avLst/>
          </a:prstGeom>
          <a:noFill/>
        </p:spPr>
        <p:txBody>
          <a:bodyPr wrap="square" lIns="0" tIns="0" rIns="68565" bIns="0" rtlCol="0">
            <a:noAutofit/>
          </a:bodyPr>
          <a:lstStyle/>
          <a:p>
            <a:r>
              <a:rPr lang="en-US" b="1" dirty="0">
                <a:solidFill>
                  <a:srgbClr val="A5A5A5"/>
                </a:solidFill>
                <a:cs typeface="Helvetica Neue"/>
              </a:rPr>
              <a:t>O.E.5 </a:t>
            </a:r>
          </a:p>
          <a:p>
            <a:r>
              <a:rPr lang="es-ES" sz="675" b="1" cap="all" dirty="0">
                <a:solidFill>
                  <a:srgbClr val="A5A5A5"/>
                </a:solidFill>
                <a:cs typeface="Helvetica Neue"/>
              </a:rPr>
              <a:t>FORTALECER LAS CAPACIDADES INSTITUCIONALES PARA EL DESARROLLO DE LA GESTIÓN DEL RIESGO DE DESASTRES</a:t>
            </a:r>
          </a:p>
          <a:p>
            <a:r>
              <a:rPr lang="es-ES" sz="675" cap="all" dirty="0">
                <a:solidFill>
                  <a:srgbClr val="ED7D31"/>
                </a:solidFill>
                <a:cs typeface="Helvetica Neue"/>
              </a:rPr>
              <a:t>	</a:t>
            </a:r>
            <a:endParaRPr lang="es-MX" sz="675" cap="all" dirty="0">
              <a:solidFill>
                <a:srgbClr val="ED7D31"/>
              </a:solidFill>
              <a:cs typeface="Helvetica Neue"/>
            </a:endParaRPr>
          </a:p>
        </p:txBody>
      </p:sp>
      <p:sp>
        <p:nvSpPr>
          <p:cNvPr id="183" name="Rectangle 2"/>
          <p:cNvSpPr/>
          <p:nvPr/>
        </p:nvSpPr>
        <p:spPr>
          <a:xfrm>
            <a:off x="6797015" y="1565598"/>
            <a:ext cx="1024489" cy="8673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84" name="TextBox 7"/>
          <p:cNvSpPr txBox="1"/>
          <p:nvPr/>
        </p:nvSpPr>
        <p:spPr>
          <a:xfrm>
            <a:off x="6810324" y="1657051"/>
            <a:ext cx="1011180" cy="1022225"/>
          </a:xfrm>
          <a:prstGeom prst="rect">
            <a:avLst/>
          </a:prstGeom>
          <a:noFill/>
        </p:spPr>
        <p:txBody>
          <a:bodyPr wrap="square" lIns="0" tIns="0" rIns="68565" bIns="0" rtlCol="0">
            <a:noAutofit/>
          </a:bodyPr>
          <a:lstStyle/>
          <a:p>
            <a:r>
              <a:rPr lang="en-US" b="1" dirty="0">
                <a:solidFill>
                  <a:srgbClr val="70AD47"/>
                </a:solidFill>
                <a:cs typeface="Helvetica Neue"/>
              </a:rPr>
              <a:t>O.E.6 </a:t>
            </a:r>
          </a:p>
          <a:p>
            <a:r>
              <a:rPr lang="es-ES" sz="675" b="1" cap="all" dirty="0">
                <a:solidFill>
                  <a:srgbClr val="70AD47"/>
                </a:solidFill>
                <a:cs typeface="Helvetica Neue"/>
              </a:rPr>
              <a:t>FORTALECER LA PARTICIPACIÓN DE LA POBLACIÓN Y SOCIEDAD RGANIZADA PARA EL  DESARROLLO DE UNA CULTURA DE PREVENCIÓN</a:t>
            </a:r>
          </a:p>
          <a:p>
            <a:r>
              <a:rPr lang="es-ES" sz="675" cap="all" dirty="0">
                <a:solidFill>
                  <a:srgbClr val="ED7D31"/>
                </a:solidFill>
                <a:cs typeface="Helvetica Neue"/>
              </a:rPr>
              <a:t>	</a:t>
            </a:r>
            <a:endParaRPr lang="es-MX" sz="675" cap="all" dirty="0">
              <a:solidFill>
                <a:srgbClr val="ED7D31"/>
              </a:solidFill>
              <a:cs typeface="Helvetica Neue"/>
            </a:endParaRPr>
          </a:p>
        </p:txBody>
      </p:sp>
      <p:sp>
        <p:nvSpPr>
          <p:cNvPr id="185" name="Rectangle 2"/>
          <p:cNvSpPr/>
          <p:nvPr/>
        </p:nvSpPr>
        <p:spPr>
          <a:xfrm>
            <a:off x="7929018" y="1581508"/>
            <a:ext cx="1113487" cy="86525"/>
          </a:xfrm>
          <a:prstGeom prst="rect">
            <a:avLst/>
          </a:prstGeom>
          <a:solidFill>
            <a:srgbClr val="1F7B9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cs typeface="Helvetica Neue"/>
            </a:endParaRPr>
          </a:p>
        </p:txBody>
      </p:sp>
      <p:sp>
        <p:nvSpPr>
          <p:cNvPr id="186" name="TextBox 7"/>
          <p:cNvSpPr txBox="1"/>
          <p:nvPr/>
        </p:nvSpPr>
        <p:spPr>
          <a:xfrm>
            <a:off x="7915353" y="1661979"/>
            <a:ext cx="1190240" cy="1022225"/>
          </a:xfrm>
          <a:prstGeom prst="rect">
            <a:avLst/>
          </a:prstGeom>
          <a:noFill/>
        </p:spPr>
        <p:txBody>
          <a:bodyPr wrap="square" lIns="0" tIns="0" rIns="68565" bIns="0" rtlCol="0">
            <a:noAutofit/>
          </a:bodyPr>
          <a:lstStyle/>
          <a:p>
            <a:r>
              <a:rPr lang="en-US" b="1" dirty="0">
                <a:solidFill>
                  <a:srgbClr val="1F7B91"/>
                </a:solidFill>
                <a:cs typeface="Helvetica Neue"/>
              </a:rPr>
              <a:t>PROMEDIO</a:t>
            </a:r>
          </a:p>
        </p:txBody>
      </p:sp>
      <p:pic>
        <p:nvPicPr>
          <p:cNvPr id="4" name="Imagen 3">
            <a:extLst>
              <a:ext uri="{FF2B5EF4-FFF2-40B4-BE49-F238E27FC236}">
                <a16:creationId xmlns:a16="http://schemas.microsoft.com/office/drawing/2014/main" xmlns="" id="{15AFD390-CA05-405E-AB8C-8E051D26B424}"/>
              </a:ext>
            </a:extLst>
          </p:cNvPr>
          <p:cNvPicPr>
            <a:picLocks noChangeAspect="1"/>
          </p:cNvPicPr>
          <p:nvPr/>
        </p:nvPicPr>
        <p:blipFill>
          <a:blip r:embed="rId2"/>
          <a:stretch>
            <a:fillRect/>
          </a:stretch>
        </p:blipFill>
        <p:spPr>
          <a:xfrm>
            <a:off x="-50690" y="865003"/>
            <a:ext cx="1628916" cy="1841533"/>
          </a:xfrm>
          <a:prstGeom prst="rect">
            <a:avLst/>
          </a:prstGeom>
        </p:spPr>
      </p:pic>
      <p:sp>
        <p:nvSpPr>
          <p:cNvPr id="101" name="TextBox 6"/>
          <p:cNvSpPr txBox="1"/>
          <p:nvPr/>
        </p:nvSpPr>
        <p:spPr>
          <a:xfrm>
            <a:off x="5265177" y="1206448"/>
            <a:ext cx="2467736" cy="222779"/>
          </a:xfrm>
          <a:prstGeom prst="rect">
            <a:avLst/>
          </a:prstGeom>
          <a:noFill/>
        </p:spPr>
        <p:txBody>
          <a:bodyPr wrap="square" lIns="0" tIns="0" rIns="68565" bIns="0" rtlCol="0">
            <a:noAutofit/>
          </a:bodyPr>
          <a:lstStyle/>
          <a:p>
            <a:r>
              <a:rPr lang="es-ES" b="1" dirty="0">
                <a:solidFill>
                  <a:srgbClr val="4472C4"/>
                </a:solidFill>
                <a:cs typeface="Helvetica Neue"/>
              </a:rPr>
              <a:t>RESULTADO NACIONAL</a:t>
            </a:r>
            <a:endParaRPr lang="es-MX" sz="675" cap="all" dirty="0">
              <a:solidFill>
                <a:srgbClr val="4472C4"/>
              </a:solidFill>
              <a:cs typeface="Helvetica Neue"/>
            </a:endParaRPr>
          </a:p>
        </p:txBody>
      </p:sp>
      <p:pic>
        <p:nvPicPr>
          <p:cNvPr id="8" name="Imagen 7"/>
          <p:cNvPicPr>
            <a:picLocks noChangeAspect="1"/>
          </p:cNvPicPr>
          <p:nvPr/>
        </p:nvPicPr>
        <p:blipFill>
          <a:blip r:embed="rId3"/>
          <a:stretch>
            <a:fillRect/>
          </a:stretch>
        </p:blipFill>
        <p:spPr>
          <a:xfrm>
            <a:off x="1856226" y="2628433"/>
            <a:ext cx="7097927" cy="270915"/>
          </a:xfrm>
          <a:prstGeom prst="rect">
            <a:avLst/>
          </a:prstGeom>
        </p:spPr>
      </p:pic>
      <p:sp>
        <p:nvSpPr>
          <p:cNvPr id="110" name="Shape 270">
            <a:extLst>
              <a:ext uri="{FF2B5EF4-FFF2-40B4-BE49-F238E27FC236}">
                <a16:creationId xmlns:a16="http://schemas.microsoft.com/office/drawing/2014/main" xmlns="" id="{8C5B9D69-219F-4C00-A352-A4026E58E565}"/>
              </a:ext>
            </a:extLst>
          </p:cNvPr>
          <p:cNvSpPr/>
          <p:nvPr/>
        </p:nvSpPr>
        <p:spPr>
          <a:xfrm>
            <a:off x="4625649" y="526816"/>
            <a:ext cx="462472" cy="435469"/>
          </a:xfrm>
          <a:prstGeom prst="rect">
            <a:avLst/>
          </a:prstGeom>
          <a:solidFill>
            <a:schemeClr val="bg1">
              <a:lumMod val="65000"/>
            </a:schemeClr>
          </a:solidFill>
          <a:ln w="12700" cap="flat">
            <a:noFill/>
            <a:miter lim="400000"/>
          </a:ln>
          <a:effectLst/>
        </p:spPr>
        <p:txBody>
          <a:bodyPr wrap="square" lIns="19288" tIns="19288" rIns="19288" bIns="19288" numCol="1" anchor="ctr">
            <a:noAutofit/>
          </a:bodyPr>
          <a:lstStyle/>
          <a:p>
            <a:pPr algn="ctr">
              <a:defRPr>
                <a:solidFill>
                  <a:srgbClr val="FFFFFF"/>
                </a:solidFill>
              </a:defRPr>
            </a:pPr>
            <a:r>
              <a:rPr lang="en-US" sz="1013" dirty="0">
                <a:ln>
                  <a:solidFill>
                    <a:sysClr val="windowText" lastClr="000000"/>
                  </a:solidFill>
                </a:ln>
                <a:solidFill>
                  <a:srgbClr val="E7E6E6">
                    <a:lumMod val="10000"/>
                  </a:srgbClr>
                </a:solidFill>
                <a:latin typeface="Calibri Light" panose="020F0302020204030204"/>
              </a:rPr>
              <a:t>8 %</a:t>
            </a:r>
            <a:endParaRPr sz="1013" dirty="0">
              <a:ln>
                <a:solidFill>
                  <a:sysClr val="windowText" lastClr="000000"/>
                </a:solidFill>
              </a:ln>
              <a:solidFill>
                <a:srgbClr val="E7E6E6">
                  <a:lumMod val="10000"/>
                </a:srgbClr>
              </a:solidFill>
              <a:latin typeface="Calibri Light" panose="020F0302020204030204"/>
            </a:endParaRPr>
          </a:p>
        </p:txBody>
      </p:sp>
      <p:sp>
        <p:nvSpPr>
          <p:cNvPr id="111" name="Heptágono 110">
            <a:extLst>
              <a:ext uri="{FF2B5EF4-FFF2-40B4-BE49-F238E27FC236}">
                <a16:creationId xmlns:a16="http://schemas.microsoft.com/office/drawing/2014/main" xmlns="" id="{0FCF08A9-E45D-4551-AA12-854FDC913F73}"/>
              </a:ext>
            </a:extLst>
          </p:cNvPr>
          <p:cNvSpPr/>
          <p:nvPr/>
        </p:nvSpPr>
        <p:spPr>
          <a:xfrm>
            <a:off x="4615972" y="1101757"/>
            <a:ext cx="468061" cy="362028"/>
          </a:xfrm>
          <a:prstGeom prst="heptagon">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25" b="1" dirty="0">
                <a:solidFill>
                  <a:prstClr val="black">
                    <a:lumMod val="95000"/>
                    <a:lumOff val="5000"/>
                  </a:prstClr>
                </a:solidFill>
                <a:latin typeface="Arial Narrow" panose="020B0606020202030204" pitchFamily="34" charset="0"/>
              </a:rPr>
              <a:t>10%</a:t>
            </a:r>
          </a:p>
        </p:txBody>
      </p:sp>
      <p:sp>
        <p:nvSpPr>
          <p:cNvPr id="112" name="Cubo 111">
            <a:extLst>
              <a:ext uri="{FF2B5EF4-FFF2-40B4-BE49-F238E27FC236}">
                <a16:creationId xmlns:a16="http://schemas.microsoft.com/office/drawing/2014/main" xmlns="" id="{FFD3EEB8-34C4-4106-99C4-036D82F19B92}"/>
              </a:ext>
            </a:extLst>
          </p:cNvPr>
          <p:cNvSpPr/>
          <p:nvPr/>
        </p:nvSpPr>
        <p:spPr>
          <a:xfrm>
            <a:off x="8196075" y="1060967"/>
            <a:ext cx="468061" cy="362028"/>
          </a:xfrm>
          <a:prstGeom prst="cub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25" b="1" dirty="0">
                <a:solidFill>
                  <a:prstClr val="black">
                    <a:lumMod val="95000"/>
                    <a:lumOff val="5000"/>
                  </a:prstClr>
                </a:solidFill>
                <a:latin typeface="Arial Narrow" panose="020B0606020202030204" pitchFamily="34" charset="0"/>
              </a:rPr>
              <a:t>13%</a:t>
            </a:r>
          </a:p>
        </p:txBody>
      </p:sp>
      <p:pic>
        <p:nvPicPr>
          <p:cNvPr id="113" name="Imagen 112">
            <a:extLst>
              <a:ext uri="{FF2B5EF4-FFF2-40B4-BE49-F238E27FC236}">
                <a16:creationId xmlns:a16="http://schemas.microsoft.com/office/drawing/2014/main" xmlns="" id="{20D345E2-8007-4445-B6F0-3266072AE0F4}"/>
              </a:ext>
            </a:extLst>
          </p:cNvPr>
          <p:cNvPicPr>
            <a:picLocks noChangeAspect="1"/>
          </p:cNvPicPr>
          <p:nvPr/>
        </p:nvPicPr>
        <p:blipFill>
          <a:blip r:embed="rId4"/>
          <a:stretch>
            <a:fillRect/>
          </a:stretch>
        </p:blipFill>
        <p:spPr>
          <a:xfrm>
            <a:off x="5960566" y="51466"/>
            <a:ext cx="2897756" cy="963632"/>
          </a:xfrm>
          <a:prstGeom prst="rect">
            <a:avLst/>
          </a:prstGeom>
        </p:spPr>
      </p:pic>
      <p:pic>
        <p:nvPicPr>
          <p:cNvPr id="2" name="Imagen 1"/>
          <p:cNvPicPr>
            <a:picLocks noChangeAspect="1"/>
          </p:cNvPicPr>
          <p:nvPr/>
        </p:nvPicPr>
        <p:blipFill>
          <a:blip r:embed="rId5"/>
          <a:stretch>
            <a:fillRect/>
          </a:stretch>
        </p:blipFill>
        <p:spPr>
          <a:xfrm>
            <a:off x="60437" y="3027423"/>
            <a:ext cx="8713829" cy="2244000"/>
          </a:xfrm>
          <a:prstGeom prst="rect">
            <a:avLst/>
          </a:prstGeom>
        </p:spPr>
      </p:pic>
    </p:spTree>
    <p:extLst>
      <p:ext uri="{BB962C8B-B14F-4D97-AF65-F5344CB8AC3E}">
        <p14:creationId xmlns:p14="http://schemas.microsoft.com/office/powerpoint/2010/main" val="1113381172"/>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3504</TotalTime>
  <Words>6794</Words>
  <Application>Microsoft Office PowerPoint</Application>
  <PresentationFormat>Presentación en pantalla (4:3)</PresentationFormat>
  <Paragraphs>1485</Paragraphs>
  <Slides>102</Slides>
  <Notes>27</Notes>
  <HiddenSlides>0</HiddenSlides>
  <MMClips>0</MMClips>
  <ScaleCrop>false</ScaleCrop>
  <HeadingPairs>
    <vt:vector size="6" baseType="variant">
      <vt:variant>
        <vt:lpstr>Fuentes usadas</vt:lpstr>
      </vt:variant>
      <vt:variant>
        <vt:i4>7</vt:i4>
      </vt:variant>
      <vt:variant>
        <vt:lpstr>Tema</vt:lpstr>
      </vt:variant>
      <vt:variant>
        <vt:i4>7</vt:i4>
      </vt:variant>
      <vt:variant>
        <vt:lpstr>Títulos de diapositiva</vt:lpstr>
      </vt:variant>
      <vt:variant>
        <vt:i4>102</vt:i4>
      </vt:variant>
    </vt:vector>
  </HeadingPairs>
  <TitlesOfParts>
    <vt:vector size="116" baseType="lpstr">
      <vt:lpstr>Arial</vt:lpstr>
      <vt:lpstr>Arial Narrow</vt:lpstr>
      <vt:lpstr>Calibri</vt:lpstr>
      <vt:lpstr>Calibri Light</vt:lpstr>
      <vt:lpstr>Helvetica</vt:lpstr>
      <vt:lpstr>Helvetica Neue</vt:lpstr>
      <vt:lpstr>Times New Roman</vt:lpstr>
      <vt:lpstr>Tema de Office</vt:lpstr>
      <vt:lpstr>2_Tema de Office</vt:lpstr>
      <vt:lpstr>5_Tema de Office</vt:lpstr>
      <vt:lpstr>6_Tema de Office</vt:lpstr>
      <vt:lpstr>1_Tema de Office</vt:lpstr>
      <vt:lpstr>3_Tema de Office</vt:lpstr>
      <vt:lpstr>4_Tema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DIFAT</dc:creator>
  <cp:lastModifiedBy>Jose Zavala Aguirre</cp:lastModifiedBy>
  <cp:revision>313</cp:revision>
  <cp:lastPrinted>2019-11-26T22:52:28Z</cp:lastPrinted>
  <dcterms:created xsi:type="dcterms:W3CDTF">2017-11-21T22:23:16Z</dcterms:created>
  <dcterms:modified xsi:type="dcterms:W3CDTF">2019-11-27T17:36:30Z</dcterms:modified>
</cp:coreProperties>
</file>